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3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Приёмы устного счёта в образовательной системе РКШ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Подготовила учитель начальных классов МАОУ Заозерной СОШ №16 </a:t>
            </a:r>
            <a:r>
              <a:rPr lang="ru-RU" dirty="0" err="1" smtClean="0"/>
              <a:t>Ветошкина</a:t>
            </a:r>
            <a:r>
              <a:rPr lang="ru-RU" dirty="0" smtClean="0"/>
              <a:t> Татьяна Петровна</a:t>
            </a:r>
            <a:endParaRPr lang="ru-RU" dirty="0"/>
          </a:p>
        </p:txBody>
      </p:sp>
      <p:pic>
        <p:nvPicPr>
          <p:cNvPr id="1028" name="Picture 4" descr="logo2022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9278"/>
            <a:ext cx="3168352" cy="3516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Набор счётных палочек (100 шт.)*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777280"/>
            <a:ext cx="2857500" cy="3081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0882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Умножение и деление на 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5 – это половина от 10</a:t>
            </a:r>
          </a:p>
          <a:p>
            <a:pPr marL="0" indent="0">
              <a:buNone/>
            </a:pPr>
            <a:r>
              <a:rPr lang="ru-RU" dirty="0" smtClean="0"/>
              <a:t>Умножение на 5</a:t>
            </a:r>
          </a:p>
          <a:p>
            <a:pPr marL="0" indent="0">
              <a:buNone/>
            </a:pPr>
            <a:r>
              <a:rPr lang="ru-RU" dirty="0" smtClean="0"/>
              <a:t>×10 : 2</a:t>
            </a:r>
          </a:p>
          <a:p>
            <a:pPr marL="0" indent="0">
              <a:buNone/>
            </a:pPr>
            <a:r>
              <a:rPr lang="ru-RU" dirty="0" smtClean="0"/>
              <a:t>92 × 5 = 92 : 2 × 10= 460</a:t>
            </a:r>
          </a:p>
          <a:p>
            <a:pPr marL="0" indent="0">
              <a:buNone/>
            </a:pPr>
            <a:r>
              <a:rPr lang="ru-RU" dirty="0" smtClean="0"/>
              <a:t>Деление на 5</a:t>
            </a:r>
          </a:p>
          <a:p>
            <a:pPr marL="0" indent="0">
              <a:buNone/>
            </a:pPr>
            <a:r>
              <a:rPr lang="ru-RU" dirty="0" smtClean="0"/>
              <a:t>× 2 : 10</a:t>
            </a:r>
          </a:p>
          <a:p>
            <a:pPr marL="0" indent="0">
              <a:buNone/>
            </a:pPr>
            <a:r>
              <a:rPr lang="ru-RU" dirty="0" smtClean="0"/>
              <a:t>75 : 5 = 75 ×2 : 10 = 15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2122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Умножение и деление на 25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25 – это четверть от 100</a:t>
            </a:r>
          </a:p>
          <a:p>
            <a:pPr marL="0" indent="0">
              <a:buNone/>
            </a:pPr>
            <a:r>
              <a:rPr lang="ru-RU" dirty="0" smtClean="0"/>
              <a:t>Умножение на 25</a:t>
            </a:r>
          </a:p>
          <a:p>
            <a:pPr marL="0" indent="0">
              <a:buNone/>
            </a:pPr>
            <a:r>
              <a:rPr lang="ru-RU" dirty="0" smtClean="0"/>
              <a:t>× 100 : 4</a:t>
            </a:r>
          </a:p>
          <a:p>
            <a:pPr marL="0" indent="0">
              <a:buNone/>
            </a:pPr>
            <a:r>
              <a:rPr lang="ru-RU" dirty="0" smtClean="0"/>
              <a:t>17 × 25 = 17 × 100 : 4 = 1700 : 2 : 2 = 850 : 2 = 425</a:t>
            </a:r>
          </a:p>
          <a:p>
            <a:pPr marL="0" indent="0">
              <a:buNone/>
            </a:pPr>
            <a:r>
              <a:rPr lang="ru-RU" dirty="0" smtClean="0"/>
              <a:t>Деление на 25</a:t>
            </a:r>
          </a:p>
          <a:p>
            <a:pPr marL="0" indent="0">
              <a:buNone/>
            </a:pPr>
            <a:r>
              <a:rPr lang="ru-RU" dirty="0" smtClean="0"/>
              <a:t>× 4 : 100</a:t>
            </a:r>
          </a:p>
          <a:p>
            <a:pPr marL="0" indent="0">
              <a:buNone/>
            </a:pPr>
            <a:r>
              <a:rPr lang="ru-RU" dirty="0" smtClean="0"/>
              <a:t>600 : 25 = 600 : 100 × 4 = 24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8921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Умножение на 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9 – это 10 без одного</a:t>
            </a:r>
          </a:p>
          <a:p>
            <a:pPr marL="0" indent="0">
              <a:buNone/>
            </a:pPr>
            <a:r>
              <a:rPr lang="ru-RU" dirty="0" smtClean="0"/>
              <a:t>64 × 9 = 64 × 10 – 64 =640 – 64 = 576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5171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Умножение на 11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11 – это 10, да ещё один</a:t>
            </a:r>
          </a:p>
          <a:p>
            <a:pPr marL="0" indent="0">
              <a:buNone/>
            </a:pPr>
            <a:r>
              <a:rPr lang="ru-RU" dirty="0" smtClean="0"/>
              <a:t>36 × 11 = 36 × 10 + 36 = 360+ 36 = 396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489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Умножение на 12, 13, 14 … 19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Представим 12 в виде суммы 10 + 2</a:t>
            </a:r>
          </a:p>
          <a:p>
            <a:pPr marL="0" indent="0">
              <a:buNone/>
            </a:pPr>
            <a:r>
              <a:rPr lang="ru-RU" dirty="0" smtClean="0"/>
              <a:t>Выполним умножение на сумму</a:t>
            </a:r>
          </a:p>
          <a:p>
            <a:pPr marL="0" indent="0">
              <a:buNone/>
            </a:pPr>
            <a:r>
              <a:rPr lang="ru-RU" dirty="0" smtClean="0"/>
              <a:t>72 × 12 = 72 × (10 + 2) = 72 × 10 + 72 × 2 = 720 + 144 = 864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54 × 16 = 54 × 10 + 54 × 6 = 540 + 54 × 2 × 3 = 540 + 108 × 3 = 540 + 324 = 864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887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Примеры для устных вычислений 4 класс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934.  Вычислить, использовав приём округления:</a:t>
            </a:r>
          </a:p>
          <a:p>
            <a:pPr marL="0" indent="0">
              <a:buNone/>
            </a:pPr>
            <a:r>
              <a:rPr lang="ru-RU" sz="2800" dirty="0"/>
              <a:t>1)  399 + 264       199 + 426       546 + 298      48 + 39</a:t>
            </a:r>
          </a:p>
          <a:p>
            <a:pPr marL="0" indent="0">
              <a:buNone/>
            </a:pPr>
            <a:r>
              <a:rPr lang="ru-RU" sz="2800" dirty="0" smtClean="0"/>
              <a:t>     698 </a:t>
            </a:r>
            <a:r>
              <a:rPr lang="ru-RU" sz="2800" dirty="0"/>
              <a:t>+ 185     </a:t>
            </a:r>
            <a:r>
              <a:rPr lang="ru-RU" sz="2800" dirty="0" smtClean="0"/>
              <a:t>  735 </a:t>
            </a:r>
            <a:r>
              <a:rPr lang="ru-RU" sz="2800" dirty="0"/>
              <a:t>+ 198       297 +  82       62 + </a:t>
            </a:r>
            <a:r>
              <a:rPr lang="ru-RU" sz="2800" dirty="0" smtClean="0"/>
              <a:t>29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2)  101 — 75       803 — 78       165 — 98     580 — 198</a:t>
            </a:r>
          </a:p>
          <a:p>
            <a:pPr marL="0" indent="0">
              <a:buNone/>
            </a:pPr>
            <a:r>
              <a:rPr lang="ru-RU" sz="2800" dirty="0" smtClean="0"/>
              <a:t>      502 </a:t>
            </a:r>
            <a:r>
              <a:rPr lang="ru-RU" sz="2800" dirty="0"/>
              <a:t>— 64       604 — 35       465 — 97     762 — 299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85002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Примеры для устных вычислений 4 класс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Вычислить наиболее удобным способом:</a:t>
            </a:r>
          </a:p>
          <a:p>
            <a:pPr marL="0" indent="0">
              <a:buNone/>
            </a:pPr>
            <a:r>
              <a:rPr lang="ru-RU" sz="2800" dirty="0"/>
              <a:t>1)  </a:t>
            </a:r>
            <a:r>
              <a:rPr lang="ru-RU" sz="2800" dirty="0" smtClean="0"/>
              <a:t>42 </a:t>
            </a:r>
            <a:r>
              <a:rPr lang="ru-RU" sz="2800" dirty="0"/>
              <a:t>+ 29 + 58       49 + 26 + 51     </a:t>
            </a:r>
            <a:r>
              <a:rPr lang="ru-RU" sz="2800" dirty="0" smtClean="0"/>
              <a:t> </a:t>
            </a:r>
            <a:r>
              <a:rPr lang="ru-RU" sz="2800" dirty="0"/>
              <a:t>37 + 32 + 13 + 28</a:t>
            </a:r>
          </a:p>
          <a:p>
            <a:pPr marL="0" indent="0">
              <a:buNone/>
            </a:pPr>
            <a:r>
              <a:rPr lang="ru-RU" sz="2800" dirty="0" smtClean="0"/>
              <a:t>     26 </a:t>
            </a:r>
            <a:r>
              <a:rPr lang="ru-RU" sz="2800" dirty="0"/>
              <a:t>+ 18 + 24       36 + 68 + 64   </a:t>
            </a:r>
            <a:r>
              <a:rPr lang="ru-RU" sz="2800" dirty="0" smtClean="0"/>
              <a:t>   </a:t>
            </a:r>
            <a:r>
              <a:rPr lang="ru-RU" sz="2800" dirty="0"/>
              <a:t>68 + 14 + 32 + 86</a:t>
            </a:r>
          </a:p>
          <a:p>
            <a:pPr marL="0" indent="0">
              <a:buNone/>
            </a:pPr>
            <a:r>
              <a:rPr lang="ru-RU" sz="2800" dirty="0" smtClean="0"/>
              <a:t>     17 </a:t>
            </a:r>
            <a:r>
              <a:rPr lang="ru-RU" sz="2800" dirty="0"/>
              <a:t>+ 83 + 26       88 + 12 + 44     </a:t>
            </a:r>
            <a:r>
              <a:rPr lang="ru-RU" sz="2800" dirty="0" smtClean="0"/>
              <a:t> </a:t>
            </a:r>
            <a:r>
              <a:rPr lang="ru-RU" sz="2800" dirty="0"/>
              <a:t>11 + 42 + 89 + </a:t>
            </a:r>
            <a:r>
              <a:rPr lang="ru-RU" sz="2800" dirty="0" smtClean="0"/>
              <a:t>58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2)  </a:t>
            </a:r>
            <a:r>
              <a:rPr lang="ru-RU" sz="2800" dirty="0" smtClean="0"/>
              <a:t>15 ×9 × </a:t>
            </a:r>
            <a:r>
              <a:rPr lang="ru-RU" sz="2800" dirty="0"/>
              <a:t>6            2 </a:t>
            </a:r>
            <a:r>
              <a:rPr lang="ru-RU" sz="2800" dirty="0">
                <a:solidFill>
                  <a:srgbClr val="4E3B30"/>
                </a:solidFill>
              </a:rPr>
              <a:t>× </a:t>
            </a:r>
            <a:r>
              <a:rPr lang="ru-RU" sz="2800" dirty="0" smtClean="0"/>
              <a:t>17 </a:t>
            </a:r>
            <a:r>
              <a:rPr lang="ru-RU" sz="2800" dirty="0">
                <a:solidFill>
                  <a:srgbClr val="4E3B30"/>
                </a:solidFill>
              </a:rPr>
              <a:t>× </a:t>
            </a:r>
            <a:r>
              <a:rPr lang="ru-RU" sz="2800" dirty="0" smtClean="0"/>
              <a:t>25         </a:t>
            </a:r>
            <a:r>
              <a:rPr lang="ru-RU" sz="2800" dirty="0"/>
              <a:t>6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12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2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5</a:t>
            </a:r>
          </a:p>
          <a:p>
            <a:pPr marL="0" indent="0">
              <a:buNone/>
            </a:pPr>
            <a:r>
              <a:rPr lang="ru-RU" sz="2800" dirty="0" smtClean="0"/>
              <a:t>      50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7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2          </a:t>
            </a:r>
            <a:r>
              <a:rPr lang="ru-RU" sz="2800" dirty="0" smtClean="0"/>
              <a:t> 8</a:t>
            </a:r>
            <a:r>
              <a:rPr lang="ru-RU" sz="2800" dirty="0" smtClean="0">
                <a:solidFill>
                  <a:srgbClr val="4E3B30"/>
                </a:solidFill>
              </a:rPr>
              <a:t> </a:t>
            </a:r>
            <a:r>
              <a:rPr lang="ru-RU" sz="2800" dirty="0">
                <a:solidFill>
                  <a:srgbClr val="4E3B30"/>
                </a:solidFill>
              </a:rPr>
              <a:t>× </a:t>
            </a:r>
            <a:r>
              <a:rPr lang="ru-RU" sz="2800" dirty="0" smtClean="0"/>
              <a:t>2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25         </a:t>
            </a:r>
            <a:r>
              <a:rPr lang="ru-RU" sz="2800" dirty="0" smtClean="0"/>
              <a:t>  2 </a:t>
            </a:r>
            <a:r>
              <a:rPr lang="ru-RU" sz="2800" dirty="0">
                <a:solidFill>
                  <a:srgbClr val="4E3B30"/>
                </a:solidFill>
              </a:rPr>
              <a:t>× </a:t>
            </a:r>
            <a:r>
              <a:rPr lang="ru-RU" sz="2800" dirty="0" smtClean="0"/>
              <a:t>18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5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3</a:t>
            </a:r>
          </a:p>
          <a:p>
            <a:pPr marL="0" indent="0">
              <a:buNone/>
            </a:pPr>
            <a:r>
              <a:rPr lang="ru-RU" sz="2800" dirty="0" smtClean="0"/>
              <a:t>      15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7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4           </a:t>
            </a:r>
            <a:r>
              <a:rPr lang="ru-RU" sz="2800" dirty="0" smtClean="0"/>
              <a:t>4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13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25         2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17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4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5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139200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Примеры для устных вычислений 4 класс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56792"/>
            <a:ext cx="86868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936.  Вычислить,  использовав  приём  последовательного</a:t>
            </a:r>
          </a:p>
          <a:p>
            <a:pPr marL="0" indent="0">
              <a:buNone/>
            </a:pPr>
            <a:r>
              <a:rPr lang="ru-RU" sz="2800" dirty="0"/>
              <a:t>умножения и деления:</a:t>
            </a:r>
          </a:p>
          <a:p>
            <a:pPr marL="0" indent="0">
              <a:buNone/>
            </a:pPr>
            <a:r>
              <a:rPr lang="ru-RU" sz="2800" dirty="0" smtClean="0"/>
              <a:t>1)  25 × 16      15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16       62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15       15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36       25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40</a:t>
            </a:r>
          </a:p>
          <a:p>
            <a:pPr marL="0" indent="0">
              <a:buNone/>
            </a:pPr>
            <a:r>
              <a:rPr lang="ru-RU" sz="2800" dirty="0" smtClean="0"/>
              <a:t>      55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14      75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12       48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15       25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36       25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64</a:t>
            </a:r>
          </a:p>
          <a:p>
            <a:pPr marL="0" indent="0">
              <a:buNone/>
            </a:pPr>
            <a:r>
              <a:rPr lang="ru-RU" sz="2800" dirty="0" smtClean="0"/>
              <a:t>      45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12      35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16       35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24       18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15       25 </a:t>
            </a:r>
            <a:r>
              <a:rPr lang="ru-RU" sz="2800" dirty="0">
                <a:solidFill>
                  <a:srgbClr val="4E3B30"/>
                </a:solidFill>
              </a:rPr>
              <a:t>×</a:t>
            </a:r>
            <a:r>
              <a:rPr lang="ru-RU" sz="2800" dirty="0" smtClean="0"/>
              <a:t> </a:t>
            </a:r>
            <a:r>
              <a:rPr lang="ru-RU" sz="2800" dirty="0"/>
              <a:t>80</a:t>
            </a:r>
          </a:p>
          <a:p>
            <a:pPr marL="0" indent="0">
              <a:buNone/>
            </a:pPr>
            <a:r>
              <a:rPr lang="ru-RU" sz="2800" dirty="0"/>
              <a:t>2)  270 : 6    </a:t>
            </a:r>
            <a:r>
              <a:rPr lang="ru-RU" sz="2800" dirty="0" smtClean="0"/>
              <a:t> </a:t>
            </a:r>
            <a:r>
              <a:rPr lang="ru-RU" sz="2800" dirty="0"/>
              <a:t>350 : 14      400 : 16      690 : 15      1 000 : 20</a:t>
            </a:r>
          </a:p>
          <a:p>
            <a:pPr marL="0" indent="0">
              <a:buNone/>
            </a:pPr>
            <a:r>
              <a:rPr lang="ru-RU" sz="2800" dirty="0" smtClean="0"/>
              <a:t>    315 </a:t>
            </a:r>
            <a:r>
              <a:rPr lang="ru-RU" sz="2800" dirty="0"/>
              <a:t>: 9       270 : 18      240 : 16      315 : 15      1 000 : 25</a:t>
            </a:r>
          </a:p>
          <a:p>
            <a:pPr marL="0" indent="0">
              <a:buNone/>
            </a:pPr>
            <a:r>
              <a:rPr lang="ru-RU" sz="2800" dirty="0" smtClean="0"/>
              <a:t>   288 </a:t>
            </a:r>
            <a:r>
              <a:rPr lang="ru-RU" sz="2800" dirty="0"/>
              <a:t>: 8       360 : 24      210 : 15      540 : 36      1 000 : 50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882785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Решение несложных задач в упражнении устным счётом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latin typeface="TimesNewRomanPS-ItalicMT"/>
              </a:rPr>
              <a:t>Из двух кусков одинакового сукна сшили пальто. Из первого </a:t>
            </a:r>
            <a:r>
              <a:rPr lang="ru-RU" i="1" dirty="0" smtClean="0">
                <a:latin typeface="TimesNewRomanPS-ItalicMT"/>
              </a:rPr>
              <a:t>куска вышло </a:t>
            </a:r>
            <a:r>
              <a:rPr lang="ru-RU" i="1" dirty="0">
                <a:latin typeface="TimesNewRomanPS-ItalicMT"/>
              </a:rPr>
              <a:t>8 пальто, а из второго </a:t>
            </a:r>
            <a:r>
              <a:rPr lang="ru-RU" dirty="0">
                <a:latin typeface="TimesNewRomanPSMT"/>
              </a:rPr>
              <a:t>– </a:t>
            </a:r>
            <a:r>
              <a:rPr lang="ru-RU" i="1" dirty="0">
                <a:latin typeface="TimesNewRomanPS-ItalicMT"/>
              </a:rPr>
              <a:t>5 пальто. В первом куске было на 9 </a:t>
            </a:r>
            <a:r>
              <a:rPr lang="ru-RU" i="1" dirty="0" smtClean="0">
                <a:latin typeface="TimesNewRomanPS-ItalicMT"/>
              </a:rPr>
              <a:t>метров больше</a:t>
            </a:r>
            <a:r>
              <a:rPr lang="ru-RU" i="1" dirty="0">
                <a:latin typeface="TimesNewRomanPS-ItalicMT"/>
              </a:rPr>
              <a:t>, чем во втором. Сколько метров сукна идёт на пальто, если все </a:t>
            </a:r>
            <a:r>
              <a:rPr lang="ru-RU" i="1" dirty="0" smtClean="0">
                <a:latin typeface="TimesNewRomanPS-ItalicMT"/>
              </a:rPr>
              <a:t>они были </a:t>
            </a:r>
            <a:r>
              <a:rPr lang="ru-RU" i="1" dirty="0">
                <a:latin typeface="TimesNewRomanPS-ItalicMT"/>
              </a:rPr>
              <a:t>одинаковые?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453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Устный счёт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      8 </a:t>
            </a:r>
            <a:r>
              <a:rPr lang="ru-RU" dirty="0"/>
              <a:t>100 : 270          6 300 : 30          320 :  40</a:t>
            </a:r>
          </a:p>
          <a:p>
            <a:pPr marL="0" indent="0">
              <a:buNone/>
            </a:pPr>
            <a:r>
              <a:rPr lang="ru-RU" dirty="0" smtClean="0"/>
              <a:t>                  ×  </a:t>
            </a:r>
            <a:r>
              <a:rPr lang="ru-RU" dirty="0"/>
              <a:t>20                    </a:t>
            </a:r>
            <a:r>
              <a:rPr lang="ru-RU" dirty="0" smtClean="0"/>
              <a:t> :   </a:t>
            </a:r>
            <a:r>
              <a:rPr lang="ru-RU" dirty="0"/>
              <a:t>3                </a:t>
            </a:r>
            <a:r>
              <a:rPr lang="ru-RU" dirty="0" smtClean="0"/>
              <a:t>  ×  </a:t>
            </a:r>
            <a:r>
              <a:rPr lang="ru-RU" dirty="0"/>
              <a:t>12</a:t>
            </a:r>
          </a:p>
          <a:p>
            <a:pPr marL="0" indent="0">
              <a:buNone/>
            </a:pPr>
            <a:r>
              <a:rPr lang="ru-RU" dirty="0" smtClean="0"/>
              <a:t>                   :  </a:t>
            </a:r>
            <a:r>
              <a:rPr lang="ru-RU" dirty="0"/>
              <a:t>40                   </a:t>
            </a:r>
            <a:r>
              <a:rPr lang="ru-RU" dirty="0" smtClean="0"/>
              <a:t>  </a:t>
            </a:r>
            <a:r>
              <a:rPr lang="ru-RU" dirty="0"/>
              <a:t>: 10                </a:t>
            </a:r>
            <a:r>
              <a:rPr lang="ru-RU" dirty="0" smtClean="0"/>
              <a:t>  + 240                     </a:t>
            </a:r>
            <a:r>
              <a:rPr lang="ru-RU" dirty="0"/>
              <a:t> </a:t>
            </a:r>
            <a:r>
              <a:rPr lang="ru-RU" u="sng" dirty="0" smtClean="0"/>
              <a:t>                  + </a:t>
            </a:r>
            <a:r>
              <a:rPr lang="ru-RU" u="sng" dirty="0"/>
              <a:t> 15</a:t>
            </a:r>
            <a:r>
              <a:rPr lang="ru-RU" dirty="0"/>
              <a:t>          </a:t>
            </a:r>
            <a:r>
              <a:rPr lang="ru-RU" u="sng" dirty="0"/>
              <a:t>         </a:t>
            </a:r>
            <a:r>
              <a:rPr lang="ru-RU" u="sng" dirty="0" smtClean="0"/>
              <a:t>  </a:t>
            </a:r>
            <a:r>
              <a:rPr lang="ru-RU" u="sng" dirty="0"/>
              <a:t>×  7</a:t>
            </a:r>
            <a:r>
              <a:rPr lang="ru-RU" dirty="0"/>
              <a:t>        </a:t>
            </a:r>
            <a:r>
              <a:rPr lang="ru-RU" u="sng" dirty="0"/>
              <a:t>        </a:t>
            </a:r>
            <a:r>
              <a:rPr lang="ru-RU" u="sng" dirty="0" smtClean="0"/>
              <a:t>   </a:t>
            </a:r>
            <a:r>
              <a:rPr lang="ru-RU" u="sng" dirty="0"/>
              <a:t>:    84 </a:t>
            </a:r>
          </a:p>
        </p:txBody>
      </p:sp>
    </p:spTree>
    <p:extLst>
      <p:ext uri="{BB962C8B-B14F-4D97-AF65-F5344CB8AC3E}">
        <p14:creationId xmlns:p14="http://schemas.microsoft.com/office/powerpoint/2010/main" val="796622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Таблицы для устного счёта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dirty="0"/>
              <a:t>Таблица № </a:t>
            </a:r>
            <a:r>
              <a:rPr lang="ru-RU" dirty="0" smtClean="0"/>
              <a:t>1 для </a:t>
            </a:r>
            <a:r>
              <a:rPr lang="ru-RU" dirty="0"/>
              <a:t>устного счёта</a:t>
            </a:r>
          </a:p>
          <a:p>
            <a:pPr marL="0" indent="0">
              <a:buNone/>
            </a:pPr>
            <a:r>
              <a:rPr lang="ru-RU" dirty="0" smtClean="0"/>
              <a:t>       I     </a:t>
            </a:r>
            <a:r>
              <a:rPr lang="ru-RU" dirty="0"/>
              <a:t>II    III   </a:t>
            </a:r>
            <a:r>
              <a:rPr lang="ru-RU" dirty="0" smtClean="0"/>
              <a:t>    </a:t>
            </a:r>
            <a:r>
              <a:rPr lang="ru-RU" dirty="0"/>
              <a:t>IV    V    VI   </a:t>
            </a:r>
            <a:r>
              <a:rPr lang="ru-RU" dirty="0" smtClean="0"/>
              <a:t>  VII    VIII      </a:t>
            </a:r>
            <a:r>
              <a:rPr lang="ru-RU" dirty="0"/>
              <a:t>IX  </a:t>
            </a:r>
            <a:r>
              <a:rPr lang="ru-RU" dirty="0" smtClean="0"/>
              <a:t>   </a:t>
            </a:r>
            <a:r>
              <a:rPr lang="ru-RU" dirty="0"/>
              <a:t>X </a:t>
            </a:r>
            <a:r>
              <a:rPr lang="ru-RU" dirty="0" smtClean="0"/>
              <a:t>                                                                     А    </a:t>
            </a:r>
            <a:r>
              <a:rPr lang="ru-RU" dirty="0"/>
              <a:t>4    17   25   32   49   56   68  </a:t>
            </a:r>
            <a:r>
              <a:rPr lang="ru-RU" dirty="0" smtClean="0"/>
              <a:t>   </a:t>
            </a:r>
            <a:r>
              <a:rPr lang="ru-RU" dirty="0"/>
              <a:t>75  </a:t>
            </a:r>
            <a:r>
              <a:rPr lang="ru-RU" dirty="0" smtClean="0"/>
              <a:t>  83   </a:t>
            </a:r>
            <a:r>
              <a:rPr lang="ru-RU" dirty="0"/>
              <a:t>96</a:t>
            </a:r>
          </a:p>
          <a:p>
            <a:pPr marL="0" indent="0">
              <a:buNone/>
            </a:pPr>
            <a:r>
              <a:rPr lang="ru-RU" dirty="0"/>
              <a:t>Б     1   </a:t>
            </a:r>
            <a:r>
              <a:rPr lang="ru-RU" dirty="0" smtClean="0"/>
              <a:t>15   </a:t>
            </a:r>
            <a:r>
              <a:rPr lang="ru-RU" dirty="0"/>
              <a:t>28   36   43   57   64    72    </a:t>
            </a:r>
            <a:r>
              <a:rPr lang="ru-RU" dirty="0" smtClean="0"/>
              <a:t> 85   </a:t>
            </a:r>
            <a:r>
              <a:rPr lang="ru-RU" dirty="0"/>
              <a:t>99</a:t>
            </a:r>
          </a:p>
          <a:p>
            <a:pPr marL="0" indent="0">
              <a:buNone/>
            </a:pPr>
            <a:r>
              <a:rPr lang="ru-RU" dirty="0"/>
              <a:t>В     7    12   21   35   50   60   65    79    88   93</a:t>
            </a:r>
          </a:p>
          <a:p>
            <a:pPr marL="0" indent="0">
              <a:buNone/>
            </a:pPr>
            <a:r>
              <a:rPr lang="ru-RU" dirty="0"/>
              <a:t>Г    10   18   30   34   45   55   66    80    82  100</a:t>
            </a:r>
          </a:p>
          <a:p>
            <a:pPr marL="0" indent="0">
              <a:buNone/>
            </a:pPr>
            <a:r>
              <a:rPr lang="ru-RU" dirty="0"/>
              <a:t>Д     6    14   26   39   42   58   61    74    86   94</a:t>
            </a:r>
          </a:p>
          <a:p>
            <a:pPr marL="0" indent="0">
              <a:buNone/>
            </a:pPr>
            <a:r>
              <a:rPr lang="ru-RU" dirty="0"/>
              <a:t>Е     9    16   23   31   47   53   69    77    84   91</a:t>
            </a:r>
          </a:p>
          <a:p>
            <a:pPr marL="0" indent="0">
              <a:buNone/>
            </a:pPr>
            <a:r>
              <a:rPr lang="ru-RU" dirty="0"/>
              <a:t>Ж    3    11   29   37   44   56   63    71    89   97</a:t>
            </a:r>
          </a:p>
          <a:p>
            <a:pPr marL="0" indent="0">
              <a:buNone/>
            </a:pPr>
            <a:r>
              <a:rPr lang="ru-RU" dirty="0"/>
              <a:t>З     5    20   24   33   46   54   67    76    90   95</a:t>
            </a:r>
          </a:p>
          <a:p>
            <a:pPr marL="0" indent="0">
              <a:buNone/>
            </a:pPr>
            <a:r>
              <a:rPr lang="ru-RU" dirty="0"/>
              <a:t>И     8    13   27   40   48   52   70    73    87   92</a:t>
            </a:r>
          </a:p>
          <a:p>
            <a:pPr marL="0" indent="0">
              <a:buNone/>
            </a:pPr>
            <a:r>
              <a:rPr lang="ru-RU" dirty="0"/>
              <a:t>К     2    19   22   38   41   59   62    78    81   98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7225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Хорошо считать устно, т.е. правильно, сознательно и достаточно быстро.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Приёмы устного счета делятся на 2 вида:</a:t>
            </a:r>
          </a:p>
          <a:p>
            <a:r>
              <a:rPr lang="ru-RU" dirty="0" smtClean="0"/>
              <a:t>Общие</a:t>
            </a:r>
          </a:p>
          <a:p>
            <a:r>
              <a:rPr lang="ru-RU" dirty="0" smtClean="0"/>
              <a:t>Частные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9876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приёмы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u="sng" dirty="0" smtClean="0"/>
              <a:t>28+37=65  </a:t>
            </a:r>
            <a:r>
              <a:rPr lang="ru-RU" dirty="0" smtClean="0"/>
              <a:t>                  </a:t>
            </a:r>
            <a:r>
              <a:rPr lang="ru-RU" u="sng" dirty="0" smtClean="0"/>
              <a:t>28</a:t>
            </a:r>
            <a:r>
              <a:rPr lang="ru-RU" u="sng" dirty="0" smtClean="0"/>
              <a:t>×</a:t>
            </a:r>
            <a:r>
              <a:rPr lang="en-US" u="sng" dirty="0" smtClean="0"/>
              <a:t>  </a:t>
            </a:r>
            <a:r>
              <a:rPr lang="ru-RU" u="sng" dirty="0" smtClean="0"/>
              <a:t>3=84</a:t>
            </a:r>
            <a:r>
              <a:rPr lang="ru-RU" dirty="0" smtClean="0"/>
              <a:t>         </a:t>
            </a:r>
            <a:r>
              <a:rPr lang="ru-RU" u="sng" dirty="0" smtClean="0"/>
              <a:t>        </a:t>
            </a:r>
            <a:endParaRPr lang="ru-RU" u="sng" dirty="0" smtClean="0"/>
          </a:p>
          <a:p>
            <a:pPr marL="0" indent="0">
              <a:buNone/>
            </a:pPr>
            <a:r>
              <a:rPr lang="ru-RU" dirty="0" smtClean="0"/>
              <a:t>28+30=58                    20</a:t>
            </a:r>
            <a:r>
              <a:rPr lang="ru-RU" dirty="0" smtClean="0"/>
              <a:t>×</a:t>
            </a:r>
            <a:r>
              <a:rPr lang="en-US" dirty="0" smtClean="0"/>
              <a:t>  </a:t>
            </a:r>
            <a:r>
              <a:rPr lang="ru-RU" dirty="0" smtClean="0"/>
              <a:t>3=60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58</a:t>
            </a:r>
            <a:r>
              <a:rPr lang="ru-RU" dirty="0" smtClean="0"/>
              <a:t>+</a:t>
            </a:r>
            <a:r>
              <a:rPr lang="en-US" dirty="0" smtClean="0"/>
              <a:t>  </a:t>
            </a:r>
            <a:r>
              <a:rPr lang="ru-RU" dirty="0" smtClean="0"/>
              <a:t>7=65                       8×</a:t>
            </a:r>
            <a:r>
              <a:rPr lang="en-US" dirty="0" smtClean="0"/>
              <a:t>  </a:t>
            </a:r>
            <a:r>
              <a:rPr lang="ru-RU" dirty="0" smtClean="0"/>
              <a:t>3=24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                              60+24=84</a:t>
            </a:r>
          </a:p>
          <a:p>
            <a:pPr marL="0" indent="0">
              <a:buNone/>
            </a:pPr>
            <a:endParaRPr lang="ru-RU" u="sng" dirty="0" smtClean="0"/>
          </a:p>
          <a:p>
            <a:pPr marL="0" indent="0">
              <a:buNone/>
            </a:pPr>
            <a:r>
              <a:rPr lang="ru-RU" u="sng" dirty="0" smtClean="0"/>
              <a:t>68-32=36 </a:t>
            </a:r>
            <a:r>
              <a:rPr lang="ru-RU" dirty="0" smtClean="0"/>
              <a:t>                     </a:t>
            </a:r>
            <a:r>
              <a:rPr lang="ru-RU" u="sng" dirty="0" smtClean="0"/>
              <a:t>72 : 3 =24</a:t>
            </a:r>
          </a:p>
          <a:p>
            <a:pPr marL="0" indent="0">
              <a:buNone/>
            </a:pPr>
            <a:r>
              <a:rPr lang="ru-RU" dirty="0" smtClean="0"/>
              <a:t>68-30=38                      60: 3=20</a:t>
            </a:r>
          </a:p>
          <a:p>
            <a:pPr marL="0" indent="0">
              <a:buNone/>
            </a:pPr>
            <a:r>
              <a:rPr lang="ru-RU" dirty="0" smtClean="0"/>
              <a:t>38-  2=36                      12: 3=4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20+ 4=24</a:t>
            </a:r>
          </a:p>
        </p:txBody>
      </p:sp>
    </p:spTree>
    <p:extLst>
      <p:ext uri="{BB962C8B-B14F-4D97-AF65-F5344CB8AC3E}">
        <p14:creationId xmlns:p14="http://schemas.microsoft.com/office/powerpoint/2010/main" val="510266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Частные приёмы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Округление</a:t>
            </a:r>
          </a:p>
          <a:p>
            <a:r>
              <a:rPr lang="ru-RU" dirty="0" smtClean="0"/>
              <a:t>Группировка удобным способом</a:t>
            </a:r>
          </a:p>
          <a:p>
            <a:r>
              <a:rPr lang="ru-RU" dirty="0" smtClean="0"/>
              <a:t>Приём последовательного умножения</a:t>
            </a:r>
          </a:p>
          <a:p>
            <a:r>
              <a:rPr lang="ru-RU" dirty="0" smtClean="0"/>
              <a:t>Приём последовательного деления</a:t>
            </a:r>
          </a:p>
          <a:p>
            <a:r>
              <a:rPr lang="ru-RU" dirty="0" smtClean="0"/>
              <a:t>Умножение и деление на 5</a:t>
            </a:r>
          </a:p>
          <a:p>
            <a:r>
              <a:rPr lang="ru-RU" dirty="0" smtClean="0"/>
              <a:t>Умножение и деления на 25</a:t>
            </a:r>
          </a:p>
          <a:p>
            <a:r>
              <a:rPr lang="ru-RU" dirty="0" smtClean="0"/>
              <a:t>Умножение на 9</a:t>
            </a:r>
          </a:p>
          <a:p>
            <a:r>
              <a:rPr lang="ru-RU" dirty="0" smtClean="0"/>
              <a:t>Умножение на 11</a:t>
            </a:r>
          </a:p>
          <a:p>
            <a:r>
              <a:rPr lang="ru-RU" dirty="0" smtClean="0"/>
              <a:t>Умножение на 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9391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округление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438 + 289 = 438 + 300 – 11 = 727</a:t>
            </a:r>
          </a:p>
          <a:p>
            <a:pPr marL="0" indent="0">
              <a:buNone/>
            </a:pPr>
            <a:r>
              <a:rPr lang="ru-RU" dirty="0" smtClean="0"/>
              <a:t>215 + 97 = 215 – 100 – 3 = 312</a:t>
            </a:r>
          </a:p>
          <a:p>
            <a:pPr marL="0" indent="0">
              <a:buNone/>
            </a:pPr>
            <a:r>
              <a:rPr lang="ru-RU" dirty="0" smtClean="0"/>
              <a:t>799 – 326= 800 – 326 – 1 = 473</a:t>
            </a:r>
          </a:p>
          <a:p>
            <a:pPr marL="0" indent="0">
              <a:buNone/>
            </a:pPr>
            <a:r>
              <a:rPr lang="ru-RU" dirty="0" smtClean="0"/>
              <a:t>537 – 298 = 537 – 300 + 2 = 239</a:t>
            </a:r>
          </a:p>
          <a:p>
            <a:pPr marL="0" indent="0">
              <a:buNone/>
            </a:pPr>
            <a:r>
              <a:rPr lang="en-US" dirty="0" smtClean="0"/>
              <a:t>88 </a:t>
            </a:r>
            <a:r>
              <a:rPr lang="ru-RU" sz="3000" dirty="0" smtClean="0">
                <a:solidFill>
                  <a:srgbClr val="4E3B30"/>
                </a:solidFill>
              </a:rPr>
              <a:t>×</a:t>
            </a:r>
            <a:r>
              <a:rPr lang="en-US" sz="3000" dirty="0" smtClean="0">
                <a:solidFill>
                  <a:srgbClr val="4E3B30"/>
                </a:solidFill>
              </a:rPr>
              <a:t> 2 = 90</a:t>
            </a:r>
            <a:r>
              <a:rPr lang="ru-RU" sz="3000" dirty="0">
                <a:solidFill>
                  <a:srgbClr val="4E3B30"/>
                </a:solidFill>
              </a:rPr>
              <a:t> </a:t>
            </a:r>
            <a:r>
              <a:rPr lang="ru-RU" sz="3000" dirty="0" smtClean="0">
                <a:solidFill>
                  <a:srgbClr val="4E3B30"/>
                </a:solidFill>
              </a:rPr>
              <a:t>×</a:t>
            </a:r>
            <a:r>
              <a:rPr lang="en-US" sz="3000" dirty="0" smtClean="0">
                <a:solidFill>
                  <a:srgbClr val="4E3B30"/>
                </a:solidFill>
              </a:rPr>
              <a:t> 2 – 2 </a:t>
            </a:r>
            <a:r>
              <a:rPr lang="ru-RU" sz="3000" dirty="0" smtClean="0">
                <a:solidFill>
                  <a:srgbClr val="4E3B30"/>
                </a:solidFill>
              </a:rPr>
              <a:t>×</a:t>
            </a:r>
            <a:r>
              <a:rPr lang="en-US" sz="3000" dirty="0" smtClean="0">
                <a:solidFill>
                  <a:srgbClr val="4E3B30"/>
                </a:solidFill>
              </a:rPr>
              <a:t> 2 = 176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6380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Группировка удобным способом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6868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84 +</a:t>
            </a:r>
            <a:r>
              <a:rPr lang="ru-RU" u="sng" dirty="0" smtClean="0"/>
              <a:t> 27 </a:t>
            </a:r>
            <a:r>
              <a:rPr lang="ru-RU" dirty="0" smtClean="0"/>
              <a:t>+ 16 + </a:t>
            </a:r>
            <a:r>
              <a:rPr lang="ru-RU" u="sng" dirty="0" smtClean="0"/>
              <a:t>23</a:t>
            </a:r>
            <a:r>
              <a:rPr lang="ru-RU" dirty="0" smtClean="0"/>
              <a:t> = 150</a:t>
            </a:r>
          </a:p>
          <a:p>
            <a:pPr marL="0" indent="0">
              <a:buNone/>
            </a:pPr>
            <a:r>
              <a:rPr lang="ru-RU" u="sng" dirty="0" smtClean="0"/>
              <a:t>4</a:t>
            </a:r>
            <a:r>
              <a:rPr lang="ru-RU" dirty="0" smtClean="0"/>
              <a:t> × 17 × </a:t>
            </a:r>
            <a:r>
              <a:rPr lang="ru-RU" u="sng" dirty="0" smtClean="0"/>
              <a:t>25</a:t>
            </a:r>
            <a:r>
              <a:rPr lang="ru-RU" dirty="0" smtClean="0"/>
              <a:t> = 1700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5929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Приём последовательного умножения и деления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45 × 16 = 45 × 2 × 8 = 720</a:t>
            </a:r>
          </a:p>
          <a:p>
            <a:pPr marL="0" indent="0">
              <a:buNone/>
            </a:pPr>
            <a:r>
              <a:rPr lang="ru-RU" dirty="0" smtClean="0"/>
              <a:t>28 × 6 = 28 × 3 × 2 = 84 × 2 = 168</a:t>
            </a:r>
          </a:p>
          <a:p>
            <a:pPr marL="0" indent="0">
              <a:buNone/>
            </a:pPr>
            <a:r>
              <a:rPr lang="ru-RU" dirty="0" smtClean="0"/>
              <a:t>630 : 42 = 630 : 7 : 6 = 90 : 6 = 90 : 3 : 2 = 15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63750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198</TotalTime>
  <Words>993</Words>
  <Application>Microsoft Office PowerPoint</Application>
  <PresentationFormat>Экран (4:3)</PresentationFormat>
  <Paragraphs>113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Приёмы устного счёта в образовательной системе РКШ </vt:lpstr>
      <vt:lpstr>Устный счёт</vt:lpstr>
      <vt:lpstr>Таблицы для устного счёта</vt:lpstr>
      <vt:lpstr>Хорошо считать устно, т.е. правильно, сознательно и достаточно быстро.</vt:lpstr>
      <vt:lpstr>Общие приёмы</vt:lpstr>
      <vt:lpstr>Частные приёмы</vt:lpstr>
      <vt:lpstr>округление</vt:lpstr>
      <vt:lpstr>Группировка удобным способом</vt:lpstr>
      <vt:lpstr>Приём последовательного умножения и деления</vt:lpstr>
      <vt:lpstr>Умножение и деление на 5</vt:lpstr>
      <vt:lpstr>Умножение и деление на 25</vt:lpstr>
      <vt:lpstr>Умножение на 9</vt:lpstr>
      <vt:lpstr>Умножение на 11</vt:lpstr>
      <vt:lpstr>Умножение на 12, 13, 14 … 19</vt:lpstr>
      <vt:lpstr>Примеры для устных вычислений 4 класс</vt:lpstr>
      <vt:lpstr>Примеры для устных вычислений 4 класс</vt:lpstr>
      <vt:lpstr>Примеры для устных вычислений 4 класс</vt:lpstr>
      <vt:lpstr>Решение несложных задач в упражнении устным счётом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Приёмы устного счёта в образовательной системе РКШ </dc:title>
  <dc:creator>Андрей</dc:creator>
  <cp:lastModifiedBy>Андрей</cp:lastModifiedBy>
  <cp:revision>17</cp:revision>
  <dcterms:created xsi:type="dcterms:W3CDTF">2023-02-14T13:13:08Z</dcterms:created>
  <dcterms:modified xsi:type="dcterms:W3CDTF">2023-02-17T10:00:49Z</dcterms:modified>
</cp:coreProperties>
</file>