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4" r:id="rId9"/>
    <p:sldId id="266" r:id="rId10"/>
    <p:sldId id="267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3839">
          <p15:clr>
            <a:srgbClr val="A4A3A4"/>
          </p15:clr>
        </p15:guide>
        <p15:guide id="4" pos="767">
          <p15:clr>
            <a:srgbClr val="A4A3A4"/>
          </p15:clr>
        </p15:guide>
        <p15:guide id="5" pos="6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92" autoAdjust="0"/>
  </p:normalViewPr>
  <p:slideViewPr>
    <p:cSldViewPr>
      <p:cViewPr varScale="1">
        <p:scale>
          <a:sx n="56" d="100"/>
          <a:sy n="56" d="100"/>
        </p:scale>
        <p:origin x="-348" y="-84"/>
      </p:cViewPr>
      <p:guideLst>
        <p:guide orient="horz" pos="2160"/>
        <p:guide orient="horz" pos="3888"/>
        <p:guide pos="3839"/>
        <p:guide pos="767"/>
        <p:guide pos="69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ru-RU"/>
              <a:pPr/>
              <a:t>04.11.2022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ru-RU"/>
              <a:pPr/>
              <a:t>04.11.2022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Rounded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Round Same Side Corner Прямоугольник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ru-RU" noProof="0" smtClean="0"/>
              <a:pPr/>
              <a:t>04.11.2022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8751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3" y="1600200"/>
            <a:ext cx="9751060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ru-RU" noProof="0" smtClean="0"/>
              <a:pPr/>
              <a:t>04.11.2022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408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Rounded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Round Same Side Corner Прямоугольник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Полилиния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7" name="Прямоугольник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ru-RU" noProof="0" smtClean="0"/>
              <a:pPr/>
              <a:t>04.11.2022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164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ru-RU" noProof="0" smtClean="0"/>
              <a:pPr/>
              <a:t>04.11.2022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351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Полилиния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21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ru-RU" noProof="0" smtClean="0"/>
              <a:pPr/>
              <a:t>04.11.2022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3569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ru-RU" noProof="0" smtClean="0"/>
              <a:pPr/>
              <a:t>04.11.2022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9779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ru-RU" noProof="0" smtClean="0"/>
              <a:pPr/>
              <a:t>04.11.2022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8703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ru-RU" noProof="0" smtClean="0"/>
              <a:pPr/>
              <a:t>04.11.2022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69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Полилиния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ru-RU" noProof="0" smtClean="0"/>
              <a:pPr/>
              <a:t>04.11.2022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2539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ru-RU" noProof="0" smtClean="0"/>
              <a:pPr/>
              <a:t>04.11.2022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396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ru-RU" noProof="0" smtClean="0"/>
              <a:pPr/>
              <a:t>04.11.2022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4298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Полилиния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8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Rounded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Round Same Side Corner Прямоугольник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ru-RU" noProof="0" smtClean="0"/>
              <a:pPr/>
              <a:t>04.11.2022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4012" y="1052736"/>
            <a:ext cx="8591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Пишем кулинарну</a:t>
            </a:r>
            <a:r>
              <a:rPr lang="ru-RU" sz="5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ю</a:t>
            </a:r>
            <a:r>
              <a:rPr lang="ru-RU" sz="5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книгу..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0183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352337"/>
            <a:ext cx="10846941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Бланманже - история происхождения блюда…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ww.edeka.de/media/edeka-zentrale/genuss-und-rezepte/ernaehrungsmagazin/es-special/2014/kw-38-leichte-dessertideen/edeka_es_schokoladenpudding_himbee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436" y="2207844"/>
            <a:ext cx="5603335" cy="37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764" y="1628798"/>
            <a:ext cx="61926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Красивое название произошло от французского «</a:t>
            </a:r>
            <a:r>
              <a:rPr lang="ru-RU" dirty="0" err="1"/>
              <a:t>blanc-manger</a:t>
            </a:r>
            <a:r>
              <a:rPr lang="ru-RU" dirty="0"/>
              <a:t>» и означает, если буквально, «белое кушанье». Придумали его в Средние века, как вы уже поняли, во Франции, но начиная с XII века,  десерт узнали по всей Европе. Говорят, что случилось это, когда в Европу впервые привезли рис и миндальное молоко. Практически во всех поваренных книгах того времени обязательно присутствует рецепт бланманже. И не только: во многих странах его воспевали певцы и поэты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648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0276" y="1340768"/>
            <a:ext cx="75345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России о бланманже узнали после 1812 года, когда наши войска заняли Париж. Оттуда привезли множество разнообразных блюд, которые быстро, как и все французское, вошли в моду.</a:t>
            </a:r>
          </a:p>
          <a:p>
            <a:r>
              <a:rPr lang="ru-RU" dirty="0"/>
              <a:t>Поклонником бланманже был Пушкин, и частенько упоминал блюдо в своих знаменитых литературных творениях. Например, в повести «Барышни – крестьянка». В «Евгении Онегине» десерт любили в семье Лариных и угощали им гостей.</a:t>
            </a:r>
          </a:p>
          <a:p>
            <a:r>
              <a:rPr lang="ru-RU" dirty="0"/>
              <a:t>Кстати, режиссер Марк Захаров в своей музыкальной комедии Формула любви» тоже не обошел вниманием десерт. Заезжих итальянских гостей в нем угощали любимым в русском дворянстве бланманже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6" name="Picture 8" descr="http://www.spleenbegone.com/perfectlysafeschoolwork/index.php?q=aHR0cDovL2ljLnBpY3MubGl2ZWpvdXJuYWwuY29tL2RlbGlzc2ltby82NDg3MDgxNi8xMjU4MS8xMjU4MV85MDAuan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28" y="1364406"/>
            <a:ext cx="3528392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9916" y="558033"/>
            <a:ext cx="9865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Интересные факты о бланманже…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004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9916" y="332656"/>
            <a:ext cx="9649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не только во всей Европе обожали чудесный десерт. Однажды он пересек океан и стал очень популярным у аристократов – плантаторов Америки. Главная героиня наипопулярнейшего романа Маргарет Митчелл «Унесенные ветром», </a:t>
            </a:r>
            <a:r>
              <a:rPr lang="ru-RU" dirty="0" err="1"/>
              <a:t>Скарлетт</a:t>
            </a:r>
            <a:r>
              <a:rPr lang="ru-RU" dirty="0"/>
              <a:t> О’ </a:t>
            </a:r>
            <a:r>
              <a:rPr lang="ru-RU" dirty="0" err="1"/>
              <a:t>Хара</a:t>
            </a:r>
            <a:r>
              <a:rPr lang="ru-RU" dirty="0"/>
              <a:t> тоже была любительницей бланманже.</a:t>
            </a:r>
          </a:p>
        </p:txBody>
      </p:sp>
      <p:pic>
        <p:nvPicPr>
          <p:cNvPr id="4" name="Picture 4" descr="http://www.thehindu.com/multimedia/dynamic/02248/19mp_B_lancmange_2_2248115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772" y="2492896"/>
            <a:ext cx="51125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50396" y="2924944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водится, со временем классический рецепт претерпел множество изменений. Наши, российские хозяйки адаптировали его под местные реалии. И сегодня для нас бланманже – это десерт, приготовленный из творога.</a:t>
            </a:r>
          </a:p>
        </p:txBody>
      </p:sp>
    </p:spTree>
    <p:extLst>
      <p:ext uri="{BB962C8B-B14F-4D97-AF65-F5344CB8AC3E}">
        <p14:creationId xmlns:p14="http://schemas.microsoft.com/office/powerpoint/2010/main" xmlns="" val="319790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16632"/>
            <a:ext cx="10441160" cy="1295400"/>
          </a:xfrm>
        </p:spPr>
        <p:txBody>
          <a:bodyPr>
            <a:normAutofit fontScale="90000"/>
          </a:bodyPr>
          <a:lstStyle/>
          <a:p>
            <a:r>
              <a:rPr lang="ru-RU" sz="4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свойства изысканного блюда...</a:t>
            </a:r>
            <a:endParaRPr lang="ru-RU" dirty="0"/>
          </a:p>
        </p:txBody>
      </p:sp>
      <p:pic>
        <p:nvPicPr>
          <p:cNvPr id="4098" name="Picture 2" descr="http://mtdata.ru/u23/photo5BDA/20355442241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187" y="2348880"/>
            <a:ext cx="5624889" cy="31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748" y="1412032"/>
            <a:ext cx="69886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Творожное бланманже – это необычайно нежный и вкусный десерт французского происхождения. В десертах очень тяжело соединить вкусные и полезные свойства, но нашему десерту это удалось.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Творог </a:t>
            </a:r>
            <a:r>
              <a:rPr lang="ru-RU" dirty="0">
                <a:solidFill>
                  <a:srgbClr val="000000"/>
                </a:solidFill>
              </a:rPr>
              <a:t>является одним из наиболее богатых источников полноценного белка, содержит большое количество кальция и хорошо усваивается в нашем организме. Бланманже хорошо подойдёт для </a:t>
            </a:r>
            <a:r>
              <a:rPr lang="ru-RU" dirty="0"/>
              <a:t>детского меню</a:t>
            </a:r>
            <a:r>
              <a:rPr lang="ru-RU" dirty="0">
                <a:solidFill>
                  <a:srgbClr val="000000"/>
                </a:solidFill>
              </a:rPr>
              <a:t>.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Многим </a:t>
            </a:r>
            <a:r>
              <a:rPr lang="ru-RU" dirty="0">
                <a:solidFill>
                  <a:srgbClr val="000000"/>
                </a:solidFill>
              </a:rPr>
              <a:t>детям не нравится творог в чистом виде, а такой десерт будет по вкусу каждому малышу. На его приготовление уйдёт совсем немного времени.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130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0036" y="116632"/>
            <a:ext cx="9751060" cy="12954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4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Способ приготовления…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756" y="1988840"/>
            <a:ext cx="5780557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Необходимые ингредиенты:</a:t>
            </a:r>
          </a:p>
          <a:p>
            <a:r>
              <a:rPr lang="ru-RU" sz="3200" i="1" dirty="0"/>
              <a:t>- 250 грамм творога; </a:t>
            </a:r>
            <a:br>
              <a:rPr lang="ru-RU" sz="3200" i="1" dirty="0"/>
            </a:br>
            <a:r>
              <a:rPr lang="ru-RU" sz="3200" i="1" dirty="0"/>
              <a:t>- 15 грамм желатина; </a:t>
            </a:r>
            <a:br>
              <a:rPr lang="ru-RU" sz="3200" i="1" dirty="0"/>
            </a:br>
            <a:r>
              <a:rPr lang="ru-RU" sz="3200" i="1" dirty="0"/>
              <a:t>- 100 мл молока; </a:t>
            </a:r>
            <a:br>
              <a:rPr lang="ru-RU" sz="3200" i="1" dirty="0"/>
            </a:br>
            <a:r>
              <a:rPr lang="ru-RU" sz="3200" i="1" dirty="0"/>
              <a:t>- 100 мл </a:t>
            </a:r>
            <a:r>
              <a:rPr lang="ru-RU" sz="3200" i="1" dirty="0" smtClean="0"/>
              <a:t>сливок;</a:t>
            </a:r>
            <a:r>
              <a:rPr lang="ru-RU" sz="3200" i="1" dirty="0"/>
              <a:t> </a:t>
            </a:r>
            <a:br>
              <a:rPr lang="ru-RU" sz="3200" i="1" dirty="0"/>
            </a:br>
            <a:r>
              <a:rPr lang="ru-RU" sz="3200" i="1" dirty="0"/>
              <a:t>- 10 грамм ванильного сахара; </a:t>
            </a:r>
            <a:br>
              <a:rPr lang="ru-RU" sz="3200" i="1" dirty="0"/>
            </a:br>
            <a:r>
              <a:rPr lang="ru-RU" sz="3200" i="1" dirty="0"/>
              <a:t>- сахарной пудры по вкусу.</a:t>
            </a:r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5122" name="Picture 2" descr="http://cs633727.vk.me/v633727235/22846/3hacYsyp9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6380" y="1772816"/>
            <a:ext cx="615908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721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72" y="836712"/>
            <a:ext cx="6092825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1.</a:t>
            </a:r>
            <a:r>
              <a:rPr lang="ru-RU" dirty="0" smtClean="0">
                <a:solidFill>
                  <a:srgbClr val="000000"/>
                </a:solidFill>
              </a:rPr>
              <a:t>Развести </a:t>
            </a:r>
            <a:r>
              <a:rPr lang="ru-RU" dirty="0">
                <a:solidFill>
                  <a:srgbClr val="000000"/>
                </a:solidFill>
              </a:rPr>
              <a:t>в горячей воде желатин, смешать с горячими сливками (можно взять и молоко</a:t>
            </a:r>
            <a:r>
              <a:rPr lang="ru-RU" dirty="0" smtClean="0">
                <a:solidFill>
                  <a:srgbClr val="000000"/>
                </a:solidFill>
              </a:rPr>
              <a:t>).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2.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Прибавить пол стакана мелкого сахара и пол чайной ложки ванили, затем залить в </a:t>
            </a:r>
            <a:r>
              <a:rPr lang="ru-RU" dirty="0" smtClean="0">
                <a:solidFill>
                  <a:srgbClr val="000000"/>
                </a:solidFill>
              </a:rPr>
              <a:t>форму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3.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Налить </a:t>
            </a:r>
            <a:r>
              <a:rPr lang="ru-RU" dirty="0">
                <a:solidFill>
                  <a:srgbClr val="000000"/>
                </a:solidFill>
              </a:rPr>
              <a:t>массу в формы и ставим в холодильник на 5 часов. </a:t>
            </a:r>
            <a:endParaRPr lang="ru-RU" dirty="0" smtClean="0">
              <a:solidFill>
                <a:srgbClr val="000000"/>
              </a:solidFill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4. </a:t>
            </a:r>
            <a:r>
              <a:rPr lang="ru-RU" dirty="0">
                <a:solidFill>
                  <a:srgbClr val="000000"/>
                </a:solidFill>
              </a:rPr>
              <a:t>Чтобы наш десерт хорошо отделился, окунаем формы на несколько секунд в горячую воду.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5.</a:t>
            </a:r>
            <a:r>
              <a:rPr lang="ru-RU" dirty="0">
                <a:solidFill>
                  <a:srgbClr val="000000"/>
                </a:solidFill>
              </a:rPr>
              <a:t> Можно его полить соусом из клубники и сахара.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4" descr="http://cs633727.vk.me/v633727235/22850/1REgYSsZAE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486" y="188640"/>
            <a:ext cx="5040560" cy="32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s633727.vk.me/v633727235/2285a/WsgO5cM3q3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476" y="3594913"/>
            <a:ext cx="5040560" cy="32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311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260648"/>
            <a:ext cx="7518812" cy="1295400"/>
          </a:xfrm>
        </p:spPr>
        <p:txBody>
          <a:bodyPr>
            <a:normAutofit/>
          </a:bodyPr>
          <a:lstStyle/>
          <a:p>
            <a:pPr algn="ctr"/>
            <a:r>
              <a:rPr lang="ru-RU" sz="66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ГОТОВО!</a:t>
            </a:r>
            <a:endParaRPr lang="ru-RU" sz="6000" dirty="0"/>
          </a:p>
        </p:txBody>
      </p:sp>
      <p:pic>
        <p:nvPicPr>
          <p:cNvPr id="8194" name="Picture 2" descr="http://cs633727.vk.me/v633727235/22864/HHwSMKa4dd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18" y="2060848"/>
            <a:ext cx="6685289" cy="46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s633727.vk.me/v633727235/2286e/GXaXquI8wF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540" y="404663"/>
            <a:ext cx="4176464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99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7868" y="1988840"/>
            <a:ext cx="9721080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</a:pPr>
            <a:r>
              <a:rPr lang="ru-RU" sz="3200" i="1" u="sng" dirty="0">
                <a:solidFill>
                  <a:srgbClr val="000000"/>
                </a:solidFill>
              </a:rPr>
              <a:t>Работу </a:t>
            </a:r>
            <a:r>
              <a:rPr lang="ru-RU" sz="3200" i="1" u="sng" dirty="0" smtClean="0">
                <a:solidFill>
                  <a:srgbClr val="000000"/>
                </a:solidFill>
              </a:rPr>
              <a:t>выполнила: </a:t>
            </a:r>
            <a:r>
              <a:rPr lang="ru-RU" sz="3200" dirty="0" smtClean="0">
                <a:solidFill>
                  <a:srgbClr val="000000"/>
                </a:solidFill>
              </a:rPr>
              <a:t>ученица </a:t>
            </a:r>
            <a:r>
              <a:rPr lang="ru-RU" sz="3200" dirty="0">
                <a:solidFill>
                  <a:srgbClr val="000000"/>
                </a:solidFill>
              </a:rPr>
              <a:t>10 «Б» класса</a:t>
            </a:r>
          </a:p>
          <a:p>
            <a:pPr lvl="0" algn="ctr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</a:pPr>
            <a:r>
              <a:rPr lang="ru-RU" sz="3200" dirty="0">
                <a:solidFill>
                  <a:srgbClr val="000000"/>
                </a:solidFill>
              </a:rPr>
              <a:t>МБОУ БГО СОШ №10</a:t>
            </a:r>
          </a:p>
          <a:p>
            <a:pPr lvl="0" algn="ctr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</a:pP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Попова Виктория</a:t>
            </a:r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</a:pPr>
            <a:r>
              <a:rPr lang="ru-RU" sz="3200" i="1" u="sng" dirty="0">
                <a:solidFill>
                  <a:srgbClr val="000000"/>
                </a:solidFill>
              </a:rPr>
              <a:t>Руководитель: </a:t>
            </a:r>
            <a:r>
              <a:rPr lang="ru-RU" sz="3200" dirty="0" err="1">
                <a:solidFill>
                  <a:srgbClr val="000000"/>
                </a:solidFill>
              </a:rPr>
              <a:t>Формальнова</a:t>
            </a:r>
            <a:r>
              <a:rPr lang="ru-RU" sz="3200" dirty="0">
                <a:solidFill>
                  <a:srgbClr val="000000"/>
                </a:solidFill>
              </a:rPr>
              <a:t> Светлана Борисовна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3931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_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CEDD5F-3E18-494C-BAA9-9C33F7C085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изображением свежих овощей (широкоэкранный формат)</Template>
  <TotalTime>0</TotalTime>
  <Words>373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Cooking_16x9</vt:lpstr>
      <vt:lpstr>Слайд 1</vt:lpstr>
      <vt:lpstr>Бланманже - история происхождения блюда…</vt:lpstr>
      <vt:lpstr>Слайд 3</vt:lpstr>
      <vt:lpstr>Слайд 4</vt:lpstr>
      <vt:lpstr>Полезные свойства изысканного блюда...</vt:lpstr>
      <vt:lpstr>Способ приготовления…</vt:lpstr>
      <vt:lpstr>Слайд 7</vt:lpstr>
      <vt:lpstr>ГОТОВО!</vt:lpstr>
      <vt:lpstr>Слайд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2016-04-11T17:43:22Z</dcterms:created>
  <dcterms:modified xsi:type="dcterms:W3CDTF">2022-11-04T12:21:19Z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