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85" r:id="rId4"/>
    <p:sldId id="261" r:id="rId5"/>
    <p:sldId id="280" r:id="rId6"/>
    <p:sldId id="281" r:id="rId7"/>
    <p:sldId id="282" r:id="rId8"/>
    <p:sldId id="278" r:id="rId9"/>
    <p:sldId id="262" r:id="rId10"/>
    <p:sldId id="260" r:id="rId11"/>
    <p:sldId id="279" r:id="rId12"/>
    <p:sldId id="268" r:id="rId13"/>
    <p:sldId id="286" r:id="rId14"/>
    <p:sldId id="276" r:id="rId15"/>
    <p:sldId id="275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33" autoAdjust="0"/>
  </p:normalViewPr>
  <p:slideViewPr>
    <p:cSldViewPr>
      <p:cViewPr>
        <p:scale>
          <a:sx n="76" d="100"/>
          <a:sy n="76" d="100"/>
        </p:scale>
        <p:origin x="-1194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88232-FAFA-47FE-AE1A-AC37110DF73E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A3D74-B527-4057-AAAE-7426A0516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5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3D74-B527-4057-AAAE-7426A0516E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4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E81-0EA6-4641-9ED7-CD779B00E8D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50DF-31A9-4F8C-9D23-8DD761A32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0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E81-0EA6-4641-9ED7-CD779B00E8D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50DF-31A9-4F8C-9D23-8DD761A32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5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E81-0EA6-4641-9ED7-CD779B00E8D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50DF-31A9-4F8C-9D23-8DD761A32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5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E81-0EA6-4641-9ED7-CD779B00E8D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50DF-31A9-4F8C-9D23-8DD761A32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3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E81-0EA6-4641-9ED7-CD779B00E8D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50DF-31A9-4F8C-9D23-8DD761A32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4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E81-0EA6-4641-9ED7-CD779B00E8D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50DF-31A9-4F8C-9D23-8DD761A32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8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E81-0EA6-4641-9ED7-CD779B00E8D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50DF-31A9-4F8C-9D23-8DD761A32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4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E81-0EA6-4641-9ED7-CD779B00E8D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50DF-31A9-4F8C-9D23-8DD761A32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4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E81-0EA6-4641-9ED7-CD779B00E8D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50DF-31A9-4F8C-9D23-8DD761A32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6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E81-0EA6-4641-9ED7-CD779B00E8D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50DF-31A9-4F8C-9D23-8DD761A32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7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E81-0EA6-4641-9ED7-CD779B00E8D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50DF-31A9-4F8C-9D23-8DD761A32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1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7E81-0EA6-4641-9ED7-CD779B00E8D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50DF-31A9-4F8C-9D23-8DD761A32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793" y="4149080"/>
            <a:ext cx="7056784" cy="187220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</a:p>
          <a:p>
            <a:pPr lvl="0"/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Григоренко Татьяна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Новоселова Полина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7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ГАОУ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Амурской области «Специальная (коррекционная) общеобразовательная школа-интернат № 8, г.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</a:t>
            </a:r>
          </a:p>
          <a:p>
            <a:endParaRPr lang="ru-RU" sz="2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учитель-дефектолог Потапенко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Я.Б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Хмелёва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Р.Г.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0768"/>
            <a:ext cx="83529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«Благовещенск –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 контрастов»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259228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«Пограничнику с собакой»</a:t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Туристов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жителей города у береговой заставы встречает трёхметровая статуя пограничника.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Горожане приходят к памятнику </a:t>
            </a:r>
            <a:r>
              <a:rPr lang="ru-RU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трут нос собаке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традиции это приносит удачу не только человеку, но и целому городу.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туристы из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Китая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приезжают в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посмотреть на пограничника и потереть нос собаке. 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68960"/>
            <a:ext cx="5184576" cy="3461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7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237626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 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собаке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по кличке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Дружок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установили на набережной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Благовещенска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Собака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прославилась в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году,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сильный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паводок.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паводка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всю ночь 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простоял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на крыльце затопленного водой дома по шею в воде в селе Владимировка. Его хозяева были эвакуированы, но собака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вернулась и охраняла родной дом.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0" y="2204864"/>
            <a:ext cx="3411258" cy="227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2022-09-18-13-01-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13357" r="6438" b="11028"/>
          <a:stretch/>
        </p:blipFill>
        <p:spPr bwMode="auto">
          <a:xfrm>
            <a:off x="1043608" y="4438530"/>
            <a:ext cx="3888432" cy="240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2022-09-18-13-02-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54536"/>
            <a:ext cx="4812610" cy="2847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24850"/>
            <a:ext cx="5486400" cy="72008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Триумфальная арка</a:t>
            </a:r>
            <a:r>
              <a:rPr lang="ru-RU" b="0" dirty="0">
                <a:solidFill>
                  <a:srgbClr val="C00000"/>
                </a:solidFill>
              </a:rPr>
              <a:t/>
            </a:r>
            <a:br>
              <a:rPr lang="ru-RU" b="0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764704"/>
            <a:ext cx="6134472" cy="4474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5575" y="4941168"/>
            <a:ext cx="8784976" cy="151216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первая триумфальная арка в Благовещенске была сооружена 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1891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 Тогда она была построена в честь приезда наследника престола цесаревича Николая Романова, будущего императора Николая II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сильного наводнения в городе в 1928 году арка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разрушилась.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восстановленного памятника произошло в 2005 году в день единства.</a:t>
            </a:r>
          </a:p>
        </p:txBody>
      </p:sp>
      <p:sp>
        <p:nvSpPr>
          <p:cNvPr id="3" name="AutoShape 2" descr="https://s60myt.storage.yandex.net/rdisk/bb8cdb7a23b1baa785d92ecda205363232c42aa224e2590ef96d649ae8f0483e/5c6dee88/OycGmBn2Si1SpYdp1ADxVlLPC2Rdy94MbydHk9U7z7BHJwGX3ntKnZnKihUHZa53q_J6bpmRyOJonT3VoXnDag==?uid=0&amp;filename=ANN_8167.jpg&amp;disposition=inline&amp;hash=&amp;limit=0&amp;content_type=inline&amp;tknv=v2&amp;rtoken=BWM05Sx5xGUR&amp;force_default=no&amp;ycrid=na-80e5bf9c5da50dfd17ec4ebc37d51571-downloader23f&amp;ts=5825c6cf2b200&amp;s=36f60267c8496a4ad5410c52586962791efe43237781663856e559b9d69debf7&amp;pb=U2FsdGVkX191ZbFMAzZBrVNYPE7u0j1ZKQRtsrm8nXTOG3-BXFqlcb_jyGwDSk_48O3CmeBWRpgtSG54SYkwW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60myt.storage.yandex.net/rdisk/bb8cdb7a23b1baa785d92ecda205363232c42aa224e2590ef96d649ae8f0483e/5c6dee88/OycGmBn2Si1SpYdp1ADxVlLPC2Rdy94MbydHk9U7z7BHJwGX3ntKnZnKihUHZa53q_J6bpmRyOJonT3VoXnDag==?uid=0&amp;filename=ANN_8167.jpg&amp;disposition=inline&amp;hash=&amp;limit=0&amp;content_type=inline&amp;tknv=v2&amp;rtoken=BWM05Sx5xGUR&amp;force_default=no&amp;ycrid=na-80e5bf9c5da50dfd17ec4ebc37d51571-downloader23f&amp;ts=5825c6cf2b200&amp;s=36f60267c8496a4ad5410c52586962791efe43237781663856e559b9d69debf7&amp;pb=U2FsdGVkX191ZbFMAzZBrVNYPE7u0j1ZKQRtsrm8nXTOG3-BXFqlcb_jyGwDSk_48O3CmeBWRpgtSG54SYkwW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s60myt.storage.yandex.net/rdisk/bb8cdb7a23b1baa785d92ecda205363232c42aa224e2590ef96d649ae8f0483e/5c6dee88/OycGmBn2Si1SpYdp1ADxVlLPC2Rdy94MbydHk9U7z7BHJwGX3ntKnZnKihUHZa53q_J6bpmRyOJonT3VoXnDag==?uid=0&amp;filename=ANN_8167.jpg&amp;disposition=inline&amp;hash=&amp;limit=0&amp;content_type=inline&amp;tknv=v2&amp;rtoken=BWM05Sx5xGUR&amp;force_default=no&amp;ycrid=na-80e5bf9c5da50dfd17ec4ebc37d51571-downloader23f&amp;ts=5825c6cf2b200&amp;s=36f60267c8496a4ad5410c52586962791efe43237781663856e559b9d69debf7&amp;pb=U2FsdGVkX191ZbFMAzZBrVNYPE7u0j1ZKQRtsrm8nXTOG3-BXFqlcb_jyGwDSk_48O3CmeBWRpgtSG54SYkwW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s60myt.storage.yandex.net/rdisk/bb8cdb7a23b1baa785d92ecda205363232c42aa224e2590ef96d649ae8f0483e/5c6dee88/OycGmBn2Si1SpYdp1ADxVlLPC2Rdy94MbydHk9U7z7BHJwGX3ntKnZnKihUHZa53q_J6bpmRyOJonT3VoXnDag==?uid=0&amp;filename=ANN_8167.jpg&amp;disposition=inline&amp;hash=&amp;limit=0&amp;content_type=inline&amp;tknv=v2&amp;rtoken=BWM05Sx5xGUR&amp;force_default=no&amp;ycrid=na-80e5bf9c5da50dfd17ec4ebc37d51571-downloader23f&amp;ts=5825c6cf2b200&amp;s=36f60267c8496a4ad5410c52586962791efe43237781663856e559b9d69debf7&amp;pb=U2FsdGVkX191ZbFMAzZBrVNYPE7u0j1ZKQRtsrm8nXTOG3-BXFqlcb_jyGwDSk_48O3CmeBWRpgtSG54SYkwW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s60myt.storage.yandex.net/rdisk/bb8cdb7a23b1baa785d92ecda205363232c42aa224e2590ef96d649ae8f0483e/5c6dee88/OycGmBn2Si1SpYdp1ADxVlLPC2Rdy94MbydHk9U7z7BHJwGX3ntKnZnKihUHZa53q_J6bpmRyOJonT3VoXnDag==?uid=0&amp;filename=ANN_8167.jpg&amp;disposition=inline&amp;hash=&amp;limit=0&amp;content_type=inline&amp;tknv=v2&amp;rtoken=BWM05Sx5xGUR&amp;force_default=no&amp;ycrid=na-80e5bf9c5da50dfd17ec4ebc37d51571-downloader23f&amp;ts=5825c6cf2b200&amp;s=36f60267c8496a4ad5410c52586962791efe43237781663856e559b9d69debf7&amp;pb=U2FsdGVkX191ZbFMAzZBrVNYPE7u0j1ZKQRtsrm8nXTOG3-BXFqlcb_jyGwDSk_48O3CmeBWRpgtSG54SYkwW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s://s60myt.storage.yandex.net/rdisk/bb8cdb7a23b1baa785d92ecda205363232c42aa224e2590ef96d649ae8f0483e/5c6dee88/OycGmBn2Si1SpYdp1ADxVlLPC2Rdy94MbydHk9U7z7BHJwGX3ntKnZnKihUHZa53q_J6bpmRyOJonT3VoXnDag==?uid=0&amp;filename=ANN_8167.jpg&amp;disposition=inline&amp;hash=&amp;limit=0&amp;content_type=inline&amp;tknv=v2&amp;rtoken=BWM05Sx5xGUR&amp;force_default=no&amp;ycrid=na-80e5bf9c5da50dfd17ec4ebc37d51571-downloader23f&amp;ts=5825c6cf2b200&amp;s=36f60267c8496a4ad5410c52586962791efe43237781663856e559b9d69debf7&amp;pb=U2FsdGVkX191ZbFMAzZBrVNYPE7u0j1ZKQRtsrm8nXTOG3-BXFqlcb_jyGwDSk_48O3CmeBWRpgtSG54SYkwWw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3031441" cy="20227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498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636" y="620687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любимый город»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" r="18199"/>
          <a:stretch/>
        </p:blipFill>
        <p:spPr>
          <a:xfrm rot="21329373">
            <a:off x="445438" y="1826408"/>
            <a:ext cx="5014864" cy="329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6" b="21638"/>
          <a:stretch/>
        </p:blipFill>
        <p:spPr>
          <a:xfrm rot="360802">
            <a:off x="5383968" y="1665969"/>
            <a:ext cx="3091276" cy="329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9513" y="5085184"/>
            <a:ext cx="8856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«Триумфальная арка». 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выполнила ученица 7 класса, ГАОУ школы-интерната № 8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Новоселова Полина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12968" cy="130202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предстаёт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взорами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гостей и путешественников.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от центральных округов России не уменьшает туристической привлекательности культурного центра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Приамурья.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только хорошее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впечатление.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45" y="1168513"/>
            <a:ext cx="3387924" cy="254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86" y="3080019"/>
            <a:ext cx="3521968" cy="22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93" y="123173"/>
            <a:ext cx="3084601" cy="17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04890"/>
            <a:ext cx="3021150" cy="201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53" y="3709456"/>
            <a:ext cx="2228685" cy="1488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s://fastly.4sqi.net/img/general/600x600/453354733_Ls9WJrhQjQATF1GA_3nqziDikZ6xwcy2bfv-PiWV0E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1893"/>
            <a:ext cx="1652998" cy="165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23173"/>
            <a:ext cx="3527665" cy="28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4483" y="5589240"/>
            <a:ext cx="3240360" cy="9361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Татьяна Гурова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3772"/>
            <a:ext cx="8496944" cy="4896544"/>
          </a:xfrm>
        </p:spPr>
        <p:txBody>
          <a:bodyPr numCol="2">
            <a:normAutofit fontScale="25000" lnSpcReduction="20000"/>
          </a:bodyPr>
          <a:lstStyle/>
          <a:p>
            <a:endParaRPr lang="ru-RU" sz="4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Дальнем Востоке России,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8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Зея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впадает в Амур,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Живёт городок пограничный,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Благовещенск зовут.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жемчугами искрится,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утопает в листве.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Кварталов прямых вереницы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 на асфальтной канве.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Прохладой фонтанов поющих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светом ночных фонарей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 наш город растущий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всех континентов гостей.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Нарядом парчовым сверкая,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«Амурская осень» войдёт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Объятья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ей раскрывает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честью оказанной горд.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 проведёт вдоль границы,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Омытой Амурской волной.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покоряет величьем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строгой своей красотой.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 Благовещенск вечерний –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Неоновым светом залит.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том берегу в Поднебесной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Хэйхэ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огоньками манит.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Растёт Приамурья столица –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родных рубежей.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Нам, жителям, есть чем гордиться…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города сердцу </a:t>
            </a:r>
            <a:r>
              <a:rPr lang="ru-RU" sz="1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милей!</a:t>
            </a:r>
            <a:r>
              <a:rPr lang="ru-RU" sz="1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9337" y="260648"/>
            <a:ext cx="54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«Благовещенск»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94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3003580"/>
            <a:ext cx="7064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Спасибо за 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внимание! 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95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301608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Цель: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Изучение достопримечательностей города Благовещенска.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Задачи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1. Расширить </a:t>
            </a:r>
            <a:r>
              <a:rPr lang="ru-RU" dirty="0"/>
              <a:t>знания </a:t>
            </a:r>
            <a:r>
              <a:rPr lang="ru-RU" dirty="0" smtClean="0"/>
              <a:t>обучающихся о достопримечательностях </a:t>
            </a:r>
            <a:r>
              <a:rPr lang="ru-RU" dirty="0"/>
              <a:t>города Благовещенска.</a:t>
            </a:r>
          </a:p>
          <a:p>
            <a:pPr marL="0" indent="0">
              <a:buNone/>
            </a:pPr>
            <a:r>
              <a:rPr lang="ru-RU" dirty="0"/>
              <a:t>2. Провести наблюдения и выяснить историю появления </a:t>
            </a:r>
            <a:r>
              <a:rPr lang="ru-RU" dirty="0" smtClean="0"/>
              <a:t>самых интересных достопримечательностей </a:t>
            </a:r>
            <a:r>
              <a:rPr lang="ru-RU" dirty="0"/>
              <a:t>в городе Благовещенске.</a:t>
            </a:r>
          </a:p>
          <a:p>
            <a:pPr marL="0" indent="0">
              <a:buNone/>
            </a:pPr>
            <a:r>
              <a:rPr lang="ru-RU" dirty="0" smtClean="0"/>
              <a:t>3. Сделать выводы и обобщить результат.</a:t>
            </a:r>
          </a:p>
          <a:p>
            <a:pPr marL="0" indent="0">
              <a:buNone/>
            </a:pPr>
            <a:r>
              <a:rPr lang="ru-RU" dirty="0" smtClean="0"/>
              <a:t>4. Развивать у обучающихся интерес и желание узнавать что-то новое о своём городе.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5. Развивать творческие способности обучающихся во время реализации проекта.</a:t>
            </a:r>
          </a:p>
          <a:p>
            <a:pPr marL="0" indent="0">
              <a:buNone/>
            </a:pPr>
            <a:r>
              <a:rPr lang="ru-RU" dirty="0" smtClean="0"/>
              <a:t>6. Организовать сотрудничество с родителями обучающихся в процессе реализации проекта.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3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Географическое положение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Android\блага\блага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251569" cy="5006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51216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Благовещенск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единственный из российских областных центров, расположенный на государственной границе. Город Благовещенск стоит на берегу реки Амур, а на другом берегу расположен китайский город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Хэйхэ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Российский Благовещенск и китайский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Хэйхэ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разделяют лишь 800 метров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реки Амур.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heihestoma.ru/images/hh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52" y="1772816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Набережная р. Амур                                     (город Благовещенск-город </a:t>
            </a:r>
            <a:r>
              <a:rPr lang="ru-RU" sz="3200" b="1" dirty="0" err="1" smtClean="0">
                <a:solidFill>
                  <a:srgbClr val="FF0000"/>
                </a:solidFill>
              </a:rPr>
              <a:t>Хэйхэ</a:t>
            </a:r>
            <a:r>
              <a:rPr lang="ru-RU" sz="3200" b="1" dirty="0">
                <a:solidFill>
                  <a:srgbClr val="FF0000"/>
                </a:solidFill>
              </a:rPr>
              <a:t>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97085"/>
            <a:ext cx="4208467" cy="2367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geographical.co.uk/images/articles/travel/2017/pineapples/Blagoveshchens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1" y="1268760"/>
            <a:ext cx="4392488" cy="292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Android\блага\блага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94" y="1675240"/>
            <a:ext cx="3888432" cy="2521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Международный фестиваль 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«Российско-Китайская ярмарка»</a:t>
            </a:r>
            <a:r>
              <a:rPr lang="ru-RU" sz="2800" b="1" i="1" dirty="0">
                <a:solidFill>
                  <a:srgbClr val="C00000"/>
                </a:solidFill>
              </a:rPr>
              <a:t/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Летом </a:t>
            </a:r>
            <a:r>
              <a:rPr lang="ru-RU" sz="2000" dirty="0" smtClean="0">
                <a:solidFill>
                  <a:srgbClr val="FF0000"/>
                </a:solidFill>
              </a:rPr>
              <a:t>ежегодно проходит традиционный </a:t>
            </a:r>
            <a:r>
              <a:rPr lang="ru-RU" sz="2000" dirty="0">
                <a:solidFill>
                  <a:srgbClr val="FF0000"/>
                </a:solidFill>
              </a:rPr>
              <a:t>международный Фестиваль «Российско-китайская ярмарка культуры и искусства». </a:t>
            </a:r>
            <a:r>
              <a:rPr lang="ru-RU" sz="2000" dirty="0" smtClean="0">
                <a:solidFill>
                  <a:srgbClr val="FF0000"/>
                </a:solidFill>
              </a:rPr>
              <a:t>Фестиваль проходит </a:t>
            </a:r>
            <a:r>
              <a:rPr lang="ru-RU" sz="2000" dirty="0">
                <a:solidFill>
                  <a:srgbClr val="FF0000"/>
                </a:solidFill>
              </a:rPr>
              <a:t>одновременно в двух дружественных городах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— </a:t>
            </a:r>
            <a:r>
              <a:rPr lang="ru-RU" sz="2000" dirty="0" smtClean="0">
                <a:solidFill>
                  <a:srgbClr val="FF0000"/>
                </a:solidFill>
              </a:rPr>
              <a:t>г. Благовещенск </a:t>
            </a:r>
            <a:r>
              <a:rPr lang="ru-RU" sz="2000" dirty="0">
                <a:solidFill>
                  <a:srgbClr val="FF0000"/>
                </a:solidFill>
              </a:rPr>
              <a:t>(Россия) и </a:t>
            </a:r>
            <a:r>
              <a:rPr lang="ru-RU" sz="2000" dirty="0" err="1">
                <a:solidFill>
                  <a:srgbClr val="FF0000"/>
                </a:solidFill>
              </a:rPr>
              <a:t>Хэйхэ</a:t>
            </a:r>
            <a:r>
              <a:rPr lang="ru-RU" sz="2000" dirty="0">
                <a:solidFill>
                  <a:srgbClr val="FF0000"/>
                </a:solidFill>
              </a:rPr>
              <a:t> (КНР).</a:t>
            </a:r>
            <a:r>
              <a:rPr lang="ru-RU" sz="1800" dirty="0">
                <a:solidFill>
                  <a:srgbClr val="FF0000"/>
                </a:solidFill>
              </a:rPr>
              <a:t> 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Фестиваль признан самым масштабным культурным проектом, в российско-китайских </a:t>
            </a:r>
            <a:r>
              <a:rPr lang="ru-RU" sz="2000" dirty="0" smtClean="0">
                <a:solidFill>
                  <a:srgbClr val="FF0000"/>
                </a:solidFill>
              </a:rPr>
              <a:t>отношениях.</a:t>
            </a:r>
            <a:r>
              <a:rPr lang="ru-RU" sz="1800" dirty="0"/>
              <a:t> 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ampravda.ru/files/images/images/%D0%9D%D0%BE%D0%B2%D0%B0%D1%8F%20%D0%BF%D0%B0%D0%BF%D0%BA%D0%B0/%D0%AF%D0%A0%D0%9C%D0%90%D0%A0%D0%9A%D0%90/9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ampravda.ru/files/images/images/%D0%9D%D0%BE%D0%B2%D0%B0%D1%8F%20%D0%BF%D0%B0%D0%BF%D0%BA%D0%B0/%D0%AF%D0%A0%D0%9C%D0%90%D0%A0%D0%9A%D0%90/9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ampravda.ru/files/images/images/%D0%9D%D0%BE%D0%B2%D0%B0%D1%8F%20%D0%BF%D0%B0%D0%BF%D0%BA%D0%B0/%D0%AF%D0%A0%D0%9C%D0%90%D0%A0%D0%9A%D0%90/9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850">
            <a:off x="685194" y="3402590"/>
            <a:ext cx="3719642" cy="2479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4" name="Picture 8" descr="http://amurphil.ru/upload/resize_cache/iblock/e80/800_600_1/2017_06_25_09.15.15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08" y="3098564"/>
            <a:ext cx="4423116" cy="29413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9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«Праздник фонарей»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72" y="1196752"/>
            <a:ext cx="8723312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феврале жители приграничного города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Хэйхэ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традиционно отмечают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фонарей.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также считается окончанием Праздника Весны (Нового года) и китайским Днём святого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Валентина.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гражданами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Китая празднуют его и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российские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граждане-жители     г. Благовещенска.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Они любуются с левого берега Амура праздничными фонарями и фейерверком.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mpravda.ru/files/articles-2/72770/qj0qf2e1xvna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350">
            <a:off x="579632" y="3892336"/>
            <a:ext cx="3816424" cy="2544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ser67902.clients-cdnnow.ru/localStorage/news/13/0a/eb/00/130aeb00_resizedScaled_1020to5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595">
            <a:off x="4641475" y="4033637"/>
            <a:ext cx="4160251" cy="2337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2007096"/>
          </a:xfrm>
        </p:spPr>
        <p:txBody>
          <a:bodyPr>
            <a:normAutofit/>
          </a:bodyPr>
          <a:lstStyle/>
          <a:p>
            <a:pPr fontAlgn="base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города Благовещенска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1"/>
            <a:ext cx="1728192" cy="212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48131"/>
            <a:ext cx="3743325" cy="1865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0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302433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Кафедральный собор Благовещения Пресвятой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Богородицы.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Визитной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карточкой города считается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Кафедральный собор Благовещения Пресвятой Богородицы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главный храм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епархии. Первый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был заложен в 1997 году. Во время строительства на месте будущего собора были найдены останки поселенцев и первого местного священника. Найденные останки были перезахоронены в торжественной обстановке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Храм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увенчан семью золочёными куполами, и восьмой позолоченный купол вершит колокольню.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храме хранится Дальневосточная святыня -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Албазинская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икона Божией Матери, появившейся на берегах Амура в 1667 году.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676528"/>
            <a:ext cx="4680520" cy="2632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66" y="3726343"/>
            <a:ext cx="4162705" cy="3122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73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258</Words>
  <Application>Microsoft Office PowerPoint</Application>
  <PresentationFormat>Экран (4:3)</PresentationFormat>
  <Paragraphs>47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Географическое положение</vt:lpstr>
      <vt:lpstr>Город Благовещенск – единственный из российских областных центров, расположенный на государственной границе. Город Благовещенск стоит на берегу реки Амур, а на другом берегу расположен китайский город Хэйхэ. Российский Благовещенск и китайский Хэйхэ разделяют лишь 800 метров реки Амур. </vt:lpstr>
      <vt:lpstr>Набережная р. Амур                                     (город Благовещенск-город Хэйхэ)</vt:lpstr>
      <vt:lpstr>  Международный фестиваль  «Российско-Китайская ярмарка» Летом ежегодно проходит традиционный международный Фестиваль «Российско-китайская ярмарка культуры и искусства». Фестиваль проходит одновременно в двух дружественных городах  — г. Благовещенск (Россия) и Хэйхэ (КНР).  Фестиваль признан самым масштабным культурным проектом, в российско-китайских отношениях. </vt:lpstr>
      <vt:lpstr>«Праздник фонарей»</vt:lpstr>
      <vt:lpstr>Достопримечательности города Благовещенска </vt:lpstr>
      <vt:lpstr>Кафедральный собор Благовещения Пресвятой Богородицы.   Визитной карточкой города считается Кафедральный собор Благовещения Пресвятой Богородицы – главный храм епархии. Первый камень был заложен в 1997 году. Во время строительства на месте будущего собора были найдены останки поселенцев и первого местного священника. Найденные останки были перезахоронены в торжественной обстановке. Храм увенчан семью золочёными куполами, и восьмой позолоченный купол вершит колокольню. В храме хранится Дальневосточная святыня - Албазинская икона Божией Матери, появившейся на берегах Амура в 1667 году. </vt:lpstr>
      <vt:lpstr> Памятник «Пограничнику с собакой»  Туристов и жителей города у береговой заставы встречает трёхметровая статуя пограничника.  Горожане приходят к памятнику и трут нос собаке. По традиции это приносит удачу не только человеку, но и целому городу. Даже туристы из Китая приезжают в город, чтобы посмотреть на пограничника и потереть нос собаке.  </vt:lpstr>
      <vt:lpstr>Памятник собаке по кличке Дружок установили на набережной г. Благовещенска.  Собака прославилась в 2013 году, когда был сильный паводок. Во время паводка пес всю ночь  простоял  на крыльце затопленного водой дома по шею в воде в селе Владимировка. Его хозяева были эвакуированы, но собака вернулась и охраняла родной дом. </vt:lpstr>
      <vt:lpstr>Триумфальная арка </vt:lpstr>
      <vt:lpstr>Презентация PowerPoint</vt:lpstr>
      <vt:lpstr>Презентация PowerPoint</vt:lpstr>
      <vt:lpstr> автор: Татьяна Гурова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user</cp:lastModifiedBy>
  <cp:revision>59</cp:revision>
  <dcterms:created xsi:type="dcterms:W3CDTF">2016-04-24T15:52:59Z</dcterms:created>
  <dcterms:modified xsi:type="dcterms:W3CDTF">2022-09-18T04:34:48Z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648547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