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07" r:id="rId2"/>
    <p:sldId id="308" r:id="rId3"/>
    <p:sldId id="310" r:id="rId4"/>
    <p:sldId id="313" r:id="rId5"/>
    <p:sldId id="309" r:id="rId6"/>
    <p:sldId id="314" r:id="rId7"/>
    <p:sldId id="311" r:id="rId8"/>
    <p:sldId id="315" r:id="rId9"/>
    <p:sldId id="316" r:id="rId10"/>
    <p:sldId id="304" r:id="rId11"/>
    <p:sldId id="286" r:id="rId12"/>
    <p:sldId id="285" r:id="rId13"/>
    <p:sldId id="287" r:id="rId14"/>
    <p:sldId id="288" r:id="rId15"/>
    <p:sldId id="289" r:id="rId16"/>
    <p:sldId id="290" r:id="rId17"/>
    <p:sldId id="291" r:id="rId18"/>
    <p:sldId id="293" r:id="rId19"/>
    <p:sldId id="294" r:id="rId20"/>
    <p:sldId id="295" r:id="rId21"/>
    <p:sldId id="296" r:id="rId22"/>
    <p:sldId id="297" r:id="rId23"/>
    <p:sldId id="298" r:id="rId24"/>
    <p:sldId id="319" r:id="rId25"/>
    <p:sldId id="320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566" y="-22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 algn="ctr">
              <a:defRPr/>
            </a:pPr>
            <a:r>
              <a:rPr lang="ru-RU" sz="2000" b="1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Выявление уровня  </a:t>
            </a:r>
            <a:r>
              <a:rPr lang="ru-RU" sz="20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сфомированости</a:t>
            </a:r>
            <a:r>
              <a:rPr lang="ru-RU" sz="2000" b="1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познавательных компонентов у детей </a:t>
            </a:r>
            <a:r>
              <a:rPr lang="ru-RU" sz="2000" b="1" baseline="0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на</a:t>
            </a:r>
            <a:r>
              <a:rPr lang="ru-RU" sz="2000" b="1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начальном</a:t>
            </a:r>
            <a:r>
              <a:rPr lang="ru-RU" sz="2000" b="1" baseline="0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этапе</a:t>
            </a:r>
            <a:r>
              <a:rPr lang="ru-RU" sz="2000" b="1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6024650043744706"/>
          <c:y val="0"/>
        </c:manualLayout>
      </c:layout>
    </c:title>
    <c:plotArea>
      <c:layout>
        <c:manualLayout>
          <c:layoutTarget val="inner"/>
          <c:xMode val="edge"/>
          <c:yMode val="edge"/>
          <c:x val="0.18732994313210946"/>
          <c:y val="0.21448171300740251"/>
          <c:w val="0.70305839895013122"/>
          <c:h val="0.56500392117130749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chemeClr val="tx1"/>
              </a:solidFill>
            </a:ln>
          </c:spPr>
          <c:cat>
            <c:strRef>
              <c:f>Лист1!$A$2:$A$4</c:f>
              <c:strCache>
                <c:ptCount val="3"/>
                <c:pt idx="0">
                  <c:v>Интеллектуальный </c:v>
                </c:pt>
                <c:pt idx="1">
                  <c:v>Волевой </c:v>
                </c:pt>
                <c:pt idx="2">
                  <c:v>Эмоциональный 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35</c:v>
                </c:pt>
                <c:pt idx="1">
                  <c:v>25</c:v>
                </c:pt>
                <c:pt idx="2">
                  <c:v>40</c:v>
                </c:pt>
              </c:numCache>
            </c:numRef>
          </c:val>
        </c:ser>
        <c:axId val="165094912"/>
        <c:axId val="165096448"/>
      </c:barChart>
      <c:catAx>
        <c:axId val="165094912"/>
        <c:scaling>
          <c:orientation val="minMax"/>
        </c:scaling>
        <c:axPos val="b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5096448"/>
        <c:crosses val="autoZero"/>
        <c:auto val="1"/>
        <c:lblAlgn val="ctr"/>
        <c:lblOffset val="100"/>
      </c:catAx>
      <c:valAx>
        <c:axId val="165096448"/>
        <c:scaling>
          <c:orientation val="minMax"/>
          <c:max val="100"/>
          <c:min val="0"/>
        </c:scaling>
        <c:axPos val="l"/>
        <c:majorGridlines>
          <c:spPr>
            <a:ln>
              <a:solidFill>
                <a:schemeClr val="bg1"/>
              </a:solidFill>
            </a:ln>
          </c:spPr>
        </c:majorGridlines>
        <c:title>
          <c:tx>
            <c:rich>
              <a:bodyPr rot="0" vert="horz"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r>
                  <a:rPr lang="ru-RU" b="1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Количество детей в</a:t>
                </a:r>
                <a:r>
                  <a:rPr lang="ru-RU" b="1" baseline="0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группе, %</a:t>
                </a:r>
                <a:endParaRPr lang="ru-RU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0"/>
              <c:y val="8.4637333088032396E-2"/>
            </c:manualLayout>
          </c:layout>
        </c:title>
        <c:numFmt formatCode="General" sourceLinked="1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5094912"/>
        <c:crosses val="autoZero"/>
        <c:crossBetween val="between"/>
      </c:valAx>
      <c:spPr>
        <a:solidFill>
          <a:srgbClr val="0070C0"/>
        </a:solidFill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 algn="ctr">
              <a:defRPr sz="1800">
                <a:solidFill>
                  <a:schemeClr val="bg1"/>
                </a:solidFill>
              </a:defRPr>
            </a:pPr>
            <a:r>
              <a:rPr lang="ru-RU" sz="2000" b="1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Выявление уровня </a:t>
            </a:r>
            <a:r>
              <a:rPr lang="ru-RU" sz="20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сформированности</a:t>
            </a:r>
            <a:r>
              <a:rPr lang="ru-RU" sz="2000" b="1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познавательных компонентов у детей на начальном и завершающем этапах</a:t>
            </a:r>
            <a:endParaRPr lang="ru-RU" sz="2000" b="1" dirty="0"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5740496500437487"/>
          <c:y val="1.7412492058818967E-3"/>
        </c:manualLayout>
      </c:layout>
    </c:title>
    <c:plotArea>
      <c:layout>
        <c:manualLayout>
          <c:layoutTarget val="inner"/>
          <c:xMode val="edge"/>
          <c:yMode val="edge"/>
          <c:x val="0.10204151045364079"/>
          <c:y val="0.24939294939451173"/>
          <c:w val="0.88151728433187249"/>
          <c:h val="0.62143147289190093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Начало </c:v>
                </c:pt>
              </c:strCache>
            </c:strRef>
          </c:tx>
          <c:spPr>
            <a:solidFill>
              <a:srgbClr val="FFC000"/>
            </a:solidFill>
          </c:spPr>
          <c:cat>
            <c:strRef>
              <c:f>Лист1!$A$2:$A$4</c:f>
              <c:strCache>
                <c:ptCount val="3"/>
                <c:pt idx="0">
                  <c:v>Интеллектуальный </c:v>
                </c:pt>
                <c:pt idx="1">
                  <c:v>Волевой</c:v>
                </c:pt>
                <c:pt idx="2">
                  <c:v>Эмоциональный 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35</c:v>
                </c:pt>
                <c:pt idx="1">
                  <c:v>25</c:v>
                </c:pt>
                <c:pt idx="2">
                  <c:v>40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Итог</c:v>
                </c:pt>
              </c:strCache>
            </c:strRef>
          </c:tx>
          <c:spPr>
            <a:solidFill>
              <a:srgbClr val="FF0000"/>
            </a:solidFill>
          </c:spPr>
          <c:cat>
            <c:strRef>
              <c:f>Лист1!$A$2:$A$4</c:f>
              <c:strCache>
                <c:ptCount val="3"/>
                <c:pt idx="0">
                  <c:v>Интеллектуальный </c:v>
                </c:pt>
                <c:pt idx="1">
                  <c:v>Волевой</c:v>
                </c:pt>
                <c:pt idx="2">
                  <c:v>Эмоциональный 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80</c:v>
                </c:pt>
                <c:pt idx="1">
                  <c:v>85</c:v>
                </c:pt>
                <c:pt idx="2">
                  <c:v>90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Интеллектуальный </c:v>
                </c:pt>
                <c:pt idx="1">
                  <c:v>Волевой</c:v>
                </c:pt>
                <c:pt idx="2">
                  <c:v>Эмоциональный 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</c:numCache>
            </c:numRef>
          </c:val>
        </c:ser>
        <c:axId val="166567296"/>
        <c:axId val="166577280"/>
      </c:barChart>
      <c:catAx>
        <c:axId val="166567296"/>
        <c:scaling>
          <c:orientation val="minMax"/>
        </c:scaling>
        <c:axPos val="b"/>
        <c:majorGridlines>
          <c:spPr>
            <a:ln>
              <a:noFill/>
            </a:ln>
          </c:spPr>
        </c:majorGridlines>
        <c:tickLblPos val="nextTo"/>
        <c:spPr>
          <a:ln>
            <a:solidFill>
              <a:schemeClr val="bg1"/>
            </a:solidFill>
          </a:ln>
        </c:spPr>
        <c:txPr>
          <a:bodyPr rot="0" vert="horz" anchor="t" anchorCtr="1"/>
          <a:lstStyle/>
          <a:p>
            <a: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6577280"/>
        <c:crosses val="autoZero"/>
        <c:auto val="1"/>
        <c:lblAlgn val="ctr"/>
        <c:lblOffset val="100"/>
      </c:catAx>
      <c:valAx>
        <c:axId val="166577280"/>
        <c:scaling>
          <c:orientation val="minMax"/>
          <c:max val="100"/>
          <c:min val="0"/>
        </c:scaling>
        <c:axPos val="l"/>
        <c:majorGridlines>
          <c:spPr>
            <a:ln>
              <a:solidFill>
                <a:schemeClr val="bg1"/>
              </a:solidFill>
            </a:ln>
          </c:spPr>
        </c:majorGridlines>
        <c:numFmt formatCode="General" sourceLinked="1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6567296"/>
        <c:crosses val="autoZero"/>
        <c:crossBetween val="between"/>
      </c:valAx>
      <c:spPr>
        <a:solidFill>
          <a:srgbClr val="0070C0"/>
        </a:solidFill>
      </c:spPr>
    </c:plotArea>
    <c:legend>
      <c:legendPos val="t"/>
      <c:legendEntry>
        <c:idx val="2"/>
        <c:delete val="1"/>
      </c:legendEntry>
      <c:layout>
        <c:manualLayout>
          <c:xMode val="edge"/>
          <c:yMode val="edge"/>
          <c:x val="0.56610781672406774"/>
          <c:y val="0.16172941490927684"/>
          <c:w val="0.22142169728783903"/>
          <c:h val="8.0580067764744773E-2"/>
        </c:manualLayout>
      </c:layout>
      <c:txPr>
        <a:bodyPr/>
        <a:lstStyle/>
        <a:p>
          <a:pPr>
            <a:defRPr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spPr>
    <a:effectLst/>
  </c:spPr>
  <c:txPr>
    <a:bodyPr/>
    <a:lstStyle/>
    <a:p>
      <a:pPr>
        <a:defRPr sz="1800"/>
      </a:pPr>
      <a:endParaRPr lang="ru-RU"/>
    </a:p>
  </c:txPr>
  <c:externalData r:id="rId1"/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0.13997</cdr:x>
      <cdr:y>0</cdr:y>
    </cdr:from>
    <cdr:to>
      <cdr:x>0.5</cdr:x>
      <cdr:y>0.15277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49786" y="0"/>
          <a:ext cx="3214710" cy="101205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</cdr:x>
      <cdr:y>0.11462</cdr:y>
    </cdr:from>
    <cdr:to>
      <cdr:x>0.23551</cdr:x>
      <cdr:y>0.2125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0" y="669193"/>
          <a:ext cx="2035034" cy="5714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pPr algn="ctr"/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Количество детей в группе, %</a:t>
          </a:r>
          <a:endParaRPr lang="ru-RU" sz="1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B0C631-117F-4A4D-9AA4-12C763B310C8}" type="datetimeFigureOut">
              <a:rPr lang="ru-RU" smtClean="0"/>
              <a:pPr/>
              <a:t>27.09.2020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9A3FD8-47D8-4464-8BF6-C52441AE50F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6E368-E3D9-4316-BBAE-C598D1D8B2AA}" type="datetimeFigureOut">
              <a:rPr lang="ru-RU" smtClean="0"/>
              <a:pPr/>
              <a:t>27.09.2020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7B34A-BA7E-4ECC-B551-1421A5DD42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6E368-E3D9-4316-BBAE-C598D1D8B2AA}" type="datetimeFigureOut">
              <a:rPr lang="ru-RU" smtClean="0"/>
              <a:pPr/>
              <a:t>27.09.2020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7B34A-BA7E-4ECC-B551-1421A5DD42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6E368-E3D9-4316-BBAE-C598D1D8B2AA}" type="datetimeFigureOut">
              <a:rPr lang="ru-RU" smtClean="0"/>
              <a:pPr/>
              <a:t>27.09.2020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7B34A-BA7E-4ECC-B551-1421A5DD42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6E368-E3D9-4316-BBAE-C598D1D8B2AA}" type="datetimeFigureOut">
              <a:rPr lang="ru-RU" smtClean="0"/>
              <a:pPr/>
              <a:t>27.09.2020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7B34A-BA7E-4ECC-B551-1421A5DD42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6E368-E3D9-4316-BBAE-C598D1D8B2AA}" type="datetimeFigureOut">
              <a:rPr lang="ru-RU" smtClean="0"/>
              <a:pPr/>
              <a:t>27.09.2020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7B34A-BA7E-4ECC-B551-1421A5DD42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6E368-E3D9-4316-BBAE-C598D1D8B2AA}" type="datetimeFigureOut">
              <a:rPr lang="ru-RU" smtClean="0"/>
              <a:pPr/>
              <a:t>27.09.2020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7B34A-BA7E-4ECC-B551-1421A5DD42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6E368-E3D9-4316-BBAE-C598D1D8B2AA}" type="datetimeFigureOut">
              <a:rPr lang="ru-RU" smtClean="0"/>
              <a:pPr/>
              <a:t>27.09.2020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7B34A-BA7E-4ECC-B551-1421A5DD42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6E368-E3D9-4316-BBAE-C598D1D8B2AA}" type="datetimeFigureOut">
              <a:rPr lang="ru-RU" smtClean="0"/>
              <a:pPr/>
              <a:t>27.09.2020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7B34A-BA7E-4ECC-B551-1421A5DD42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6E368-E3D9-4316-BBAE-C598D1D8B2AA}" type="datetimeFigureOut">
              <a:rPr lang="ru-RU" smtClean="0"/>
              <a:pPr/>
              <a:t>27.09.2020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7B34A-BA7E-4ECC-B551-1421A5DD42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6E368-E3D9-4316-BBAE-C598D1D8B2AA}" type="datetimeFigureOut">
              <a:rPr lang="ru-RU" smtClean="0"/>
              <a:pPr/>
              <a:t>27.09.2020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7B34A-BA7E-4ECC-B551-1421A5DD42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6E368-E3D9-4316-BBAE-C598D1D8B2AA}" type="datetimeFigureOut">
              <a:rPr lang="ru-RU" smtClean="0"/>
              <a:pPr/>
              <a:t>27.09.2020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7B34A-BA7E-4ECC-B551-1421A5DD42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6E368-E3D9-4316-BBAE-C598D1D8B2AA}" type="datetimeFigureOut">
              <a:rPr lang="ru-RU" smtClean="0"/>
              <a:pPr/>
              <a:t>27.09.2020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17B34A-BA7E-4ECC-B551-1421A5DD426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&#1057;&#1089;&#1099;&#1083;&#1082;&#1080;/&#1047;&#1072;&#1076;&#1072;&#1095;&#1080;%201%20&#1087;&#1088;&#1086;&#1077;&#1082;&#1090;.docx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9.jpeg"/><Relationship Id="rId7" Type="http://schemas.openxmlformats.org/officeDocument/2006/relationships/image" Target="../media/image2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1.jpeg"/><Relationship Id="rId10" Type="http://schemas.openxmlformats.org/officeDocument/2006/relationships/image" Target="../media/image25.jpeg"/><Relationship Id="rId4" Type="http://schemas.openxmlformats.org/officeDocument/2006/relationships/image" Target="../media/image20.jpeg"/><Relationship Id="rId9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&#1057;&#1089;&#1099;&#1083;&#1082;&#1080;/&#1047;&#1072;&#1076;&#1072;&#1095;&#1080;%202%20&#1087;&#1088;&#1086;&#1077;&#1082;&#1090;.docx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&#1057;&#1089;&#1099;&#1083;&#1082;&#1080;/&#1056;&#1072;&#1089;&#1089;&#1082;&#1072;&#1078;&#1080;%20&#1053;&#1077;&#1079;&#1085;&#1072;&#1081;&#1082;&#1077;%20&#1086;%20&#1078;&#1080;&#1074;&#1086;&#1090;&#1085;&#1099;&#1093;.ppsx" TargetMode="External"/><Relationship Id="rId2" Type="http://schemas.openxmlformats.org/officeDocument/2006/relationships/hyperlink" Target="&#1057;&#1089;&#1099;&#1083;&#1082;&#1080;/&#1044;&#1080;&#1076;&#1072;&#1082;&#1090;&#1080;&#1095;&#1077;&#1089;&#1082;&#1080;&#1077;%20&#1080;&#1075;&#1088;&#1099;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&#1057;&#1089;&#1099;&#1083;&#1082;&#1080;/&#1040;&#1083;&#1100;&#1073;&#1086;&#1084;&#1099;%20&#1082;%20&#1087;&#1088;&#1086;&#1077;&#1082;&#1090;&#1072;&#1084;.jpg" TargetMode="External"/><Relationship Id="rId4" Type="http://schemas.openxmlformats.org/officeDocument/2006/relationships/hyperlink" Target="&#1057;&#1089;&#1099;&#1083;&#1082;&#1080;/&#1056;&#1072;&#1089;&#1089;&#1082;&#1072;&#1078;&#1080;%20&#1053;&#1077;&#1079;&#1085;&#1072;&#1081;&#1082;&#1077;%20&#1086;%20&#1089;&#1090;&#1088;&#1072;&#1085;&#1072;&#1093;.ppsx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zhurnalpedagog.ru/servisy/meropriyatiya/faily_ishodniki/2012.docx" TargetMode="External"/><Relationship Id="rId7" Type="http://schemas.openxmlformats.org/officeDocument/2006/relationships/hyperlink" Target="http://zhurnalpedagog.ru/servisy/meropriyatiya/faily_ishodniki/2802.docx%201&#1084;&#1077;&#1089;&#1090;&#1086;%20&#1086;&#1090;%2004.02.2018" TargetMode="External"/><Relationship Id="rId2" Type="http://schemas.openxmlformats.org/officeDocument/2006/relationships/hyperlink" Target="https://zhurnalpedagog.ru/servisy/publik/publ?id=8476.doc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zhurnalpedagog.ru/servisy/meropriyatiya/faily_ishodniki/2800.docx" TargetMode="External"/><Relationship Id="rId5" Type="http://schemas.openxmlformats.org/officeDocument/2006/relationships/hyperlink" Target="https://zhurnalpedagog.ru/servisy/meropriyatiya/faily_ishodniki/2933.docx" TargetMode="External"/><Relationship Id="rId4" Type="http://schemas.openxmlformats.org/officeDocument/2006/relationships/hyperlink" Target="https://zhurnalpedagog.ru/servisy/meropriyatiya/faily_ishodniki/2112.docx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zhurnalpedagog.ru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&#1057;&#1089;&#1099;&#1083;&#1082;&#1080;/&#1048;&#1085;&#1090;&#1077;&#1083;&#1083;&#1077;&#1082;&#1090;&#1091;&#1072;&#1083;&#1100;&#1085;&#1099;&#1081;.docx" TargetMode="Externa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n w="1905"/>
                <a:solidFill>
                  <a:srgbClr val="FF0000"/>
                </a:solidFill>
                <a:effectLst>
                  <a:glow rad="114300">
                    <a:schemeClr val="bg1"/>
                  </a:glow>
                  <a:innerShdw blurRad="228600" dir="5400000">
                    <a:schemeClr val="tx1"/>
                  </a:innerShdw>
                </a:effectLst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</a:t>
            </a:r>
            <a:br>
              <a:rPr lang="ru-RU" sz="2000" b="1" dirty="0" smtClean="0">
                <a:ln w="1905"/>
                <a:solidFill>
                  <a:srgbClr val="FF0000"/>
                </a:solidFill>
                <a:effectLst>
                  <a:glow rad="114300">
                    <a:schemeClr val="bg1"/>
                  </a:glow>
                  <a:innerShdw blurRad="228600" dir="5400000">
                    <a:schemeClr val="tx1"/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n w="1905"/>
                <a:solidFill>
                  <a:srgbClr val="FF0000"/>
                </a:solidFill>
                <a:effectLst>
                  <a:glow rad="114300">
                    <a:schemeClr val="bg1"/>
                  </a:glow>
                  <a:innerShdw blurRad="228600" dir="5400000">
                    <a:schemeClr val="tx1"/>
                  </a:innerShdw>
                </a:effectLst>
                <a:latin typeface="Times New Roman" pitchFamily="18" charset="0"/>
                <a:cs typeface="Times New Roman" pitchFamily="18" charset="0"/>
              </a:rPr>
              <a:t>детский сад № 26 «Калинка» г.Павлово Нижегородской области</a:t>
            </a:r>
            <a:br>
              <a:rPr lang="ru-RU" sz="2000" b="1" dirty="0" smtClean="0">
                <a:ln w="1905"/>
                <a:solidFill>
                  <a:srgbClr val="FF0000"/>
                </a:solidFill>
                <a:effectLst>
                  <a:glow rad="114300">
                    <a:schemeClr val="bg1"/>
                  </a:glow>
                  <a:innerShdw blurRad="228600" dir="5400000">
                    <a:schemeClr val="tx1"/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n w="1905"/>
                <a:solidFill>
                  <a:srgbClr val="FF0000"/>
                </a:solidFill>
                <a:effectLst>
                  <a:glow rad="114300">
                    <a:schemeClr val="bg1"/>
                  </a:glow>
                  <a:innerShdw blurRad="228600" dir="5400000">
                    <a:schemeClr val="tx1"/>
                  </a:innerShdw>
                </a:effectLst>
                <a:latin typeface="Times New Roman" pitchFamily="18" charset="0"/>
                <a:cs typeface="Times New Roman" pitchFamily="18" charset="0"/>
              </a:rPr>
              <a:t>Визитная карточка</a:t>
            </a:r>
            <a:endParaRPr lang="ru-RU" sz="2400" dirty="0"/>
          </a:p>
        </p:txBody>
      </p:sp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158" y="3286124"/>
            <a:ext cx="2857520" cy="32147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00000"/>
            </a:solidFill>
            <a:miter lim="800000"/>
          </a:ln>
          <a:effectLst>
            <a:outerShdw blurRad="254000" dist="38100" dir="13500000" sx="101000" sy="101000" algn="br" rotWithShape="0">
              <a:prstClr val="black">
                <a:alpha val="55000"/>
              </a:prst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214546" y="1214422"/>
            <a:ext cx="5786478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Презентация практических достижений профессиональной деятельности воспитателя 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 квалификационной категории МБДОУ детского сада №26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г. Павлово,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Нижегородской области</a:t>
            </a: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57422" y="3786190"/>
            <a:ext cx="678657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Катютиной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Инны  Викторовны</a:t>
            </a:r>
          </a:p>
          <a:p>
            <a:pPr algn="ctr"/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Почетная грамота Управления </a:t>
            </a:r>
          </a:p>
          <a:p>
            <a:pPr algn="ctr"/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образования Администрации </a:t>
            </a:r>
          </a:p>
          <a:p>
            <a:pPr algn="ctr"/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       Павловского муниципального района 2020г.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Мое профессиональное кредо:</a:t>
            </a: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«В каждом человеке – солнце, </a:t>
            </a: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только дайте ему светить!» (Сократ)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Педагогический стаж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20 лет</a:t>
            </a:r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: ikatyutina@bk.ru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642966"/>
            <a:ext cx="8229600" cy="2060604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этап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Инна\Desktop\асохрани копию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5400000">
            <a:off x="1214414" y="2071678"/>
            <a:ext cx="3571900" cy="5572164"/>
          </a:xfrm>
          <a:prstGeom prst="roundRect">
            <a:avLst/>
          </a:prstGeom>
          <a:ln w="57150">
            <a:solidFill>
              <a:srgbClr val="C00000"/>
            </a:solidFill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785794"/>
            <a:ext cx="3786214" cy="2000264"/>
          </a:xfrm>
          <a:prstGeom prst="roundRect">
            <a:avLst/>
          </a:prstGeom>
          <a:solidFill>
            <a:srgbClr val="FFFFFF">
              <a:shade val="85000"/>
            </a:srgbClr>
          </a:solidFill>
          <a:ln w="57150">
            <a:solidFill>
              <a:srgbClr val="C0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1500166" y="2928934"/>
            <a:ext cx="350046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Центр познания</a:t>
            </a:r>
          </a:p>
          <a:p>
            <a:pPr algn="ctr"/>
            <a:endParaRPr lang="ru-RU" sz="2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C:\Users\Инна\Desktop\20180330_1555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3214687"/>
            <a:ext cx="2857584" cy="25717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C0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785794"/>
            <a:ext cx="3857652" cy="2000264"/>
          </a:xfrm>
          <a:prstGeom prst="roundRect">
            <a:avLst/>
          </a:prstGeom>
          <a:solidFill>
            <a:srgbClr val="FFFFFF">
              <a:shade val="85000"/>
            </a:srgbClr>
          </a:solidFill>
          <a:ln w="57150">
            <a:solidFill>
              <a:srgbClr val="C0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TextBox 13"/>
          <p:cNvSpPr txBox="1"/>
          <p:nvPr/>
        </p:nvSpPr>
        <p:spPr>
          <a:xfrm>
            <a:off x="5786446" y="5929330"/>
            <a:ext cx="3357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«Покажи где находится Россия?» 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вал 7"/>
          <p:cNvSpPr/>
          <p:nvPr/>
        </p:nvSpPr>
        <p:spPr>
          <a:xfrm>
            <a:off x="2428860" y="3714752"/>
            <a:ext cx="4465066" cy="157163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857488" y="4214818"/>
            <a:ext cx="371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Проект «Народы России»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8596" y="2500306"/>
            <a:ext cx="2571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Консультации для родителей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61101" y="2215652"/>
            <a:ext cx="31075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Просмотр презентаций о России: «Народы России», «Наша родина – Россия»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rot="16200000" flipV="1">
            <a:off x="2250265" y="3321843"/>
            <a:ext cx="928694" cy="571504"/>
          </a:xfrm>
          <a:prstGeom prst="straightConnector1">
            <a:avLst/>
          </a:prstGeom>
          <a:ln w="762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rot="5400000" flipH="1" flipV="1">
            <a:off x="4464843" y="3607595"/>
            <a:ext cx="500066" cy="1588"/>
          </a:xfrm>
          <a:prstGeom prst="straightConnector1">
            <a:avLst/>
          </a:prstGeom>
          <a:ln w="762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V="1">
            <a:off x="6000760" y="3571876"/>
            <a:ext cx="785818" cy="464366"/>
          </a:xfrm>
          <a:prstGeom prst="straightConnector1">
            <a:avLst/>
          </a:prstGeom>
          <a:ln w="762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rot="10800000" flipV="1">
            <a:off x="1857356" y="4929198"/>
            <a:ext cx="1357322" cy="1107308"/>
          </a:xfrm>
          <a:prstGeom prst="straightConnector1">
            <a:avLst/>
          </a:prstGeom>
          <a:ln w="762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6429388" y="4786322"/>
            <a:ext cx="714380" cy="428628"/>
          </a:xfrm>
          <a:prstGeom prst="straightConnector1">
            <a:avLst/>
          </a:prstGeom>
          <a:ln w="762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endCxn id="21" idx="0"/>
          </p:cNvCxnSpPr>
          <p:nvPr/>
        </p:nvCxnSpPr>
        <p:spPr>
          <a:xfrm rot="5400000">
            <a:off x="4214810" y="5429264"/>
            <a:ext cx="857256" cy="1588"/>
          </a:xfrm>
          <a:prstGeom prst="straightConnector1">
            <a:avLst/>
          </a:prstGeom>
          <a:ln w="762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428860" y="5857892"/>
            <a:ext cx="44291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ОД «Играем и работаем сообща»,</a:t>
            </a: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ОД «Путешествие по городу</a:t>
            </a: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Павлово»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2" name="Прямая со стрелкой 21"/>
          <p:cNvCxnSpPr>
            <a:stCxn id="8" idx="2"/>
          </p:cNvCxnSpPr>
          <p:nvPr/>
        </p:nvCxnSpPr>
        <p:spPr>
          <a:xfrm rot="10800000">
            <a:off x="2000232" y="4500570"/>
            <a:ext cx="428628" cy="1588"/>
          </a:xfrm>
          <a:prstGeom prst="straightConnector1">
            <a:avLst/>
          </a:prstGeom>
          <a:ln w="762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8" idx="6"/>
          </p:cNvCxnSpPr>
          <p:nvPr/>
        </p:nvCxnSpPr>
        <p:spPr>
          <a:xfrm>
            <a:off x="6893926" y="4500570"/>
            <a:ext cx="607032" cy="1588"/>
          </a:xfrm>
          <a:prstGeom prst="straightConnector1">
            <a:avLst/>
          </a:prstGeom>
          <a:ln w="762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-164952" y="3575462"/>
            <a:ext cx="2339752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Рассказ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воспитателя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беседы с детьми: «Наша родина –Россия»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160871" y="5482852"/>
            <a:ext cx="171451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Викторина: «Путешествие по России»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7429520" y="4139991"/>
            <a:ext cx="170150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Продуктивная деятельность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393669" y="2514423"/>
            <a:ext cx="26802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Чтение художественной литературы  о России, сказок разных народов России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660232" y="5384183"/>
            <a:ext cx="23253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Игры народов России (подвижные,</a:t>
            </a: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дидактические,</a:t>
            </a: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настольно-печатные)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2922056" y="1"/>
            <a:ext cx="593622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Цель проекта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развитие любознательности и познавательной активности у детей в процессе формирования представлений о народах России; воспитание уважения к разным народам.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2" name="Picture 2" descr="F:\ПЕЧАТЬ\depositphotos_10650711-stock-illustration-cartoon-kite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0871" y="285728"/>
            <a:ext cx="2625180" cy="2369432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3786182" y="1357298"/>
            <a:ext cx="27860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  <a:hlinkClick r:id="rId3" action="ppaction://hlinkfile"/>
              </a:rPr>
              <a:t>Задачи проекта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086600" y="-12115800"/>
            <a:ext cx="2430000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" name="Группа 4"/>
          <p:cNvGrpSpPr/>
          <p:nvPr/>
        </p:nvGrpSpPr>
        <p:grpSpPr>
          <a:xfrm>
            <a:off x="2928926" y="214290"/>
            <a:ext cx="3372976" cy="3233574"/>
            <a:chOff x="2867829" y="574041"/>
            <a:chExt cx="3372976" cy="3233574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15592" y="574041"/>
              <a:ext cx="2077450" cy="228345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3" name="TextBox 12"/>
            <p:cNvSpPr txBox="1"/>
            <p:nvPr/>
          </p:nvSpPr>
          <p:spPr>
            <a:xfrm>
              <a:off x="2867829" y="2786059"/>
              <a:ext cx="3372976" cy="1021556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ln w="11430"/>
                  <a:effectLst>
                    <a:outerShdw blurRad="63500" sx="102000" sy="102000" algn="ctr" rotWithShape="0">
                      <a:prstClr val="black">
                        <a:alpha val="56000"/>
                      </a:prst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«Покажи и </a:t>
              </a:r>
              <a:r>
                <a:rPr lang="ru-RU" b="1" dirty="0" smtClean="0">
                  <a:ln w="11430"/>
                  <a:effectLst>
                    <a:outerShdw blurRad="63500" sx="102000" sy="102000" algn="ctr" rotWithShape="0">
                      <a:prstClr val="black">
                        <a:alpha val="56000"/>
                      </a:prst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расскажи:</a:t>
              </a:r>
            </a:p>
            <a:p>
              <a:pPr algn="ctr"/>
              <a:r>
                <a:rPr lang="ru-RU" b="1" dirty="0" smtClean="0">
                  <a:ln w="11430"/>
                  <a:effectLst>
                    <a:outerShdw blurRad="63500" sx="102000" sy="102000" algn="ctr" rotWithShape="0">
                      <a:prstClr val="black">
                        <a:alpha val="56000"/>
                      </a:prst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какими морями</a:t>
              </a:r>
            </a:p>
            <a:p>
              <a:pPr algn="ctr"/>
              <a:r>
                <a:rPr lang="ru-RU" b="1" dirty="0" smtClean="0">
                  <a:ln w="11430"/>
                  <a:effectLst>
                    <a:outerShdw blurRad="63500" sx="102000" sy="102000" algn="ctr" rotWithShape="0">
                      <a:prstClr val="black">
                        <a:alpha val="56000"/>
                      </a:prst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омывается </a:t>
              </a:r>
              <a:r>
                <a:rPr lang="ru-RU" b="1" dirty="0">
                  <a:ln w="11430"/>
                  <a:effectLst>
                    <a:outerShdw blurRad="63500" sx="102000" sy="102000" algn="ctr" rotWithShape="0">
                      <a:prstClr val="black">
                        <a:alpha val="56000"/>
                      </a:prst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Россия?»</a:t>
              </a:r>
            </a:p>
          </p:txBody>
        </p:sp>
      </p:grpSp>
      <p:grpSp>
        <p:nvGrpSpPr>
          <p:cNvPr id="5" name="Группа 9"/>
          <p:cNvGrpSpPr/>
          <p:nvPr/>
        </p:nvGrpSpPr>
        <p:grpSpPr>
          <a:xfrm>
            <a:off x="214282" y="3500438"/>
            <a:ext cx="4214842" cy="3143271"/>
            <a:chOff x="135448" y="3684463"/>
            <a:chExt cx="4046959" cy="2901497"/>
          </a:xfrm>
        </p:grpSpPr>
        <p:pic>
          <p:nvPicPr>
            <p:cNvPr id="3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01593" y="3684463"/>
              <a:ext cx="3914671" cy="257825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4" name="TextBox 13"/>
            <p:cNvSpPr txBox="1"/>
            <p:nvPr/>
          </p:nvSpPr>
          <p:spPr>
            <a:xfrm>
              <a:off x="135448" y="6253867"/>
              <a:ext cx="4046959" cy="3320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err="1" smtClean="0">
                  <a:ln w="11430"/>
                  <a:effectLst>
                    <a:outerShdw blurRad="63500" sx="102000" sy="102000" algn="ctr" rotWithShape="0">
                      <a:prstClr val="black">
                        <a:alpha val="56000"/>
                      </a:prst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Пазлы</a:t>
              </a:r>
              <a:r>
                <a:rPr lang="ru-RU" b="1" dirty="0">
                  <a:ln w="11430"/>
                  <a:effectLst>
                    <a:outerShdw blurRad="63500" sx="102000" sy="102000" algn="ctr" rotWithShape="0">
                      <a:prstClr val="black">
                        <a:alpha val="56000"/>
                      </a:prst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: «Природные зоны России»</a:t>
              </a:r>
            </a:p>
          </p:txBody>
        </p:sp>
      </p:grpSp>
      <p:grpSp>
        <p:nvGrpSpPr>
          <p:cNvPr id="6" name="Группа 3"/>
          <p:cNvGrpSpPr/>
          <p:nvPr/>
        </p:nvGrpSpPr>
        <p:grpSpPr>
          <a:xfrm>
            <a:off x="285720" y="214290"/>
            <a:ext cx="3175531" cy="2837515"/>
            <a:chOff x="214282" y="571480"/>
            <a:chExt cx="3175531" cy="2837515"/>
          </a:xfrm>
          <a:effectLst/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14282" y="571480"/>
              <a:ext cx="3175531" cy="238270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5" name="TextBox 14"/>
            <p:cNvSpPr txBox="1"/>
            <p:nvPr/>
          </p:nvSpPr>
          <p:spPr>
            <a:xfrm>
              <a:off x="230412" y="3000372"/>
              <a:ext cx="3000396" cy="408623"/>
            </a:xfrm>
            <a:prstGeom prst="roundRect">
              <a:avLst/>
            </a:prstGeom>
            <a:noFill/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ln w="11430"/>
                  <a:effectLst>
                    <a:outerShdw blurRad="63500" sx="102000" sy="102000" algn="ctr" rotWithShape="0">
                      <a:prstClr val="black">
                        <a:alpha val="56000"/>
                      </a:prst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Игра: «Найди лишнее»</a:t>
              </a:r>
            </a:p>
          </p:txBody>
        </p:sp>
      </p:grpSp>
      <p:grpSp>
        <p:nvGrpSpPr>
          <p:cNvPr id="7" name="Группа 10"/>
          <p:cNvGrpSpPr/>
          <p:nvPr/>
        </p:nvGrpSpPr>
        <p:grpSpPr>
          <a:xfrm>
            <a:off x="4000496" y="3571876"/>
            <a:ext cx="5500726" cy="3071834"/>
            <a:chOff x="4143372" y="3708262"/>
            <a:chExt cx="5500726" cy="3544247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831604" y="3708262"/>
              <a:ext cx="4183213" cy="310015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7" name="TextBox 26"/>
            <p:cNvSpPr txBox="1"/>
            <p:nvPr/>
          </p:nvSpPr>
          <p:spPr>
            <a:xfrm>
              <a:off x="4143372" y="6808416"/>
              <a:ext cx="5500726" cy="4440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ln w="11430"/>
                  <a:effectLst>
                    <a:outerShdw blurRad="63500" sx="102000" sy="102000" algn="ctr" rotWithShape="0">
                      <a:prstClr val="black">
                        <a:alpha val="56000"/>
                      </a:prst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«Знакомимся </a:t>
              </a:r>
              <a:r>
                <a:rPr lang="ru-RU" b="1" dirty="0">
                  <a:ln w="11430"/>
                  <a:effectLst>
                    <a:outerShdw blurRad="63500" sx="102000" sy="102000" algn="ctr" rotWithShape="0">
                      <a:prstClr val="black">
                        <a:alpha val="56000"/>
                      </a:prst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с куклами народов </a:t>
              </a:r>
              <a:r>
                <a:rPr lang="ru-RU" b="1" dirty="0" smtClean="0">
                  <a:ln w="11430"/>
                  <a:effectLst>
                    <a:outerShdw blurRad="63500" sx="102000" sy="102000" algn="ctr" rotWithShape="0">
                      <a:prstClr val="black">
                        <a:alpha val="56000"/>
                      </a:prst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России»</a:t>
              </a:r>
              <a:endParaRPr lang="ru-RU" b="1" dirty="0">
                <a:ln w="11430"/>
                <a:effectLst>
                  <a:outerShdw blurRad="63500" sx="102000" sy="102000" algn="ctr" rotWithShape="0">
                    <a:prstClr val="black">
                      <a:alpha val="56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8" name="Группа 5"/>
          <p:cNvGrpSpPr/>
          <p:nvPr/>
        </p:nvGrpSpPr>
        <p:grpSpPr>
          <a:xfrm>
            <a:off x="5868822" y="285728"/>
            <a:ext cx="3571868" cy="2726786"/>
            <a:chOff x="5562160" y="642918"/>
            <a:chExt cx="3571868" cy="2726786"/>
          </a:xfrm>
        </p:grpSpPr>
        <p:pic>
          <p:nvPicPr>
            <p:cNvPr id="2" name="Picture 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565656" y="642918"/>
              <a:ext cx="3271682" cy="245470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6" name="TextBox 15"/>
            <p:cNvSpPr txBox="1"/>
            <p:nvPr/>
          </p:nvSpPr>
          <p:spPr>
            <a:xfrm>
              <a:off x="5562160" y="3000372"/>
              <a:ext cx="35718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ln w="11430"/>
                  <a:effectLst>
                    <a:outerShdw blurRad="63500" sx="102000" sy="102000" algn="ctr" rotWithShape="0">
                      <a:prstClr val="black">
                        <a:alpha val="56000"/>
                      </a:prst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«Узнаем </a:t>
              </a:r>
              <a:r>
                <a:rPr lang="ru-RU" b="1" dirty="0">
                  <a:ln w="11430"/>
                  <a:effectLst>
                    <a:outerShdw blurRad="63500" sx="102000" sy="102000" algn="ctr" rotWithShape="0">
                      <a:prstClr val="black">
                        <a:alpha val="56000"/>
                      </a:prst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флаг </a:t>
              </a:r>
              <a:r>
                <a:rPr lang="ru-RU" b="1" dirty="0" smtClean="0">
                  <a:ln w="11430"/>
                  <a:effectLst>
                    <a:outerShdw blurRad="63500" sx="102000" sy="102000" algn="ctr" rotWithShape="0">
                      <a:prstClr val="black">
                        <a:alpha val="56000"/>
                      </a:prst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России»</a:t>
              </a:r>
              <a:endParaRPr lang="ru-RU" b="1" dirty="0">
                <a:ln w="11430"/>
                <a:effectLst>
                  <a:outerShdw blurRad="63500" sx="102000" sy="102000" algn="ctr" rotWithShape="0">
                    <a:prstClr val="black">
                      <a:alpha val="56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143372" y="50720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2500298" y="0"/>
            <a:ext cx="3571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         </a:t>
            </a:r>
            <a:endParaRPr lang="ru-RU" sz="2800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214282" y="357166"/>
            <a:ext cx="3476663" cy="2941100"/>
            <a:chOff x="166642" y="474486"/>
            <a:chExt cx="3476663" cy="3343535"/>
          </a:xfrm>
        </p:grpSpPr>
        <p:pic>
          <p:nvPicPr>
            <p:cNvPr id="3" name="Picture 2" descr="F:\ДЛЯ СОРТИРОВКИ\ФЛЕШЕА 1\Павел\DSC04746.JPG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t="6293"/>
            <a:stretch/>
          </p:blipFill>
          <p:spPr bwMode="auto">
            <a:xfrm>
              <a:off x="166642" y="474486"/>
              <a:ext cx="3452068" cy="281022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9" name="TextBox 18"/>
            <p:cNvSpPr txBox="1"/>
            <p:nvPr/>
          </p:nvSpPr>
          <p:spPr>
            <a:xfrm>
              <a:off x="214281" y="3398153"/>
              <a:ext cx="3429024" cy="419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ln w="11430"/>
                  <a:effectLst>
                    <a:outerShdw blurRad="63500" sx="102000" sy="102000" algn="ctr" rotWithShape="0">
                      <a:prstClr val="black">
                        <a:alpha val="56000"/>
                      </a:prst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Игры с Павлом-Перевозчиком</a:t>
              </a:r>
              <a:endParaRPr lang="ru-RU" b="1" dirty="0">
                <a:ln w="11430"/>
                <a:effectLst>
                  <a:outerShdw blurRad="63500" sx="102000" sy="102000" algn="ctr" rotWithShape="0">
                    <a:prstClr val="black">
                      <a:alpha val="56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" name="Группа 6"/>
          <p:cNvGrpSpPr/>
          <p:nvPr/>
        </p:nvGrpSpPr>
        <p:grpSpPr>
          <a:xfrm>
            <a:off x="5072066" y="357166"/>
            <a:ext cx="4071934" cy="3052924"/>
            <a:chOff x="5202838" y="642930"/>
            <a:chExt cx="4071934" cy="3052924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b="5248"/>
            <a:stretch/>
          </p:blipFill>
          <p:spPr bwMode="auto">
            <a:xfrm>
              <a:off x="5286380" y="642930"/>
              <a:ext cx="3711135" cy="241689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1" name="TextBox 20"/>
            <p:cNvSpPr txBox="1"/>
            <p:nvPr/>
          </p:nvSpPr>
          <p:spPr>
            <a:xfrm>
              <a:off x="5202838" y="3049523"/>
              <a:ext cx="40719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ln w="11430"/>
                  <a:effectLst>
                    <a:outerShdw blurRad="63500" sx="102000" sy="102000" algn="ctr" rotWithShape="0">
                      <a:prstClr val="black">
                        <a:alpha val="56000"/>
                      </a:prst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Игр. упражнение: «Нарисуй </a:t>
              </a:r>
              <a:r>
                <a:rPr lang="ru-RU" b="1" dirty="0">
                  <a:ln w="11430"/>
                  <a:effectLst>
                    <a:outerShdw blurRad="63500" sx="102000" sy="102000" algn="ctr" rotWithShape="0">
                      <a:prstClr val="black">
                        <a:alpha val="56000"/>
                      </a:prst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и </a:t>
              </a:r>
              <a:r>
                <a:rPr lang="ru-RU" b="1" dirty="0" smtClean="0">
                  <a:ln w="11430"/>
                  <a:effectLst>
                    <a:outerShdw blurRad="63500" sx="102000" sy="102000" algn="ctr" rotWithShape="0">
                      <a:prstClr val="black">
                        <a:alpha val="56000"/>
                      </a:prst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объясни незаконченную </a:t>
              </a:r>
              <a:r>
                <a:rPr lang="ru-RU" b="1" dirty="0">
                  <a:ln w="11430"/>
                  <a:effectLst>
                    <a:outerShdw blurRad="63500" sx="102000" sy="102000" algn="ctr" rotWithShape="0">
                      <a:prstClr val="black">
                        <a:alpha val="56000"/>
                      </a:prst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линию»</a:t>
              </a:r>
            </a:p>
          </p:txBody>
        </p:sp>
      </p:grpSp>
      <p:grpSp>
        <p:nvGrpSpPr>
          <p:cNvPr id="6" name="Группа 3"/>
          <p:cNvGrpSpPr/>
          <p:nvPr/>
        </p:nvGrpSpPr>
        <p:grpSpPr>
          <a:xfrm>
            <a:off x="214282" y="3500438"/>
            <a:ext cx="3571900" cy="3143272"/>
            <a:chOff x="87358" y="3990004"/>
            <a:chExt cx="3682871" cy="2685506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7358" y="3990004"/>
              <a:ext cx="3682871" cy="232316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2" name="TextBox 21"/>
            <p:cNvSpPr txBox="1"/>
            <p:nvPr/>
          </p:nvSpPr>
          <p:spPr>
            <a:xfrm>
              <a:off x="214282" y="6313165"/>
              <a:ext cx="3429024" cy="3623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ln w="11430"/>
                  <a:effectLst>
                    <a:outerShdw blurRad="63500" sx="102000" sy="102000" algn="ctr" rotWithShape="0">
                      <a:prstClr val="black">
                        <a:alpha val="56000"/>
                      </a:prst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Частушки о родном городе</a:t>
              </a:r>
            </a:p>
          </p:txBody>
        </p:sp>
      </p:grpSp>
      <p:grpSp>
        <p:nvGrpSpPr>
          <p:cNvPr id="7" name="Группа 5"/>
          <p:cNvGrpSpPr/>
          <p:nvPr/>
        </p:nvGrpSpPr>
        <p:grpSpPr>
          <a:xfrm>
            <a:off x="5072066" y="3500438"/>
            <a:ext cx="3857620" cy="3071834"/>
            <a:chOff x="5217195" y="3714752"/>
            <a:chExt cx="3857620" cy="30386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="" xmlns:a14="http://schemas.microsoft.com/office/drawing/2010/main">
                    <a14:imgLayer r:embed="rId6">
                      <a14:imgEffect>
                        <a14:brightnessContrast bright="20000"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7817" y="3714752"/>
              <a:ext cx="3703113" cy="263754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3" name="TextBox 22"/>
            <p:cNvSpPr txBox="1"/>
            <p:nvPr/>
          </p:nvSpPr>
          <p:spPr>
            <a:xfrm>
              <a:off x="5217195" y="6352293"/>
              <a:ext cx="3857620" cy="401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ln w="11430"/>
                  <a:effectLst>
                    <a:outerShdw blurRad="63500" sx="102000" sy="102000" algn="ctr" rotWithShape="0">
                      <a:prstClr val="black">
                        <a:alpha val="56000"/>
                      </a:prst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Якутская игра: «Ручейки и озера»</a:t>
              </a: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3571868" y="612892"/>
            <a:ext cx="1785950" cy="6160564"/>
            <a:chOff x="3571868" y="785794"/>
            <a:chExt cx="1785950" cy="6160564"/>
          </a:xfrm>
        </p:grpSpPr>
        <p:pic>
          <p:nvPicPr>
            <p:cNvPr id="11" name="Picture 2" descr="F:\ДЛЯ СОРТИРОВКИ\ФЛЕШЕА 2\картинки\depositphotos_7630037-Handshake-emoticons.jpgа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86182" y="1714488"/>
              <a:ext cx="1440191" cy="928694"/>
            </a:xfrm>
            <a:prstGeom prst="rect">
              <a:avLst/>
            </a:prstGeom>
            <a:noFill/>
          </p:spPr>
        </p:pic>
        <p:pic>
          <p:nvPicPr>
            <p:cNvPr id="12" name="Picture 4" descr="F:\ДЛЯ СОРТИРОВКИ\ФЛЕШЕА 2\картинки\в.jp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893339" y="5614308"/>
              <a:ext cx="1214446" cy="892446"/>
            </a:xfrm>
            <a:prstGeom prst="rect">
              <a:avLst/>
            </a:prstGeom>
            <a:noFill/>
          </p:spPr>
        </p:pic>
        <p:pic>
          <p:nvPicPr>
            <p:cNvPr id="13" name="Picture 5" descr="F:\ДЛЯ СОРТИРОВКИ\ФЛЕШЕА 2\картинки\г.jp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643306" y="4286256"/>
              <a:ext cx="1714512" cy="920684"/>
            </a:xfrm>
            <a:prstGeom prst="rect">
              <a:avLst/>
            </a:prstGeom>
            <a:noFill/>
          </p:spPr>
        </p:pic>
        <p:pic>
          <p:nvPicPr>
            <p:cNvPr id="14" name="Picture 3" descr="F:\ДЛЯ СОРТИРОВКИ\ФЛЕШЕА 2\картинки\б.jpg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86183" y="3000372"/>
              <a:ext cx="1440190" cy="928694"/>
            </a:xfrm>
            <a:prstGeom prst="rect">
              <a:avLst/>
            </a:prstGeom>
            <a:noFill/>
          </p:spPr>
        </p:pic>
        <p:sp>
          <p:nvSpPr>
            <p:cNvPr id="17" name="TextBox 16"/>
            <p:cNvSpPr txBox="1"/>
            <p:nvPr/>
          </p:nvSpPr>
          <p:spPr>
            <a:xfrm>
              <a:off x="3821901" y="6484693"/>
              <a:ext cx="14644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n w="18415" cmpd="sng">
                    <a:solidFill>
                      <a:srgbClr val="C00000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улыбка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821901" y="5113798"/>
              <a:ext cx="14287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2400" b="1">
                  <a:ln w="11430"/>
                  <a:solidFill>
                    <a:srgbClr val="C00000"/>
                  </a:solidFill>
                  <a:effectLst>
                    <a:glow rad="317500">
                      <a:schemeClr val="tx1">
                        <a:alpha val="70000"/>
                      </a:schemeClr>
                    </a:glow>
                    <a:outerShdw blurRad="63500" sx="102000" sy="102000" algn="ctr" rotWithShape="0">
                      <a:prstClr val="black">
                        <a:alpha val="56000"/>
                      </a:prstClr>
                    </a:outerShdw>
                  </a:effectLst>
                  <a:latin typeface="Times New Roman" pitchFamily="18" charset="0"/>
                  <a:cs typeface="Times New Roman" pitchFamily="18" charset="0"/>
                </a:defRPr>
              </a:lvl1pPr>
            </a:lstStyle>
            <a:p>
              <a:r>
                <a:rPr lang="ru-RU" b="0" dirty="0">
                  <a:ln w="18415" cmpd="sng">
                    <a:solidFill>
                      <a:srgbClr val="C00000"/>
                    </a:solidFill>
                    <a:prstDash val="solid"/>
                  </a:ln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помощь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791897" y="3857628"/>
              <a:ext cx="14287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n w="18415" cmpd="sng">
                    <a:solidFill>
                      <a:srgbClr val="C00000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согласие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929058" y="2571744"/>
              <a:ext cx="12144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n w="18415" cmpd="sng">
                    <a:solidFill>
                      <a:srgbClr val="C00000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мир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571868" y="785794"/>
              <a:ext cx="171451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>
                  <a:ln w="11430"/>
                  <a:solidFill>
                    <a:srgbClr val="C0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Правила дружбы: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13"/>
          <p:cNvGrpSpPr/>
          <p:nvPr/>
        </p:nvGrpSpPr>
        <p:grpSpPr>
          <a:xfrm>
            <a:off x="4143372" y="2857496"/>
            <a:ext cx="4714908" cy="3214710"/>
            <a:chOff x="-279394" y="121390"/>
            <a:chExt cx="4595454" cy="3531784"/>
          </a:xfrm>
          <a:effectLst/>
        </p:grpSpPr>
        <p:pic>
          <p:nvPicPr>
            <p:cNvPr id="2" name="Рисунок 1" descr="20171212_163516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0800000">
              <a:off x="313568" y="827747"/>
              <a:ext cx="4002492" cy="282542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4" name="TextBox 3"/>
            <p:cNvSpPr txBox="1"/>
            <p:nvPr/>
          </p:nvSpPr>
          <p:spPr>
            <a:xfrm rot="20929289">
              <a:off x="-279394" y="121390"/>
              <a:ext cx="4214842" cy="434640"/>
            </a:xfrm>
            <a:prstGeom prst="rect">
              <a:avLst/>
            </a:prstGeom>
            <a:noFill/>
            <a:effectLst>
              <a:glow rad="139700">
                <a:schemeClr val="accent5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endParaRPr lang="ru-RU" b="1" dirty="0">
                <a:ln w="11430"/>
                <a:effectLst>
                  <a:outerShdw blurRad="63500" sx="102000" sy="102000" algn="ctr" rotWithShape="0">
                    <a:prstClr val="black">
                      <a:alpha val="56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-500098" y="3429000"/>
            <a:ext cx="4857784" cy="2500330"/>
            <a:chOff x="4486480" y="3867926"/>
            <a:chExt cx="4643438" cy="2860836"/>
          </a:xfrm>
          <a:effectLst/>
        </p:grpSpPr>
        <p:pic>
          <p:nvPicPr>
            <p:cNvPr id="3" name="Picture 7" descr="F:\ДЛЯ СОРТИРОВКИ\ТЕЛЕФОН\20171212_163648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78237" y="3867926"/>
              <a:ext cx="3786214" cy="286083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" name="TextBox 4"/>
            <p:cNvSpPr txBox="1"/>
            <p:nvPr/>
          </p:nvSpPr>
          <p:spPr>
            <a:xfrm rot="20606020">
              <a:off x="4486480" y="5935067"/>
              <a:ext cx="46434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ru-RU" b="1" dirty="0">
                <a:ln w="11430"/>
                <a:solidFill>
                  <a:srgbClr val="0033CC"/>
                </a:solidFill>
                <a:effectLst>
                  <a:glow rad="762000">
                    <a:schemeClr val="tx1">
                      <a:alpha val="80000"/>
                    </a:schemeClr>
                  </a:glow>
                  <a:outerShdw blurRad="63500" sx="102000" sy="102000" algn="ctr" rotWithShape="0">
                    <a:prstClr val="black">
                      <a:alpha val="56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4" name="Группа 5"/>
          <p:cNvGrpSpPr/>
          <p:nvPr/>
        </p:nvGrpSpPr>
        <p:grpSpPr>
          <a:xfrm>
            <a:off x="5572132" y="214290"/>
            <a:ext cx="3429024" cy="2571768"/>
            <a:chOff x="214282" y="3786189"/>
            <a:chExt cx="4139157" cy="2643207"/>
          </a:xfrm>
          <a:effectLst/>
        </p:grpSpPr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4282" y="3786189"/>
              <a:ext cx="4139157" cy="264320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1" name="TextBox 10"/>
            <p:cNvSpPr txBox="1"/>
            <p:nvPr/>
          </p:nvSpPr>
          <p:spPr>
            <a:xfrm rot="898478">
              <a:off x="535603" y="6003424"/>
              <a:ext cx="30003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ru-RU" b="1" dirty="0">
                <a:ln w="11430"/>
                <a:solidFill>
                  <a:srgbClr val="0033CC"/>
                </a:solidFill>
                <a:effectLst>
                  <a:glow rad="762000">
                    <a:schemeClr val="tx1">
                      <a:alpha val="80000"/>
                    </a:schemeClr>
                  </a:glow>
                  <a:outerShdw blurRad="63500" sx="102000" sy="102000" algn="ctr" rotWithShape="0">
                    <a:prstClr val="black">
                      <a:alpha val="56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Группа 7"/>
          <p:cNvGrpSpPr>
            <a:grpSpLocks noChangeAspect="1"/>
          </p:cNvGrpSpPr>
          <p:nvPr/>
        </p:nvGrpSpPr>
        <p:grpSpPr>
          <a:xfrm>
            <a:off x="3428992" y="428604"/>
            <a:ext cx="2143140" cy="3482913"/>
            <a:chOff x="2768620" y="4925208"/>
            <a:chExt cx="3357586" cy="2913137"/>
          </a:xfrm>
          <a:effectLst/>
        </p:grpSpPr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768620" y="5854461"/>
              <a:ext cx="3245666" cy="198388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3" name="TextBox 12"/>
            <p:cNvSpPr txBox="1"/>
            <p:nvPr/>
          </p:nvSpPr>
          <p:spPr>
            <a:xfrm>
              <a:off x="2840058" y="4925208"/>
              <a:ext cx="3286148" cy="369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ru-RU" b="1" dirty="0">
                <a:ln w="11430"/>
                <a:solidFill>
                  <a:srgbClr val="0033CC"/>
                </a:solidFill>
                <a:effectLst>
                  <a:glow rad="762000">
                    <a:schemeClr val="tx1">
                      <a:alpha val="80000"/>
                    </a:schemeClr>
                  </a:glow>
                  <a:outerShdw blurRad="63500" sx="102000" sy="102000" algn="ctr" rotWithShape="0">
                    <a:prstClr val="black">
                      <a:alpha val="56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4500562" y="2857496"/>
            <a:ext cx="4643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Детское творчество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71868" y="571480"/>
            <a:ext cx="19288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Раскраски: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« Костюмы народов мира»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786314" y="6215082"/>
            <a:ext cx="41434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Коллективная аппликация «Россия»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0" y="5929330"/>
            <a:ext cx="40719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Коллективная аппликация: «Негосударственные символы России»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0" y="214290"/>
            <a:ext cx="3286116" cy="2941100"/>
            <a:chOff x="3296612" y="4076929"/>
            <a:chExt cx="10699825" cy="6810419"/>
          </a:xfrm>
        </p:grpSpPr>
        <p:pic>
          <p:nvPicPr>
            <p:cNvPr id="23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994329" y="4076929"/>
              <a:ext cx="10002108" cy="562434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4" name="TextBox 23"/>
            <p:cNvSpPr txBox="1"/>
            <p:nvPr/>
          </p:nvSpPr>
          <p:spPr>
            <a:xfrm>
              <a:off x="3296612" y="10032122"/>
              <a:ext cx="8141146" cy="855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ln w="11430"/>
                  <a:effectLst>
                    <a:glow rad="101600">
                      <a:schemeClr val="bg1">
                        <a:alpha val="40000"/>
                      </a:schemeClr>
                    </a:glow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Творчество детей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"/>
          <p:cNvGrpSpPr/>
          <p:nvPr/>
        </p:nvGrpSpPr>
        <p:grpSpPr>
          <a:xfrm>
            <a:off x="6286512" y="3613002"/>
            <a:ext cx="2857488" cy="3248411"/>
            <a:chOff x="6295218" y="857234"/>
            <a:chExt cx="2857488" cy="3840165"/>
          </a:xfrm>
        </p:grpSpPr>
        <p:pic>
          <p:nvPicPr>
            <p:cNvPr id="16" name="Содержимое 3" descr="20171212_160023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5400000">
              <a:off x="6179095" y="1262334"/>
              <a:ext cx="3244998" cy="243479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3" name="TextBox 12"/>
            <p:cNvSpPr txBox="1"/>
            <p:nvPr/>
          </p:nvSpPr>
          <p:spPr>
            <a:xfrm>
              <a:off x="6295218" y="3933328"/>
              <a:ext cx="2857488" cy="7640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ln w="11430"/>
                  <a:effectLst/>
                  <a:latin typeface="Times New Roman" pitchFamily="18" charset="0"/>
                  <a:cs typeface="Times New Roman" pitchFamily="18" charset="0"/>
                </a:rPr>
                <a:t>«Цветок</a:t>
              </a:r>
            </a:p>
            <a:p>
              <a:pPr algn="ctr"/>
              <a:r>
                <a:rPr lang="ru-RU" b="1" dirty="0">
                  <a:ln w="11430"/>
                  <a:effectLst/>
                  <a:latin typeface="Times New Roman" pitchFamily="18" charset="0"/>
                  <a:cs typeface="Times New Roman" pitchFamily="18" charset="0"/>
                </a:rPr>
                <a:t>толерантности»</a:t>
              </a:r>
            </a:p>
          </p:txBody>
        </p:sp>
      </p:grpSp>
      <p:grpSp>
        <p:nvGrpSpPr>
          <p:cNvPr id="3" name="Группа 4"/>
          <p:cNvGrpSpPr/>
          <p:nvPr/>
        </p:nvGrpSpPr>
        <p:grpSpPr>
          <a:xfrm>
            <a:off x="2786050" y="3643314"/>
            <a:ext cx="3571899" cy="3289537"/>
            <a:chOff x="2857487" y="857237"/>
            <a:chExt cx="3571899" cy="3679237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57487" y="857237"/>
              <a:ext cx="3571899" cy="301704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4" name="TextBox 13"/>
            <p:cNvSpPr txBox="1"/>
            <p:nvPr/>
          </p:nvSpPr>
          <p:spPr>
            <a:xfrm>
              <a:off x="2857488" y="3780751"/>
              <a:ext cx="3500462" cy="755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ln w="11430"/>
                  <a:effectLst/>
                  <a:latin typeface="Times New Roman" pitchFamily="18" charset="0"/>
                  <a:cs typeface="Times New Roman" pitchFamily="18" charset="0"/>
                </a:rPr>
                <a:t>Узнаем из множества других достопримечательность РФ</a:t>
              </a: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0" y="3643314"/>
            <a:ext cx="2714612" cy="3289537"/>
            <a:chOff x="0" y="857233"/>
            <a:chExt cx="2714612" cy="4036755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2844" y="857233"/>
              <a:ext cx="2484674" cy="331561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5" name="TextBox 14"/>
            <p:cNvSpPr txBox="1"/>
            <p:nvPr/>
          </p:nvSpPr>
          <p:spPr>
            <a:xfrm flipH="1">
              <a:off x="0" y="4083236"/>
              <a:ext cx="2714612" cy="810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ln w="11430"/>
                  <a:effectLst/>
                  <a:latin typeface="Times New Roman" pitchFamily="18" charset="0"/>
                  <a:cs typeface="Times New Roman" pitchFamily="18" charset="0"/>
                </a:rPr>
                <a:t>Узнаем президента России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 w="11430"/>
                <a:solidFill>
                  <a:srgbClr val="C00000"/>
                </a:solidFill>
                <a:effectLst>
                  <a:glow rad="190500">
                    <a:schemeClr val="bg2">
                      <a:alpha val="5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Викторина: «Путешествие по России»</a:t>
            </a:r>
            <a:endParaRPr lang="ru-RU" sz="2400" b="1" dirty="0">
              <a:ln w="11430"/>
              <a:solidFill>
                <a:srgbClr val="C00000"/>
              </a:solidFill>
              <a:effectLst>
                <a:glow rad="190500">
                  <a:schemeClr val="bg2">
                    <a:alpha val="5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Группа 1"/>
          <p:cNvGrpSpPr/>
          <p:nvPr/>
        </p:nvGrpSpPr>
        <p:grpSpPr>
          <a:xfrm>
            <a:off x="285720" y="500042"/>
            <a:ext cx="4000592" cy="3172010"/>
            <a:chOff x="132901" y="3474903"/>
            <a:chExt cx="4286312" cy="3912908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2901" y="3474903"/>
              <a:ext cx="4266425" cy="319982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2" name="TextBox 11"/>
            <p:cNvSpPr txBox="1"/>
            <p:nvPr/>
          </p:nvSpPr>
          <p:spPr>
            <a:xfrm>
              <a:off x="132901" y="6590514"/>
              <a:ext cx="4286312" cy="797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ln w="11430">
                    <a:noFill/>
                  </a:ln>
                  <a:effectLst/>
                  <a:latin typeface="Times New Roman" pitchFamily="18" charset="0"/>
                  <a:cs typeface="Times New Roman" pitchFamily="18" charset="0"/>
                </a:rPr>
                <a:t>Классификация природных зон и народов России</a:t>
              </a:r>
            </a:p>
          </p:txBody>
        </p:sp>
      </p:grpSp>
      <p:grpSp>
        <p:nvGrpSpPr>
          <p:cNvPr id="6" name="Группа 2"/>
          <p:cNvGrpSpPr/>
          <p:nvPr/>
        </p:nvGrpSpPr>
        <p:grpSpPr>
          <a:xfrm>
            <a:off x="4572000" y="500043"/>
            <a:ext cx="4237031" cy="3012538"/>
            <a:chOff x="4714875" y="3643314"/>
            <a:chExt cx="4451314" cy="3596979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714875" y="3643314"/>
              <a:ext cx="4392363" cy="31637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8" name="TextBox 17"/>
            <p:cNvSpPr txBox="1"/>
            <p:nvPr/>
          </p:nvSpPr>
          <p:spPr>
            <a:xfrm>
              <a:off x="4737065" y="6799309"/>
              <a:ext cx="4429124" cy="440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ln w="11430"/>
                  <a:effectLst/>
                  <a:latin typeface="Times New Roman" pitchFamily="18" charset="0"/>
                  <a:cs typeface="Times New Roman" pitchFamily="18" charset="0"/>
                </a:rPr>
                <a:t>Узнаем герб России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Блок-схема: альтернативный процесс 3"/>
          <p:cNvSpPr/>
          <p:nvPr/>
        </p:nvSpPr>
        <p:spPr>
          <a:xfrm>
            <a:off x="0" y="3193375"/>
            <a:ext cx="2100274" cy="1788692"/>
          </a:xfrm>
          <a:prstGeom prst="flowChartAlternateProcess">
            <a:avLst/>
          </a:prstGeom>
          <a:gradFill>
            <a:gsLst>
              <a:gs pos="0">
                <a:srgbClr val="21D6E0">
                  <a:alpha val="60000"/>
                </a:srgbClr>
              </a:gs>
              <a:gs pos="100000">
                <a:srgbClr val="005CBF"/>
              </a:gs>
            </a:gsLst>
            <a:lin ang="5400000" scaled="0"/>
          </a:gradFill>
          <a:ln>
            <a:gradFill>
              <a:gsLst>
                <a:gs pos="0">
                  <a:schemeClr val="bg2"/>
                </a:gs>
                <a:gs pos="75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Блок-схема: альтернативный процесс 24"/>
          <p:cNvSpPr/>
          <p:nvPr/>
        </p:nvSpPr>
        <p:spPr>
          <a:xfrm>
            <a:off x="-50021" y="5041284"/>
            <a:ext cx="2100274" cy="1788692"/>
          </a:xfrm>
          <a:prstGeom prst="flowChartAlternateProcess">
            <a:avLst/>
          </a:prstGeom>
          <a:gradFill>
            <a:gsLst>
              <a:gs pos="0">
                <a:srgbClr val="21D6E0">
                  <a:alpha val="60000"/>
                </a:srgbClr>
              </a:gs>
              <a:gs pos="100000">
                <a:srgbClr val="005CBF"/>
              </a:gs>
            </a:gsLst>
            <a:lin ang="5400000" scaled="0"/>
          </a:gradFill>
          <a:ln>
            <a:gradFill>
              <a:gsLst>
                <a:gs pos="0">
                  <a:schemeClr val="bg2"/>
                </a:gs>
                <a:gs pos="75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Блок-схема: альтернативный процесс 25"/>
          <p:cNvSpPr/>
          <p:nvPr/>
        </p:nvSpPr>
        <p:spPr>
          <a:xfrm>
            <a:off x="2857488" y="5578419"/>
            <a:ext cx="3714776" cy="1279581"/>
          </a:xfrm>
          <a:prstGeom prst="flowChartAlternateProcess">
            <a:avLst/>
          </a:prstGeom>
          <a:gradFill>
            <a:gsLst>
              <a:gs pos="0">
                <a:srgbClr val="21D6E0">
                  <a:alpha val="60000"/>
                </a:srgbClr>
              </a:gs>
              <a:gs pos="100000">
                <a:srgbClr val="005CBF"/>
              </a:gs>
            </a:gsLst>
            <a:lin ang="5400000" scaled="0"/>
          </a:gradFill>
          <a:ln>
            <a:gradFill>
              <a:gsLst>
                <a:gs pos="0">
                  <a:schemeClr val="bg2"/>
                </a:gs>
                <a:gs pos="75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Блок-схема: альтернативный процесс 27"/>
          <p:cNvSpPr/>
          <p:nvPr/>
        </p:nvSpPr>
        <p:spPr>
          <a:xfrm>
            <a:off x="6858016" y="5041284"/>
            <a:ext cx="2100274" cy="1788692"/>
          </a:xfrm>
          <a:prstGeom prst="flowChartAlternateProcess">
            <a:avLst/>
          </a:prstGeom>
          <a:gradFill>
            <a:gsLst>
              <a:gs pos="0">
                <a:srgbClr val="21D6E0">
                  <a:alpha val="60000"/>
                </a:srgbClr>
              </a:gs>
              <a:gs pos="100000">
                <a:srgbClr val="005CBF"/>
              </a:gs>
            </a:gsLst>
            <a:lin ang="5400000" scaled="0"/>
          </a:gradFill>
          <a:ln>
            <a:gradFill>
              <a:gsLst>
                <a:gs pos="0">
                  <a:schemeClr val="bg2"/>
                </a:gs>
                <a:gs pos="75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Блок-схема: альтернативный процесс 28"/>
          <p:cNvSpPr/>
          <p:nvPr/>
        </p:nvSpPr>
        <p:spPr>
          <a:xfrm>
            <a:off x="7215206" y="3679052"/>
            <a:ext cx="1785918" cy="1050028"/>
          </a:xfrm>
          <a:prstGeom prst="flowChartAlternateProcess">
            <a:avLst/>
          </a:prstGeom>
          <a:gradFill>
            <a:gsLst>
              <a:gs pos="0">
                <a:srgbClr val="21D6E0">
                  <a:alpha val="60000"/>
                </a:srgbClr>
              </a:gs>
              <a:gs pos="100000">
                <a:srgbClr val="005CBF"/>
              </a:gs>
            </a:gsLst>
            <a:lin ang="5400000" scaled="0"/>
          </a:gradFill>
          <a:ln>
            <a:gradFill>
              <a:gsLst>
                <a:gs pos="0">
                  <a:schemeClr val="bg2"/>
                </a:gs>
                <a:gs pos="75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Блок-схема: альтернативный процесс 29"/>
          <p:cNvSpPr/>
          <p:nvPr/>
        </p:nvSpPr>
        <p:spPr>
          <a:xfrm>
            <a:off x="2661154" y="2357429"/>
            <a:ext cx="4286280" cy="741469"/>
          </a:xfrm>
          <a:prstGeom prst="flowChartAlternateProcess">
            <a:avLst/>
          </a:prstGeom>
          <a:gradFill>
            <a:gsLst>
              <a:gs pos="0">
                <a:srgbClr val="21D6E0">
                  <a:alpha val="60000"/>
                </a:srgbClr>
              </a:gs>
              <a:gs pos="100000">
                <a:srgbClr val="005CBF"/>
              </a:gs>
            </a:gsLst>
            <a:lin ang="5400000" scaled="0"/>
          </a:gradFill>
          <a:ln>
            <a:gradFill>
              <a:gsLst>
                <a:gs pos="0">
                  <a:schemeClr val="bg2"/>
                </a:gs>
                <a:gs pos="75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Блок-схема: альтернативный процесс 31"/>
          <p:cNvSpPr/>
          <p:nvPr/>
        </p:nvSpPr>
        <p:spPr>
          <a:xfrm>
            <a:off x="7130671" y="2214553"/>
            <a:ext cx="1870453" cy="1407955"/>
          </a:xfrm>
          <a:prstGeom prst="flowChartAlternateProcess">
            <a:avLst/>
          </a:prstGeom>
          <a:gradFill>
            <a:gsLst>
              <a:gs pos="0">
                <a:srgbClr val="21D6E0">
                  <a:alpha val="60000"/>
                </a:srgbClr>
              </a:gs>
              <a:gs pos="100000">
                <a:srgbClr val="005CBF"/>
              </a:gs>
            </a:gsLst>
            <a:lin ang="5400000" scaled="0"/>
          </a:gradFill>
          <a:ln>
            <a:gradFill>
              <a:gsLst>
                <a:gs pos="0">
                  <a:schemeClr val="bg2"/>
                </a:gs>
                <a:gs pos="75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Блок-схема: альтернативный процесс 32"/>
          <p:cNvSpPr/>
          <p:nvPr/>
        </p:nvSpPr>
        <p:spPr>
          <a:xfrm>
            <a:off x="334814" y="2357428"/>
            <a:ext cx="2022608" cy="734463"/>
          </a:xfrm>
          <a:prstGeom prst="flowChartAlternateProcess">
            <a:avLst/>
          </a:prstGeom>
          <a:gradFill>
            <a:gsLst>
              <a:gs pos="0">
                <a:srgbClr val="21D6E0">
                  <a:alpha val="60000"/>
                </a:srgbClr>
              </a:gs>
              <a:gs pos="100000">
                <a:srgbClr val="005CBF"/>
              </a:gs>
            </a:gsLst>
            <a:lin ang="5400000" scaled="0"/>
          </a:gradFill>
          <a:ln>
            <a:gradFill>
              <a:gsLst>
                <a:gs pos="0">
                  <a:schemeClr val="bg2"/>
                </a:gs>
                <a:gs pos="75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2357422" y="3429000"/>
            <a:ext cx="4607942" cy="178595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304691" y="3730199"/>
            <a:ext cx="44291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Проект «ПУТЕШЕСТВИЕ ПО СТРАНАМ МИРА»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(Китай, Африка, Франция,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Россия, США)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5720" y="2403167"/>
            <a:ext cx="2071702" cy="642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Консультации для родителей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71736" y="2401493"/>
            <a:ext cx="4500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Просмотр презентаций о странах: России, Китае, США, Франции, Африке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Прямая со стрелкой 9"/>
          <p:cNvCxnSpPr>
            <a:stCxn id="8" idx="1"/>
          </p:cNvCxnSpPr>
          <p:nvPr/>
        </p:nvCxnSpPr>
        <p:spPr>
          <a:xfrm rot="16200000" flipV="1">
            <a:off x="2242587" y="2900893"/>
            <a:ext cx="833050" cy="746256"/>
          </a:xfrm>
          <a:prstGeom prst="straightConnector1">
            <a:avLst/>
          </a:prstGeom>
          <a:ln w="762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stCxn id="8" idx="0"/>
          </p:cNvCxnSpPr>
          <p:nvPr/>
        </p:nvCxnSpPr>
        <p:spPr>
          <a:xfrm rot="16200000" flipV="1">
            <a:off x="4438103" y="3205709"/>
            <a:ext cx="428628" cy="17953"/>
          </a:xfrm>
          <a:prstGeom prst="straightConnector1">
            <a:avLst/>
          </a:prstGeom>
          <a:ln w="762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V="1">
            <a:off x="6215074" y="3071810"/>
            <a:ext cx="928694" cy="607242"/>
          </a:xfrm>
          <a:prstGeom prst="straightConnector1">
            <a:avLst/>
          </a:prstGeom>
          <a:ln w="762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rot="5400000">
            <a:off x="1839487" y="4661315"/>
            <a:ext cx="821556" cy="785818"/>
          </a:xfrm>
          <a:prstGeom prst="straightConnector1">
            <a:avLst/>
          </a:prstGeom>
          <a:ln w="762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6500826" y="4786322"/>
            <a:ext cx="571504" cy="428628"/>
          </a:xfrm>
          <a:prstGeom prst="straightConnector1">
            <a:avLst/>
          </a:prstGeom>
          <a:ln w="762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rot="5400000">
            <a:off x="4251323" y="5464983"/>
            <a:ext cx="499272" cy="794"/>
          </a:xfrm>
          <a:prstGeom prst="straightConnector1">
            <a:avLst/>
          </a:prstGeom>
          <a:ln w="762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143240" y="5700745"/>
            <a:ext cx="37862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ОД «Путешествие в Африку», </a:t>
            </a: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ОД «Знакомство с Францией»,</a:t>
            </a: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ОД «Путешествие в США», </a:t>
            </a: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ОД «Знакомство с Китаем»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2" name="Прямая со стрелкой 21"/>
          <p:cNvCxnSpPr/>
          <p:nvPr/>
        </p:nvCxnSpPr>
        <p:spPr>
          <a:xfrm rot="10800000">
            <a:off x="1857356" y="4214818"/>
            <a:ext cx="500066" cy="1588"/>
          </a:xfrm>
          <a:prstGeom prst="straightConnector1">
            <a:avLst/>
          </a:prstGeom>
          <a:ln w="762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6786578" y="4143380"/>
            <a:ext cx="571504" cy="1588"/>
          </a:xfrm>
          <a:prstGeom prst="straightConnector1">
            <a:avLst/>
          </a:prstGeom>
          <a:ln w="762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50021" y="3214686"/>
            <a:ext cx="200023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Рассказ воспитателя и беседа с детьми: «Планета Земля – наш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дом»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-50021" y="5075650"/>
            <a:ext cx="2000264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Музыкальное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развлечение с родителями: «Путешествие по странам мира и континентам»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7358082" y="3857628"/>
            <a:ext cx="178591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Продуктивная деятельность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7000892" y="2179866"/>
            <a:ext cx="214310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Чтение художественной литературы, сказок разных народов мира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820934" y="5000636"/>
            <a:ext cx="218019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Игры народов мира</a:t>
            </a: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(подвижные,</a:t>
            </a: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дидактические,</a:t>
            </a: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настольно- печатные)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" name="Picture 2" descr="F:\ПЕЧАТЬ\depositphotos_10650711-stock-illustration-cartoon-kite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14290"/>
            <a:ext cx="2357422" cy="2104763"/>
          </a:xfrm>
          <a:prstGeom prst="rect">
            <a:avLst/>
          </a:prstGeom>
          <a:noFill/>
        </p:spPr>
      </p:pic>
      <p:sp>
        <p:nvSpPr>
          <p:cNvPr id="49" name="Прямоугольник 48"/>
          <p:cNvSpPr/>
          <p:nvPr/>
        </p:nvSpPr>
        <p:spPr>
          <a:xfrm>
            <a:off x="2428860" y="142852"/>
            <a:ext cx="6286544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Цель проекта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развитие у детей любознательности и познавательной активности в процессе воспитания уважительного отношения к различным народам, готовности к пониманию и сотрудничеству с людьми, различающимися по внешности, языку, убеждениям, обычаям.  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3" action="ppaction://hlinkfile"/>
              </a:rPr>
              <a:t>Задачи проекта</a:t>
            </a:r>
            <a:endParaRPr lang="ru-RU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4"/>
          <p:cNvGrpSpPr/>
          <p:nvPr/>
        </p:nvGrpSpPr>
        <p:grpSpPr>
          <a:xfrm>
            <a:off x="143311" y="142853"/>
            <a:ext cx="4142937" cy="3123441"/>
            <a:chOff x="142844" y="428604"/>
            <a:chExt cx="3857185" cy="3147414"/>
          </a:xfrm>
        </p:grpSpPr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2844" y="428604"/>
              <a:ext cx="3857185" cy="280746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607984" y="3236069"/>
              <a:ext cx="2786082" cy="339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ln w="11430"/>
                  <a:effectLst>
                    <a:glow rad="101600">
                      <a:schemeClr val="bg1">
                        <a:alpha val="40000"/>
                      </a:schemeClr>
                    </a:glow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Китайские кимоно</a:t>
              </a:r>
            </a:p>
          </p:txBody>
        </p:sp>
      </p:grpSp>
      <p:grpSp>
        <p:nvGrpSpPr>
          <p:cNvPr id="3" name="Группа 3"/>
          <p:cNvGrpSpPr/>
          <p:nvPr/>
        </p:nvGrpSpPr>
        <p:grpSpPr>
          <a:xfrm>
            <a:off x="4857752" y="142853"/>
            <a:ext cx="4075747" cy="3071833"/>
            <a:chOff x="5000628" y="428604"/>
            <a:chExt cx="3929059" cy="3135990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00628" y="428604"/>
              <a:ext cx="3929059" cy="285749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0" name="TextBox 9"/>
            <p:cNvSpPr txBox="1"/>
            <p:nvPr/>
          </p:nvSpPr>
          <p:spPr>
            <a:xfrm>
              <a:off x="5689297" y="3212852"/>
              <a:ext cx="2857488" cy="351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ln w="11430"/>
                  <a:effectLst>
                    <a:glow rad="101600">
                      <a:schemeClr val="bg1">
                        <a:alpha val="40000"/>
                      </a:schemeClr>
                    </a:glow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Костюмы народов Африки</a:t>
              </a:r>
            </a:p>
          </p:txBody>
        </p:sp>
      </p:grpSp>
      <p:grpSp>
        <p:nvGrpSpPr>
          <p:cNvPr id="4" name="Группа 2"/>
          <p:cNvGrpSpPr/>
          <p:nvPr/>
        </p:nvGrpSpPr>
        <p:grpSpPr>
          <a:xfrm>
            <a:off x="214282" y="3357563"/>
            <a:ext cx="2714644" cy="3503849"/>
            <a:chOff x="142844" y="3786191"/>
            <a:chExt cx="3857652" cy="3303708"/>
          </a:xfrm>
        </p:grpSpPr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2844" y="3786191"/>
              <a:ext cx="3857652" cy="269429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2" name="TextBox 11"/>
            <p:cNvSpPr txBox="1"/>
            <p:nvPr/>
          </p:nvSpPr>
          <p:spPr>
            <a:xfrm>
              <a:off x="142844" y="6480487"/>
              <a:ext cx="3857652" cy="609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/>
                <a:t> </a:t>
              </a:r>
              <a:r>
                <a:rPr lang="ru-RU" b="1" dirty="0">
                  <a:ln w="11430"/>
                  <a:effectLst>
                    <a:glow rad="101600">
                      <a:schemeClr val="bg1">
                        <a:alpha val="40000"/>
                      </a:schemeClr>
                    </a:glow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Костюмы американских ковбоев</a:t>
              </a:r>
            </a:p>
          </p:txBody>
        </p:sp>
      </p:grpSp>
      <p:grpSp>
        <p:nvGrpSpPr>
          <p:cNvPr id="5" name="Группа 6"/>
          <p:cNvGrpSpPr/>
          <p:nvPr/>
        </p:nvGrpSpPr>
        <p:grpSpPr>
          <a:xfrm>
            <a:off x="6000760" y="3357563"/>
            <a:ext cx="2928958" cy="3214709"/>
            <a:chOff x="4918088" y="3643315"/>
            <a:chExt cx="4015411" cy="3203798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929190" y="3643315"/>
              <a:ext cx="4004309" cy="284504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3" name="TextBox 12"/>
            <p:cNvSpPr txBox="1"/>
            <p:nvPr/>
          </p:nvSpPr>
          <p:spPr>
            <a:xfrm>
              <a:off x="4918088" y="6488362"/>
              <a:ext cx="4000528" cy="3587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ln w="11430"/>
                  <a:effectLst>
                    <a:glow rad="101600">
                      <a:schemeClr val="bg1">
                        <a:alpha val="40000"/>
                      </a:schemeClr>
                    </a:glow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Костюмы народов России</a:t>
              </a: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3000364" y="3357561"/>
            <a:ext cx="2928958" cy="3298291"/>
            <a:chOff x="3000364" y="2643182"/>
            <a:chExt cx="3286148" cy="2842244"/>
          </a:xfrm>
        </p:grpSpPr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000364" y="2643182"/>
              <a:ext cx="3286148" cy="246402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1" name="TextBox 10"/>
            <p:cNvSpPr txBox="1"/>
            <p:nvPr/>
          </p:nvSpPr>
          <p:spPr>
            <a:xfrm>
              <a:off x="3000364" y="5167161"/>
              <a:ext cx="3286148" cy="318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ln w="11430"/>
                  <a:effectLst>
                    <a:glow rad="101600">
                      <a:schemeClr val="bg1">
                        <a:alpha val="40000"/>
                      </a:schemeClr>
                    </a:glow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Французские костюмы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6" y="214291"/>
            <a:ext cx="2077682" cy="27860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6786360" y="2928934"/>
            <a:ext cx="21431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n w="11430"/>
                <a:effectLst>
                  <a:glow rad="101600">
                    <a:schemeClr val="bg1"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Французский клоун – </a:t>
            </a:r>
            <a:r>
              <a:rPr lang="ru-RU" b="1" dirty="0" smtClean="0">
                <a:ln w="11430"/>
                <a:effectLst>
                  <a:glow rad="101600">
                    <a:schemeClr val="bg1"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Полишинель</a:t>
            </a:r>
            <a:endParaRPr lang="ru-RU" b="1" dirty="0">
              <a:ln w="11430"/>
              <a:effectLst>
                <a:glow rad="101600">
                  <a:schemeClr val="bg1"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142844" y="4000505"/>
            <a:ext cx="4310182" cy="2726785"/>
            <a:chOff x="142844" y="4000504"/>
            <a:chExt cx="4310182" cy="2958759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2844" y="4000504"/>
              <a:ext cx="4214842" cy="266937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2" name="TextBox 11"/>
            <p:cNvSpPr txBox="1"/>
            <p:nvPr/>
          </p:nvSpPr>
          <p:spPr>
            <a:xfrm>
              <a:off x="238184" y="6558511"/>
              <a:ext cx="4214842" cy="400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ln w="11430"/>
                  <a:effectLst>
                    <a:glow rad="101600">
                      <a:schemeClr val="bg1">
                        <a:alpha val="40000"/>
                      </a:schemeClr>
                    </a:glow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«Ковбой </a:t>
              </a:r>
              <a:r>
                <a:rPr lang="ru-RU" b="1" dirty="0">
                  <a:ln w="11430"/>
                  <a:effectLst>
                    <a:glow rad="101600">
                      <a:schemeClr val="bg1">
                        <a:alpha val="40000"/>
                      </a:schemeClr>
                    </a:glow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из Техаса…»</a:t>
              </a:r>
            </a:p>
          </p:txBody>
        </p:sp>
      </p:grp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3716128" y="-24003192"/>
            <a:ext cx="731520" cy="1097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3716000" y="-24003000"/>
            <a:ext cx="731520" cy="1097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3716000" y="-24003000"/>
            <a:ext cx="5486400" cy="822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" name="Группа 4"/>
          <p:cNvGrpSpPr/>
          <p:nvPr/>
        </p:nvGrpSpPr>
        <p:grpSpPr>
          <a:xfrm>
            <a:off x="2500298" y="214290"/>
            <a:ext cx="4143404" cy="3512604"/>
            <a:chOff x="2500298" y="571480"/>
            <a:chExt cx="4143404" cy="3672241"/>
          </a:xfrm>
        </p:grpSpPr>
        <p:pic>
          <p:nvPicPr>
            <p:cNvPr id="7" name="Picture 2" descr="F:\ДОКУМЕНТЫ\Новая папка\20180116_160952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10800000">
              <a:off x="2500298" y="571480"/>
              <a:ext cx="4143404" cy="328612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8" name="TextBox 17"/>
            <p:cNvSpPr txBox="1"/>
            <p:nvPr/>
          </p:nvSpPr>
          <p:spPr>
            <a:xfrm>
              <a:off x="2643174" y="3857604"/>
              <a:ext cx="3857652" cy="3861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ln w="11430"/>
                  <a:effectLst>
                    <a:glow rad="101600">
                      <a:schemeClr val="bg1">
                        <a:alpha val="40000"/>
                      </a:schemeClr>
                    </a:glow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Китайская чайная церемония</a:t>
              </a:r>
            </a:p>
          </p:txBody>
        </p:sp>
      </p:grpSp>
      <p:grpSp>
        <p:nvGrpSpPr>
          <p:cNvPr id="5" name="Группа 3"/>
          <p:cNvGrpSpPr/>
          <p:nvPr/>
        </p:nvGrpSpPr>
        <p:grpSpPr>
          <a:xfrm>
            <a:off x="214282" y="214290"/>
            <a:ext cx="2214578" cy="3637974"/>
            <a:chOff x="142844" y="428604"/>
            <a:chExt cx="2143140" cy="4296672"/>
          </a:xfrm>
        </p:grpSpPr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42844" y="428604"/>
              <a:ext cx="1985412" cy="328614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9" name="TextBox 18"/>
            <p:cNvSpPr txBox="1"/>
            <p:nvPr/>
          </p:nvSpPr>
          <p:spPr>
            <a:xfrm>
              <a:off x="142844" y="3634766"/>
              <a:ext cx="2143140" cy="1090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ln w="11430"/>
                  <a:effectLst>
                    <a:glow rad="101600">
                      <a:schemeClr val="bg1">
                        <a:alpha val="40000"/>
                      </a:schemeClr>
                    </a:glow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Принимайте подарки от Деда Кокоса</a:t>
              </a: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4643438" y="4000505"/>
            <a:ext cx="4309147" cy="2726787"/>
            <a:chOff x="4857752" y="4000504"/>
            <a:chExt cx="4094833" cy="2973753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857752" y="4000504"/>
              <a:ext cx="4094833" cy="267321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0" name="TextBox 19"/>
            <p:cNvSpPr txBox="1"/>
            <p:nvPr/>
          </p:nvSpPr>
          <p:spPr>
            <a:xfrm>
              <a:off x="4929190" y="6571474"/>
              <a:ext cx="3929090" cy="4027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ln w="11430"/>
                  <a:effectLst>
                    <a:glow rad="101600">
                      <a:schemeClr val="bg1">
                        <a:alpha val="40000"/>
                      </a:schemeClr>
                    </a:glow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Русский народный танец с ложками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071538" y="2428868"/>
            <a:ext cx="3429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>
              <a:solidFill>
                <a:schemeClr val="bg1"/>
              </a:solidFill>
            </a:endParaRPr>
          </a:p>
        </p:txBody>
      </p:sp>
      <p:grpSp>
        <p:nvGrpSpPr>
          <p:cNvPr id="3" name="Группа 6"/>
          <p:cNvGrpSpPr/>
          <p:nvPr/>
        </p:nvGrpSpPr>
        <p:grpSpPr>
          <a:xfrm>
            <a:off x="214282" y="3714752"/>
            <a:ext cx="4160435" cy="3012537"/>
            <a:chOff x="197251" y="3786190"/>
            <a:chExt cx="4160435" cy="3214525"/>
          </a:xfrm>
        </p:grpSpPr>
        <p:pic>
          <p:nvPicPr>
            <p:cNvPr id="5" name="Рисунок 4" descr="№-102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4282" y="3786190"/>
              <a:ext cx="4143404" cy="289665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1" name="TextBox 10"/>
            <p:cNvSpPr txBox="1"/>
            <p:nvPr/>
          </p:nvSpPr>
          <p:spPr>
            <a:xfrm>
              <a:off x="197251" y="6606620"/>
              <a:ext cx="4143404" cy="3940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ln w="11430"/>
                  <a:effectLst/>
                  <a:latin typeface="Times New Roman" pitchFamily="18" charset="0"/>
                  <a:cs typeface="Times New Roman" pitchFamily="18" charset="0"/>
                </a:rPr>
                <a:t>Игра: «Салон красоты»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714876" y="2714620"/>
            <a:ext cx="3786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Игра:  «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Дэпо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играи</a:t>
            </a:r>
            <a:endParaRPr lang="ru-RU" b="1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0" y="571480"/>
            <a:ext cx="4465348" cy="3033433"/>
            <a:chOff x="-116543" y="1000108"/>
            <a:chExt cx="4465348" cy="3033433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9177" y="1000108"/>
              <a:ext cx="4179628" cy="271464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2" name="TextBox 11"/>
            <p:cNvSpPr txBox="1"/>
            <p:nvPr/>
          </p:nvSpPr>
          <p:spPr>
            <a:xfrm>
              <a:off x="-116543" y="3571876"/>
              <a:ext cx="40005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>
                  <a:effectLst/>
                  <a:latin typeface="Times New Roman" pitchFamily="18" charset="0"/>
                  <a:cs typeface="Times New Roman" pitchFamily="18" charset="0"/>
                </a:rPr>
                <a:t>И</a:t>
              </a:r>
              <a:r>
                <a:rPr lang="ru-RU" b="1" dirty="0" smtClean="0">
                  <a:ln w="11430">
                    <a:noFill/>
                  </a:ln>
                  <a:effectLst/>
                  <a:latin typeface="Times New Roman" pitchFamily="18" charset="0"/>
                  <a:cs typeface="Times New Roman" pitchFamily="18" charset="0"/>
                </a:rPr>
                <a:t>гра</a:t>
              </a:r>
              <a:r>
                <a:rPr lang="ru-RU" b="1" dirty="0">
                  <a:ln w="11430">
                    <a:noFill/>
                  </a:ln>
                  <a:effectLst/>
                  <a:latin typeface="Times New Roman" pitchFamily="18" charset="0"/>
                  <a:cs typeface="Times New Roman" pitchFamily="18" charset="0"/>
                </a:rPr>
                <a:t>:«</a:t>
              </a:r>
              <a:r>
                <a:rPr lang="ru-RU" b="1" dirty="0" smtClean="0">
                  <a:ln w="11430">
                    <a:noFill/>
                  </a:ln>
                  <a:effectLst/>
                  <a:latin typeface="Times New Roman" pitchFamily="18" charset="0"/>
                  <a:cs typeface="Times New Roman" pitchFamily="18" charset="0"/>
                </a:rPr>
                <a:t>Африканская семья</a:t>
              </a:r>
              <a:r>
                <a:rPr lang="ru-RU" b="1" dirty="0">
                  <a:ln w="11430">
                    <a:noFill/>
                  </a:ln>
                  <a:effectLst/>
                  <a:latin typeface="Times New Roman" pitchFamily="18" charset="0"/>
                  <a:cs typeface="Times New Roman" pitchFamily="18" charset="0"/>
                </a:rPr>
                <a:t>»</a:t>
              </a:r>
            </a:p>
          </p:txBody>
        </p:sp>
      </p:grp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5573516" y="-9787030"/>
            <a:ext cx="2427161" cy="1617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571480"/>
            <a:ext cx="4214842" cy="26918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6" name="Группа 7"/>
          <p:cNvGrpSpPr/>
          <p:nvPr/>
        </p:nvGrpSpPr>
        <p:grpSpPr>
          <a:xfrm>
            <a:off x="4587904" y="3714752"/>
            <a:ext cx="4556096" cy="3012537"/>
            <a:chOff x="4734802" y="3769532"/>
            <a:chExt cx="4556096" cy="3169895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734802" y="3769532"/>
              <a:ext cx="4251152" cy="287816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9" name="TextBox 18"/>
            <p:cNvSpPr txBox="1"/>
            <p:nvPr/>
          </p:nvSpPr>
          <p:spPr>
            <a:xfrm>
              <a:off x="5076056" y="6550803"/>
              <a:ext cx="4214842" cy="388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ln w="11430"/>
                  <a:effectLst/>
                  <a:latin typeface="Times New Roman" pitchFamily="18" charset="0"/>
                  <a:cs typeface="Times New Roman" pitchFamily="18" charset="0"/>
                </a:rPr>
                <a:t>Игра: «Сбор риса»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«Круиз по странам мира и континентам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929322" y="3214686"/>
            <a:ext cx="2357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n w="11430"/>
                <a:effectLst/>
                <a:latin typeface="Times New Roman" pitchFamily="18" charset="0"/>
                <a:cs typeface="Times New Roman" pitchFamily="18" charset="0"/>
              </a:rPr>
              <a:t>Игра:«</a:t>
            </a:r>
            <a:r>
              <a:rPr lang="ru-RU" b="1" dirty="0" err="1" smtClean="0">
                <a:ln w="11430"/>
                <a:effectLst/>
                <a:latin typeface="Times New Roman" pitchFamily="18" charset="0"/>
                <a:cs typeface="Times New Roman" pitchFamily="18" charset="0"/>
              </a:rPr>
              <a:t>Дэпо</a:t>
            </a:r>
            <a:r>
              <a:rPr lang="ru-RU" b="1" dirty="0">
                <a:ln w="11430"/>
                <a:effectLst/>
                <a:latin typeface="Times New Roman" pitchFamily="18" charset="0"/>
                <a:cs typeface="Times New Roman" pitchFamily="18" charset="0"/>
              </a:rPr>
              <a:t>»</a:t>
            </a:r>
            <a:endParaRPr lang="ru-RU" dirty="0">
              <a:effectLst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203348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n w="11430">
                  <a:solidFill>
                    <a:srgbClr val="C00000"/>
                  </a:solidFill>
                </a:ln>
                <a:solidFill>
                  <a:srgbClr val="CC0000"/>
                </a:solidFill>
                <a:effectLst>
                  <a:glow rad="88900">
                    <a:srgbClr val="B3D773">
                      <a:alpha val="43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n w="11430">
                  <a:solidFill>
                    <a:srgbClr val="C00000"/>
                  </a:solidFill>
                </a:ln>
                <a:solidFill>
                  <a:srgbClr val="CC0000"/>
                </a:solidFill>
                <a:effectLst>
                  <a:glow rad="88900">
                    <a:srgbClr val="B3D773">
                      <a:alpha val="43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n w="11430">
                  <a:solidFill>
                    <a:srgbClr val="C00000"/>
                  </a:solidFill>
                </a:ln>
                <a:solidFill>
                  <a:srgbClr val="CC0000"/>
                </a:solidFill>
                <a:effectLst>
                  <a:glow rad="88900">
                    <a:srgbClr val="B3D773">
                      <a:alpha val="43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n w="11430">
                  <a:solidFill>
                    <a:srgbClr val="C00000"/>
                  </a:solidFill>
                </a:ln>
                <a:solidFill>
                  <a:srgbClr val="CC0000"/>
                </a:solidFill>
                <a:effectLst>
                  <a:glow rad="88900">
                    <a:srgbClr val="B3D773">
                      <a:alpha val="43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n w="11430">
                  <a:solidFill>
                    <a:srgbClr val="C00000"/>
                  </a:solidFill>
                </a:ln>
                <a:solidFill>
                  <a:srgbClr val="CC0000"/>
                </a:solidFill>
                <a:effectLst>
                  <a:glow rad="88900">
                    <a:srgbClr val="B3D773">
                      <a:alpha val="43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400" b="1" dirty="0" smtClean="0">
                <a:ln w="11430">
                  <a:solidFill>
                    <a:srgbClr val="C00000"/>
                  </a:solidFill>
                </a:ln>
                <a:solidFill>
                  <a:srgbClr val="CC0000"/>
                </a:solidFill>
                <a:effectLst>
                  <a:glow rad="88900">
                    <a:srgbClr val="B3D773">
                      <a:alpha val="43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n w="11430">
                  <a:solidFill>
                    <a:srgbClr val="C00000"/>
                  </a:solidFill>
                </a:ln>
                <a:solidFill>
                  <a:srgbClr val="CC0000"/>
                </a:solidFill>
                <a:effectLst>
                  <a:glow rad="88900">
                    <a:srgbClr val="B3D773">
                      <a:alpha val="43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n w="11430">
                  <a:solidFill>
                    <a:srgbClr val="C00000"/>
                  </a:solidFill>
                </a:ln>
                <a:solidFill>
                  <a:srgbClr val="CC0000"/>
                </a:solidFill>
                <a:effectLst>
                  <a:glow rad="88900">
                    <a:srgbClr val="B3D773">
                      <a:alpha val="43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n w="11430">
                  <a:solidFill>
                    <a:srgbClr val="C00000"/>
                  </a:solidFill>
                </a:ln>
                <a:solidFill>
                  <a:srgbClr val="CC0000"/>
                </a:solidFill>
                <a:effectLst>
                  <a:glow rad="88900">
                    <a:srgbClr val="B3D773">
                      <a:alpha val="43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n w="11430">
                  <a:solidFill>
                    <a:srgbClr val="C00000"/>
                  </a:solidFill>
                </a:ln>
                <a:solidFill>
                  <a:srgbClr val="CC0000"/>
                </a:solidFill>
                <a:effectLst>
                  <a:glow rad="88900">
                    <a:srgbClr val="B3D773">
                      <a:alpha val="43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n w="11430">
                  <a:solidFill>
                    <a:srgbClr val="C00000"/>
                  </a:solidFill>
                </a:ln>
                <a:solidFill>
                  <a:srgbClr val="CC0000"/>
                </a:solidFill>
                <a:effectLst>
                  <a:glow rad="88900">
                    <a:srgbClr val="B3D773">
                      <a:alpha val="43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n w="11430">
                  <a:solidFill>
                    <a:srgbClr val="C00000"/>
                  </a:solidFill>
                </a:ln>
                <a:solidFill>
                  <a:srgbClr val="CC0000"/>
                </a:solidFill>
                <a:effectLst>
                  <a:glow rad="88900">
                    <a:srgbClr val="B3D773">
                      <a:alpha val="43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n w="11430">
                  <a:solidFill>
                    <a:srgbClr val="C00000"/>
                  </a:solidFill>
                </a:ln>
                <a:solidFill>
                  <a:srgbClr val="CC0000"/>
                </a:solidFill>
                <a:effectLst>
                  <a:glow rad="88900">
                    <a:srgbClr val="B3D773">
                      <a:alpha val="43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n w="11430">
                  <a:solidFill>
                    <a:srgbClr val="C00000"/>
                  </a:solidFill>
                </a:ln>
                <a:solidFill>
                  <a:srgbClr val="CC0000"/>
                </a:solidFill>
                <a:effectLst>
                  <a:glow rad="88900">
                    <a:srgbClr val="B3D773">
                      <a:alpha val="43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glow rad="88900">
                    <a:srgbClr val="B3D773">
                      <a:alpha val="43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Тема презентации:</a:t>
            </a:r>
            <a:r>
              <a:rPr lang="ru-RU" sz="2400" b="1" dirty="0" smtClean="0">
                <a:ln w="11430">
                  <a:solidFill>
                    <a:srgbClr val="C00000"/>
                  </a:solidFill>
                </a:ln>
                <a:solidFill>
                  <a:srgbClr val="CC0000"/>
                </a:solidFill>
                <a:effectLst>
                  <a:glow rad="88900">
                    <a:srgbClr val="B3D773">
                      <a:alpha val="43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n w="11430">
                  <a:solidFill>
                    <a:srgbClr val="C00000"/>
                  </a:solidFill>
                </a:ln>
                <a:solidFill>
                  <a:srgbClr val="CC0000"/>
                </a:solidFill>
                <a:effectLst>
                  <a:glow rad="88900">
                    <a:srgbClr val="B3D773">
                      <a:alpha val="43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n w="11430">
                  <a:solidFill>
                    <a:srgbClr val="C00000"/>
                  </a:solidFill>
                </a:ln>
                <a:solidFill>
                  <a:srgbClr val="CC0000"/>
                </a:solidFill>
                <a:effectLst>
                  <a:glow rad="88900">
                    <a:srgbClr val="B3D773">
                      <a:alpha val="43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n w="11430">
                  <a:solidFill>
                    <a:srgbClr val="C00000"/>
                  </a:solidFill>
                </a:ln>
                <a:solidFill>
                  <a:srgbClr val="CC0000"/>
                </a:solidFill>
                <a:effectLst>
                  <a:glow rad="88900">
                    <a:srgbClr val="B3D773">
                      <a:alpha val="43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n w="11430">
                  <a:solidFill>
                    <a:srgbClr val="C00000"/>
                  </a:solidFill>
                </a:ln>
                <a:solidFill>
                  <a:srgbClr val="CC0000"/>
                </a:solidFill>
                <a:effectLst>
                  <a:glow rad="88900">
                    <a:srgbClr val="B3D773">
                      <a:alpha val="43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«Развитие любознательности и познавательной активности у детей подготовительной группы в процессе формирования представлений о народах России и народах мира посредством проектной деятельности»</a:t>
            </a:r>
            <a:endParaRPr lang="ru-RU" sz="32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0" y="4357694"/>
            <a:ext cx="3571900" cy="2215449"/>
          </a:xfrm>
          <a:prstGeom prst="round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857629"/>
            <a:ext cx="4286280" cy="25717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TextBox 11"/>
          <p:cNvSpPr txBox="1"/>
          <p:nvPr/>
        </p:nvSpPr>
        <p:spPr>
          <a:xfrm>
            <a:off x="285720" y="6429396"/>
            <a:ext cx="4248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n w="11430"/>
                <a:effectLst/>
                <a:latin typeface="Times New Roman" pitchFamily="18" charset="0"/>
                <a:cs typeface="Times New Roman" pitchFamily="18" charset="0"/>
              </a:rPr>
              <a:t>Ковбойский танец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4714876" y="3857628"/>
            <a:ext cx="4214842" cy="2869662"/>
            <a:chOff x="5000628" y="3643722"/>
            <a:chExt cx="4071966" cy="3414995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00628" y="3643722"/>
              <a:ext cx="4071966" cy="307181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4" name="TextBox 13"/>
            <p:cNvSpPr txBox="1"/>
            <p:nvPr/>
          </p:nvSpPr>
          <p:spPr>
            <a:xfrm>
              <a:off x="5436096" y="6619199"/>
              <a:ext cx="3312368" cy="4395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ln w="11430"/>
                  <a:effectLst/>
                  <a:latin typeface="Times New Roman" pitchFamily="18" charset="0"/>
                  <a:cs typeface="Times New Roman" pitchFamily="18" charset="0"/>
                </a:rPr>
                <a:t>Парижский вальс</a:t>
              </a:r>
            </a:p>
          </p:txBody>
        </p:sp>
      </p:grp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8859664" y="-11858732"/>
            <a:ext cx="2818067" cy="1879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Группа 3"/>
          <p:cNvGrpSpPr/>
          <p:nvPr/>
        </p:nvGrpSpPr>
        <p:grpSpPr>
          <a:xfrm>
            <a:off x="0" y="571480"/>
            <a:ext cx="4500562" cy="3226851"/>
            <a:chOff x="2627628" y="1208862"/>
            <a:chExt cx="4500562" cy="3079262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841910" y="1208862"/>
              <a:ext cx="4286280" cy="276283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0" name="TextBox 19"/>
            <p:cNvSpPr txBox="1"/>
            <p:nvPr/>
          </p:nvSpPr>
          <p:spPr>
            <a:xfrm>
              <a:off x="2627628" y="3910612"/>
              <a:ext cx="4214842" cy="377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ln w="11430"/>
                  <a:effectLst/>
                  <a:latin typeface="Times New Roman" pitchFamily="18" charset="0"/>
                  <a:cs typeface="Times New Roman" pitchFamily="18" charset="0"/>
                </a:rPr>
                <a:t>Африканские мотивы</a:t>
              </a:r>
            </a:p>
          </p:txBody>
        </p:sp>
      </p:grpSp>
      <p:grpSp>
        <p:nvGrpSpPr>
          <p:cNvPr id="4" name="Группа 2"/>
          <p:cNvGrpSpPr/>
          <p:nvPr/>
        </p:nvGrpSpPr>
        <p:grpSpPr>
          <a:xfrm>
            <a:off x="4786314" y="642918"/>
            <a:ext cx="4129307" cy="3083976"/>
            <a:chOff x="5762767" y="468225"/>
            <a:chExt cx="4429155" cy="3099452"/>
          </a:xfrm>
        </p:grpSpPr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762767" y="468225"/>
              <a:ext cx="4429155" cy="278608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5" name="TextBox 14"/>
            <p:cNvSpPr txBox="1"/>
            <p:nvPr/>
          </p:nvSpPr>
          <p:spPr>
            <a:xfrm>
              <a:off x="5916018" y="3196492"/>
              <a:ext cx="3969403" cy="371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ln w="11430"/>
                  <a:effectLst/>
                  <a:latin typeface="Times New Roman" pitchFamily="18" charset="0"/>
                  <a:cs typeface="Times New Roman" pitchFamily="18" charset="0"/>
                </a:rPr>
                <a:t>Китайский народный танец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«Круиз по странам мира»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="" xmlns:p14="http://schemas.microsoft.com/office/powerpoint/2010/main" val="643050062"/>
              </p:ext>
            </p:extLst>
          </p:nvPr>
        </p:nvGraphicFramePr>
        <p:xfrm>
          <a:off x="0" y="500042"/>
          <a:ext cx="9144000" cy="6195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1"/>
            <a:ext cx="9144000" cy="461665"/>
          </a:xfrm>
          <a:prstGeom prst="rect">
            <a:avLst/>
          </a:prstGeom>
          <a:noFill/>
          <a:effectLst>
            <a:outerShdw blurRad="749300" dist="38100" dir="5400000" sx="157000" sy="157000" algn="t" rotWithShape="0">
              <a:prstClr val="black">
                <a:alpha val="46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l"/>
            </a:scene3d>
            <a:sp3d prstMaterial="matte">
              <a:bevelB w="38100" h="38100"/>
              <a:contourClr>
                <a:schemeClr val="tx1"/>
              </a:contourClr>
            </a:sp3d>
          </a:bodyPr>
          <a:lstStyle/>
          <a:p>
            <a:pPr algn="ctr"/>
            <a:r>
              <a:rPr lang="ru-RU" sz="2400" b="1" dirty="0" smtClean="0">
                <a:ln w="11430">
                  <a:solidFill>
                    <a:srgbClr val="C00000"/>
                  </a:solidFill>
                </a:ln>
                <a:solidFill>
                  <a:srgbClr val="CC0000"/>
                </a:solidFill>
                <a:effectLst/>
                <a:latin typeface="Times New Roman" pitchFamily="18" charset="0"/>
                <a:cs typeface="Times New Roman" pitchFamily="18" charset="0"/>
              </a:rPr>
              <a:t>3 этап</a:t>
            </a:r>
          </a:p>
        </p:txBody>
      </p:sp>
    </p:spTree>
    <p:extLst>
      <p:ext uri="{BB962C8B-B14F-4D97-AF65-F5344CB8AC3E}">
        <p14:creationId xmlns="" xmlns:p14="http://schemas.microsoft.com/office/powerpoint/2010/main" val="18703262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n w="1905"/>
                <a:solidFill>
                  <a:srgbClr val="C0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Диапазон личного вклада</a:t>
            </a:r>
            <a:endParaRPr lang="ru-RU" sz="2400" b="1" dirty="0">
              <a:ln w="1905"/>
              <a:solidFill>
                <a:srgbClr val="C00000"/>
              </a:solidFill>
              <a:effectLst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071546"/>
            <a:ext cx="9144000" cy="57864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1. Разработан «Перспективный план по нравственно-патриотическому  воспитанию»</a:t>
            </a:r>
          </a:p>
          <a:p>
            <a:pPr marL="0" indent="0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2. Разработана серия конспектов ОД в проектной деятельности. </a:t>
            </a:r>
          </a:p>
          <a:p>
            <a:pPr marL="0" indent="0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Реализованы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проекты: «Народы России», «Путешествие по странам        мира».</a:t>
            </a:r>
          </a:p>
          <a:p>
            <a:pPr marL="0" indent="0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  <a:hlinkClick r:id="rId2" action="ppaction://hlinkfile"/>
              </a:rPr>
              <a:t>Изготовлены авторские дидактические игры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: «Государственные символы</a:t>
            </a:r>
          </a:p>
          <a:p>
            <a:pPr marL="0" indent="0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России», «Народы России», «Китайские иероглифы»;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пазлы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: «Природные зоны       России», «Французские изобретения». </a:t>
            </a:r>
          </a:p>
          <a:p>
            <a:pPr marL="0" indent="0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5. Авторские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мультимедийные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игры: «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  <a:hlinkClick r:id="rId3" action="ppaction://hlinkpres?slideindex=1&amp;slidetitle="/>
              </a:rPr>
              <a:t>Расскажи Незнайке о животных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»,</a:t>
            </a:r>
          </a:p>
          <a:p>
            <a:pPr marL="0" indent="0">
              <a:buNone/>
            </a:pPr>
            <a: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  <a:hlinkClick r:id="rId4" action="ppaction://hlinkpres?slideindex=1&amp;slidetitle="/>
              </a:rPr>
              <a:t>«Расскажи Незнайке о странах мира»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6. Изготовление социально-эмоциональной игры: «Найди лишнее»</a:t>
            </a:r>
          </a:p>
          <a:p>
            <a:pPr marL="0" indent="0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7.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  <a:hlinkClick r:id="rId5" action="ppaction://hlinkfile"/>
              </a:rPr>
              <a:t>Созданы альбомы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: «Угадай, к какой сказке иллюстрация?» (по сказкам народов мира), «Кремль вчера и сегодня в картинах художников», «Россия –Родина моя» «Правила дружбы» </a:t>
            </a:r>
          </a:p>
          <a:p>
            <a:pPr marL="0" indent="0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8. Мастер-класс «Изготовление цветка толерантности»</a:t>
            </a:r>
          </a:p>
          <a:p>
            <a:pPr marL="0" indent="0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9. Собрана коллекция кукол народов России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500042"/>
            <a:ext cx="7972452" cy="285752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n w="1905"/>
                <a:solidFill>
                  <a:srgbClr val="C0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Результативность </a:t>
            </a:r>
            <a:r>
              <a:rPr lang="ru-RU" sz="2400" b="1" dirty="0">
                <a:ln w="1905"/>
                <a:solidFill>
                  <a:srgbClr val="C0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профессиональной </a:t>
            </a:r>
            <a:r>
              <a:rPr lang="ru-RU" sz="2400" b="1" dirty="0" smtClean="0">
                <a:ln w="1905"/>
                <a:solidFill>
                  <a:srgbClr val="C0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педагогической деятельности и достигнутые эффекты</a:t>
            </a:r>
            <a:endParaRPr lang="ru-RU" sz="2400" b="1" dirty="0">
              <a:ln w="1905"/>
              <a:solidFill>
                <a:srgbClr val="C00000"/>
              </a:solidFill>
              <a:effectLst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00430" y="1071546"/>
            <a:ext cx="5643570" cy="578645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marL="0" indent="0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1. Сформирован устойчивый интерес детей к разным народам России и мира;</a:t>
            </a:r>
          </a:p>
          <a:p>
            <a:pPr marL="0" indent="0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2. Дети очень любознательны, стали  самостоятельны проявлять волевые усилия на достижение цели, настойчивы при выполнении познавательной деятельности;</a:t>
            </a:r>
          </a:p>
          <a:p>
            <a:pPr marL="0" indent="0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3. Созданы условия для поддержки детской инициативы и проявления творческих способностей детей;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4. Сформирована готовность у детей к совместной деятельности, к активному взаимодействию со сверстниками и взрослыми.</a:t>
            </a:r>
          </a:p>
          <a:p>
            <a:pPr marL="0" indent="0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2400" b="1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658" r="16436"/>
          <a:stretch/>
        </p:blipFill>
        <p:spPr>
          <a:xfrm>
            <a:off x="214282" y="1857364"/>
            <a:ext cx="3214678" cy="34290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500042"/>
            <a:ext cx="9144000" cy="6357958"/>
          </a:xfrm>
        </p:spPr>
        <p:txBody>
          <a:bodyPr>
            <a:normAutofit fontScale="40000" lnSpcReduction="20000"/>
          </a:bodyPr>
          <a:lstStyle/>
          <a:p>
            <a:pPr>
              <a:buFont typeface="Wingdings" pitchFamily="2" charset="2"/>
              <a:buChar char="ü"/>
              <a:defRPr/>
            </a:pPr>
            <a:r>
              <a:rPr lang="ru-RU" sz="45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муниципальном уровне </a:t>
            </a:r>
            <a:endParaRPr lang="ru-RU" sz="45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  <a:defRPr/>
            </a:pPr>
            <a:r>
              <a:rPr lang="ru-RU" sz="4500" b="1" dirty="0" smtClean="0">
                <a:latin typeface="Times New Roman" pitchFamily="18" charset="0"/>
                <a:cs typeface="Times New Roman" pitchFamily="18" charset="0"/>
              </a:rPr>
              <a:t>Опыт моей работы был представлен</a:t>
            </a:r>
            <a:r>
              <a:rPr lang="ru-RU" sz="4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500" b="1" dirty="0" smtClean="0">
                <a:latin typeface="Times New Roman" pitchFamily="18" charset="0"/>
                <a:cs typeface="Times New Roman" pitchFamily="18" charset="0"/>
              </a:rPr>
              <a:t>в МБДОУ </a:t>
            </a:r>
            <a:r>
              <a:rPr lang="ru-RU" sz="4500" b="1" dirty="0" err="1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4500" b="1" dirty="0" smtClean="0">
                <a:latin typeface="Times New Roman" pitchFamily="18" charset="0"/>
                <a:cs typeface="Times New Roman" pitchFamily="18" charset="0"/>
              </a:rPr>
              <a:t>/с № 26 г.Павлово на педсоветах: 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z="4500" b="1" dirty="0" smtClean="0">
                <a:latin typeface="Times New Roman" pitchFamily="18" charset="0"/>
                <a:cs typeface="Times New Roman" pitchFamily="18" charset="0"/>
              </a:rPr>
              <a:t>2 проекта, конспект ОД,  сценарии викторины,  праздника «Круиз по странам мира», перспективный план  по нравственно-патриотическому воспитанию детей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z="45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5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региональном  уровне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z="4500" b="1" dirty="0" smtClean="0">
                <a:latin typeface="Times New Roman" pitchFamily="18" charset="0"/>
                <a:cs typeface="Times New Roman" pitchFamily="18" charset="0"/>
              </a:rPr>
              <a:t>На РМО для воспитателей по теме: « Поддержка детской инициативы при воспитании нравственно-патриотических чувств у детей подготовительной группы» февраль 2018 г.;  Доклад и презентация: </a:t>
            </a:r>
            <a:r>
              <a:rPr lang="ru-RU" sz="4500" b="1" dirty="0" err="1" smtClean="0">
                <a:latin typeface="Times New Roman" pitchFamily="18" charset="0"/>
                <a:cs typeface="Times New Roman" pitchFamily="18" charset="0"/>
              </a:rPr>
              <a:t>Социоигровая</a:t>
            </a:r>
            <a:r>
              <a:rPr lang="ru-RU" sz="4500" b="1" dirty="0" smtClean="0">
                <a:latin typeface="Times New Roman" pitchFamily="18" charset="0"/>
                <a:cs typeface="Times New Roman" pitchFamily="18" charset="0"/>
              </a:rPr>
              <a:t> технология «Играем и работаем сообща» 13  декабря 2019 г.</a:t>
            </a:r>
          </a:p>
          <a:p>
            <a:pPr>
              <a:buNone/>
            </a:pPr>
            <a:r>
              <a:rPr lang="ru-RU" sz="45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На международном уровне</a:t>
            </a:r>
            <a:endParaRPr lang="ru-RU" sz="4500" u="sng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500" b="1" dirty="0" smtClean="0">
                <a:latin typeface="Times New Roman" pitchFamily="18" charset="0"/>
                <a:cs typeface="Times New Roman" pitchFamily="18" charset="0"/>
              </a:rPr>
              <a:t>Сайт Международного образовательного журнала «Педагог»:</a:t>
            </a:r>
          </a:p>
          <a:p>
            <a:r>
              <a:rPr lang="ru-RU" sz="4500" b="1" dirty="0" smtClean="0">
                <a:latin typeface="Times New Roman" pitchFamily="18" charset="0"/>
                <a:cs typeface="Times New Roman" pitchFamily="18" charset="0"/>
              </a:rPr>
              <a:t>ОД по ФЦКМ «Путешествие по России» </a:t>
            </a:r>
            <a:r>
              <a:rPr lang="ru-RU" sz="45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500" b="1" dirty="0" smtClean="0">
                <a:noFill/>
                <a:effectLst/>
                <a:latin typeface="Times New Roman" pitchFamily="18" charset="0"/>
                <a:cs typeface="Times New Roman" pitchFamily="18" charset="0"/>
                <a:hlinkClick r:id="rId2"/>
              </a:rPr>
              <a:t>https://zhurnalpedagog.ru/servisy/publik/publ?id=8476.docx</a:t>
            </a:r>
            <a:r>
              <a:rPr lang="ru-RU" sz="4500" b="1" dirty="0" smtClean="0">
                <a:noFill/>
                <a:effectLst/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4500" dirty="0" smtClean="0">
                <a:noFill/>
                <a:effectLst/>
                <a:latin typeface="Times New Roman" pitchFamily="18" charset="0"/>
                <a:cs typeface="Times New Roman" pitchFamily="18" charset="0"/>
              </a:rPr>
              <a:t>04.02.2018</a:t>
            </a:r>
          </a:p>
          <a:p>
            <a:r>
              <a:rPr lang="ru-RU" sz="45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Авторская </a:t>
            </a:r>
            <a:r>
              <a:rPr lang="ru-RU" sz="45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мультимедийная</a:t>
            </a:r>
            <a:r>
              <a:rPr lang="ru-RU" sz="45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игра: «Расскажи Незнайке о животном» -</a:t>
            </a:r>
          </a:p>
          <a:p>
            <a:pPr>
              <a:buNone/>
            </a:pPr>
            <a:r>
              <a:rPr lang="ru-RU" sz="4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СМИ ЭЛ№ФС77 – 62653 СЕРИЯ А № 0038/0317 от 03.03.2017 г.</a:t>
            </a:r>
          </a:p>
          <a:p>
            <a:r>
              <a:rPr lang="ru-RU" sz="45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Интегрированная ОД «Играем и работаем сообща» </a:t>
            </a:r>
            <a:r>
              <a:rPr lang="en-US" sz="45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 https://zhurnalpedagog.ru/servisy/meropriyatiya/faily_ishodniki/2012.docx</a:t>
            </a:r>
            <a:r>
              <a:rPr lang="ru-RU" sz="45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26.06.2017г. </a:t>
            </a:r>
          </a:p>
          <a:p>
            <a:r>
              <a:rPr lang="ru-RU" sz="45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Развлечение «Праздник города Павлово» </a:t>
            </a:r>
            <a:r>
              <a:rPr lang="en-US" sz="45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 https://zhurnalpedagog.ru/servisy/meropriyatiya/faily_ishodniki/2112.docx</a:t>
            </a:r>
            <a:r>
              <a:rPr lang="en-US" sz="45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25.08.2017</a:t>
            </a:r>
            <a:r>
              <a:rPr lang="ru-RU" sz="45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endParaRPr lang="ru-RU" sz="45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45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Авторская </a:t>
            </a:r>
            <a:r>
              <a:rPr lang="ru-RU" sz="45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мультимедийная</a:t>
            </a:r>
            <a:r>
              <a:rPr lang="ru-RU" sz="45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игра: «Расскажи Незнайке о странах»</a:t>
            </a:r>
          </a:p>
          <a:p>
            <a:r>
              <a:rPr lang="en-US" sz="45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https://zhurnalpedagog.ru/servisy/meropriyatiya/faily_ishodniki/2933.docx</a:t>
            </a:r>
            <a:r>
              <a:rPr lang="en-US" sz="45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04.03.2018</a:t>
            </a:r>
            <a:r>
              <a:rPr lang="ru-RU" sz="45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г.</a:t>
            </a:r>
          </a:p>
          <a:p>
            <a:r>
              <a:rPr lang="ru-RU" sz="45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ОД по ФЦКМ «Знакомство с Китаем» ; «Знакомство с Францией»  04.02.2018 г. </a:t>
            </a:r>
            <a:r>
              <a:rPr lang="en-US" sz="45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http</a:t>
            </a:r>
            <a:r>
              <a:rPr lang="ru-RU" sz="45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://</a:t>
            </a:r>
            <a:r>
              <a:rPr lang="en-US" sz="45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zhurnalpedagog</a:t>
            </a:r>
            <a:r>
              <a:rPr lang="ru-RU" sz="45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.</a:t>
            </a:r>
            <a:r>
              <a:rPr lang="en-US" sz="45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ru</a:t>
            </a:r>
            <a:r>
              <a:rPr lang="ru-RU" sz="45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/</a:t>
            </a:r>
            <a:r>
              <a:rPr lang="en-US" sz="45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servisy</a:t>
            </a:r>
            <a:r>
              <a:rPr lang="ru-RU" sz="45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/</a:t>
            </a:r>
            <a:r>
              <a:rPr lang="en-US" sz="45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meropriyatiya</a:t>
            </a:r>
            <a:r>
              <a:rPr lang="ru-RU" sz="45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/</a:t>
            </a:r>
            <a:r>
              <a:rPr lang="en-US" sz="45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faily</a:t>
            </a:r>
            <a:r>
              <a:rPr lang="ru-RU" sz="45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_</a:t>
            </a:r>
            <a:r>
              <a:rPr lang="en-US" sz="45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ishodniki</a:t>
            </a:r>
            <a:r>
              <a:rPr lang="ru-RU" sz="45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/2800.</a:t>
            </a:r>
            <a:r>
              <a:rPr lang="en-US" sz="45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docx</a:t>
            </a:r>
            <a:r>
              <a:rPr lang="en-US" sz="45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7"/>
              </a:rPr>
              <a:t> </a:t>
            </a:r>
            <a:r>
              <a:rPr lang="en-US" sz="45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7"/>
              </a:rPr>
              <a:t>http://zhurnalpedagog.ru/servisy/meropriyatiya/faily_ishodniki/2802.docx</a:t>
            </a:r>
            <a:endParaRPr lang="ru-RU" sz="45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  <a:defRPr/>
            </a:pPr>
            <a:endParaRPr lang="ru-RU" b="1" u="sng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1"/>
            <a:ext cx="87868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ln w="1905"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Транслируемость</a:t>
            </a:r>
            <a:r>
              <a:rPr lang="ru-RU" sz="2400" b="1" dirty="0" smtClean="0">
                <a:ln w="1905"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практических достижений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Autofit/>
          </a:bodyPr>
          <a:lstStyle/>
          <a:p>
            <a:pPr marL="0" indent="0" algn="just">
              <a:buNone/>
              <a:defRPr/>
            </a:pPr>
            <a:endParaRPr lang="ru-RU" sz="1600" b="1" u="sng" kern="50" dirty="0" smtClean="0">
              <a:solidFill>
                <a:srgbClr val="C00000"/>
              </a:solidFill>
              <a:latin typeface="Times New Roman" panose="02020603050405020304" pitchFamily="18" charset="0"/>
              <a:ea typeface="Andale Sans UI"/>
            </a:endParaRPr>
          </a:p>
          <a:p>
            <a:pPr marL="0" indent="0" algn="just">
              <a:buNone/>
              <a:defRPr/>
            </a:pPr>
            <a:r>
              <a:rPr lang="ru-RU" sz="1600" b="1" u="sng" kern="50" dirty="0" smtClean="0">
                <a:solidFill>
                  <a:srgbClr val="C00000"/>
                </a:solidFill>
                <a:latin typeface="Times New Roman" panose="02020603050405020304" pitchFamily="18" charset="0"/>
                <a:ea typeface="Andale Sans UI"/>
              </a:rPr>
              <a:t>Документы</a:t>
            </a:r>
            <a:r>
              <a:rPr lang="ru-RU" sz="1600" b="1" kern="50" dirty="0" smtClean="0">
                <a:solidFill>
                  <a:srgbClr val="0000CC"/>
                </a:solidFill>
                <a:latin typeface="Times New Roman" panose="02020603050405020304" pitchFamily="18" charset="0"/>
                <a:ea typeface="Andale Sans UI"/>
              </a:rPr>
              <a:t> </a:t>
            </a:r>
            <a:endParaRPr lang="ru-RU" sz="1600" b="1" u="sng" kern="50" dirty="0" smtClean="0">
              <a:solidFill>
                <a:srgbClr val="C00000"/>
              </a:solidFill>
              <a:latin typeface="Times New Roman" panose="02020603050405020304" pitchFamily="18" charset="0"/>
              <a:ea typeface="Andale Sans UI"/>
            </a:endParaRPr>
          </a:p>
          <a:p>
            <a:pPr marL="0" indent="0">
              <a:buFont typeface="Wingdings" pitchFamily="2" charset="2"/>
              <a:buChar char="Ø"/>
              <a:defRPr/>
            </a:pPr>
            <a:r>
              <a:rPr lang="ru-RU" sz="1600" b="1" kern="50" dirty="0" smtClean="0">
                <a:latin typeface="Times New Roman" panose="02020603050405020304" pitchFamily="18" charset="0"/>
                <a:ea typeface="Andale Sans UI"/>
              </a:rPr>
              <a:t>Закон об образовании в Российской Федерации от 29.12.2012г.</a:t>
            </a:r>
          </a:p>
          <a:p>
            <a:pPr marL="0" indent="0">
              <a:buFont typeface="Wingdings" pitchFamily="2" charset="2"/>
              <a:buChar char="Ø"/>
              <a:defRPr/>
            </a:pPr>
            <a:r>
              <a:rPr lang="ru-RU" sz="1600" b="1" kern="50" dirty="0" smtClean="0">
                <a:latin typeface="Times New Roman" panose="02020603050405020304" pitchFamily="18" charset="0"/>
                <a:ea typeface="Andale Sans UI"/>
              </a:rPr>
              <a:t>№ 273 – ФЗ – М.:ТЦ Сфера, 2013.-192с.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«</a:t>
            </a:r>
          </a:p>
          <a:p>
            <a:pPr marL="0" indent="0">
              <a:buFont typeface="Wingdings" pitchFamily="2" charset="2"/>
              <a:buChar char="Ø"/>
              <a:defRPr/>
            </a:pPr>
            <a:r>
              <a:rPr lang="ru-RU" sz="1600" b="1" kern="50" dirty="0" smtClean="0">
                <a:latin typeface="Times New Roman" panose="02020603050405020304" pitchFamily="18" charset="0"/>
                <a:ea typeface="Andale Sans UI"/>
              </a:rPr>
              <a:t>Федеральный  государственный образовательный стандарт дошкольного образования - .М:УЦ Перспектива,2014.-32с</a:t>
            </a:r>
            <a:endParaRPr lang="ru-RU" alt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altLang="ru-RU" sz="16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Литература </a:t>
            </a:r>
            <a:r>
              <a:rPr lang="ru-RU" sz="1600" b="1" u="sng" kern="50" dirty="0" smtClean="0">
                <a:solidFill>
                  <a:srgbClr val="C00000"/>
                </a:solidFill>
                <a:latin typeface="Times New Roman" panose="02020603050405020304" pitchFamily="18" charset="0"/>
                <a:ea typeface="Andale Sans UI"/>
              </a:rPr>
              <a:t> </a:t>
            </a:r>
          </a:p>
          <a:p>
            <a:pPr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Адамьянц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Т.З. «Дети и проблемы толерантности» М.: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Ис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РАН, 2003 г.</a:t>
            </a:r>
          </a:p>
          <a:p>
            <a:pPr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-Богомолова  М.И. Захарова Л.М. «Межнациональное воспитание  дошкольников»М.:ФЛИНТА,  2016 г.</a:t>
            </a:r>
          </a:p>
          <a:p>
            <a:pPr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Веракса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Н.Е.,Веракса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А.Н.«Проектная деятельность дошкольников»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М.:Мозаика-Синтез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, 2010</a:t>
            </a:r>
          </a:p>
          <a:p>
            <a:pPr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-Евдокимова Е.С. «Технология проектирования в ДОУ»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М.:Сфера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, 2006 г.</a:t>
            </a:r>
          </a:p>
          <a:p>
            <a:pPr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Зеленова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Н.Г., Осипова Л.Е. «Мы живем в России»М.: Издательство Скрипторий, 2008 г. </a:t>
            </a:r>
          </a:p>
          <a:p>
            <a:pPr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-«Иллюстрированная энциклопедия для детей» Издательство: Клуб семейного досуга, 2008 г.</a:t>
            </a:r>
          </a:p>
          <a:p>
            <a:pPr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-Короткова  Н.А. «Образовательный процесс в группах детей старшего дошкольного </a:t>
            </a:r>
            <a:r>
              <a:rPr lang="ru-RU" sz="1600" b="1" smtClean="0">
                <a:latin typeface="Times New Roman" pitchFamily="18" charset="0"/>
                <a:cs typeface="Times New Roman" pitchFamily="18" charset="0"/>
              </a:rPr>
              <a:t>возраста» М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.:Линка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- пресс, 2012 г.   </a:t>
            </a:r>
          </a:p>
          <a:p>
            <a:pPr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Поддьяков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Н.Н.,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Говоркова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А.Ф. «Развитие мышления и умственное воспитание дошкольника»</a:t>
            </a:r>
          </a:p>
          <a:p>
            <a:pPr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М.Педагогика 1985 г.</a:t>
            </a:r>
          </a:p>
          <a:p>
            <a:pPr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Семенака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С.И. «Уроки добра» М:Аркти, 2003 г</a:t>
            </a:r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-Суслова Э.К. «Интернациональное воспитание детей старшего дошкольного возраста» М, 1974</a:t>
            </a:r>
          </a:p>
          <a:p>
            <a:pPr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--Щукина Г.И. «Проблема познавательного интереса в педагогике» М.: Педагогика, 1971 г</a:t>
            </a:r>
            <a:endParaRPr lang="ru-RU" sz="1600" b="1" u="sng" kern="50" dirty="0" smtClean="0">
              <a:solidFill>
                <a:srgbClr val="C00000"/>
              </a:solidFill>
              <a:latin typeface="Times New Roman" panose="02020603050405020304" pitchFamily="18" charset="0"/>
              <a:ea typeface="Andale Sans UI"/>
            </a:endParaRPr>
          </a:p>
          <a:p>
            <a:pPr marL="0" indent="0" algn="just">
              <a:buNone/>
              <a:defRPr/>
            </a:pPr>
            <a:r>
              <a:rPr lang="ru-RU" sz="1600" b="1" u="sng" kern="5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ndale Sans UI"/>
              </a:rPr>
              <a:t>Интернетресурсы</a:t>
            </a:r>
            <a:r>
              <a:rPr lang="ru-RU" sz="1600" b="1" u="sng" kern="50" dirty="0" smtClean="0">
                <a:solidFill>
                  <a:srgbClr val="C00000"/>
                </a:solidFill>
                <a:latin typeface="Times New Roman" panose="02020603050405020304" pitchFamily="18" charset="0"/>
                <a:ea typeface="Andale Sans UI"/>
              </a:rPr>
              <a:t>:</a:t>
            </a:r>
            <a:r>
              <a:rPr lang="ru-RU" sz="1600" b="1" kern="50" dirty="0" smtClean="0">
                <a:solidFill>
                  <a:srgbClr val="C00000"/>
                </a:solidFill>
                <a:latin typeface="Times New Roman" pitchFamily="18" charset="0"/>
                <a:ea typeface="Andale Sans UI"/>
                <a:cs typeface="Times New Roman" pitchFamily="18" charset="0"/>
              </a:rPr>
              <a:t> </a:t>
            </a:r>
          </a:p>
          <a:p>
            <a:pPr marL="0" indent="0" algn="just">
              <a:buFont typeface="Wingdings" pitchFamily="2" charset="2"/>
              <a:buChar char="Ø"/>
              <a:defRPr/>
            </a:pPr>
            <a:r>
              <a:rPr lang="en-US" sz="1600" b="1" u="sng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nsportal</a:t>
            </a:r>
            <a:r>
              <a:rPr lang="ru-RU" sz="1600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600" b="1" u="sng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ru</a:t>
            </a: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vestnikprosveshheniya.ru</a:t>
            </a: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600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ttps</a:t>
            </a:r>
            <a:r>
              <a:rPr lang="ru-RU" sz="1600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://</a:t>
            </a:r>
            <a:r>
              <a:rPr lang="en-US" sz="1600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mife2020</a:t>
            </a:r>
            <a:r>
              <a:rPr lang="ru-RU" sz="1600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600" b="1" u="sng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mmco</a:t>
            </a:r>
            <a:r>
              <a:rPr lang="en-US" sz="1600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-expo</a:t>
            </a:r>
            <a:r>
              <a:rPr lang="ru-RU" sz="1600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600" b="1" u="sng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ru</a:t>
            </a: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www</a:t>
            </a: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.</a:t>
            </a:r>
            <a:r>
              <a:rPr lang="en-US" sz="1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zhurnalpedagog</a:t>
            </a: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.</a:t>
            </a:r>
            <a:r>
              <a:rPr lang="en-US" sz="1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ru</a:t>
            </a: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ru-RU" sz="1600" b="1" kern="50" dirty="0" smtClean="0">
              <a:solidFill>
                <a:srgbClr val="0000FF"/>
              </a:solidFill>
              <a:latin typeface="Times New Roman" panose="02020603050405020304" pitchFamily="18" charset="0"/>
              <a:ea typeface="Andale Sans UI"/>
            </a:endParaRPr>
          </a:p>
          <a:p>
            <a:pPr>
              <a:buNone/>
              <a:defRPr/>
            </a:pPr>
            <a:r>
              <a:rPr lang="ru-RU" sz="1600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#КонкурсВыготского2019 </a:t>
            </a:r>
            <a:endParaRPr lang="ru-RU" sz="1600" b="1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14480" y="0"/>
            <a:ext cx="4929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Литература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14338"/>
            <a:ext cx="8229600" cy="163197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Условия формирования личного вклада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357167"/>
            <a:ext cx="91440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b="1" u="sng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Научно – исследовательские условия</a:t>
            </a:r>
            <a:r>
              <a:rPr lang="ru-RU" altLang="ru-RU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altLang="ru-RU" b="1" dirty="0" smtClean="0">
                <a:solidFill>
                  <a:srgbClr val="B0413E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 </a:t>
            </a:r>
          </a:p>
          <a:p>
            <a:pPr algn="just"/>
            <a:r>
              <a:rPr lang="ru-RU" alt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-Изучение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исследований Л.С </a:t>
            </a:r>
            <a:r>
              <a:rPr lang="ru-RU" alt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Выготского</a:t>
            </a:r>
            <a:r>
              <a:rPr lang="ru-RU" alt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Л.А.Венгер</a:t>
            </a:r>
            <a:r>
              <a:rPr lang="ru-RU" alt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Л.И.Божович</a:t>
            </a:r>
            <a:r>
              <a:rPr lang="ru-RU" alt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мне помогли понять какое важное значение имеет развитие любознательности, а также познавательной активности в жизни ребенка, как одного из основных направлений в развитии личности.</a:t>
            </a:r>
            <a:endParaRPr lang="ru-RU" altLang="ru-RU" b="1" dirty="0" smtClean="0"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  <a:p>
            <a:pPr algn="just"/>
            <a:r>
              <a:rPr lang="ru-RU" alt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-По мнению М.И.Богомоловой,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приобщая ребенка к теме разных народов можно воспитать уверенную, свободную личность, умеющую жить  в сотрудничестве и согласии с другими людьми. </a:t>
            </a:r>
          </a:p>
          <a:p>
            <a:pPr algn="just"/>
            <a:r>
              <a:rPr lang="ru-RU" alt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-В работах </a:t>
            </a:r>
            <a:r>
              <a:rPr lang="ru-RU" alt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А.Н.Поддьякова</a:t>
            </a:r>
            <a:r>
              <a:rPr lang="ru-RU" alt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Л.С.Киселевой,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Г.И.Щукиной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метод проектов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рассматривается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как актуальный и инновационный, который комплексно реализует педагогические принципы: самодеятельность, сотрудничество детей и взрослых.</a:t>
            </a:r>
            <a:endParaRPr lang="ru-RU" alt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altLang="ru-RU" b="1" u="sng" dirty="0" smtClean="0">
                <a:solidFill>
                  <a:srgbClr val="CC0000"/>
                </a:solidFill>
                <a:latin typeface="Times New Roman" pitchFamily="18" charset="0"/>
                <a:ea typeface="Batang" pitchFamily="18" charset="-127"/>
              </a:rPr>
              <a:t>Методические условия: </a:t>
            </a:r>
            <a:endParaRPr lang="ru-RU" altLang="ru-RU" b="1" u="sng" dirty="0" smtClean="0">
              <a:latin typeface="Times New Roman" pitchFamily="18" charset="0"/>
              <a:ea typeface="Batang" pitchFamily="18" charset="-127"/>
            </a:endParaRPr>
          </a:p>
          <a:p>
            <a:r>
              <a:rPr lang="ru-RU" alt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-изучен</a:t>
            </a:r>
            <a:r>
              <a:rPr lang="ru-RU" altLang="ru-RU" dirty="0" smtClean="0">
                <a:solidFill>
                  <a:srgbClr val="C00000"/>
                </a:solidFill>
              </a:rPr>
              <a:t> </a:t>
            </a:r>
            <a:r>
              <a:rPr lang="ru-RU" alt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опыт </a:t>
            </a:r>
            <a:r>
              <a:rPr lang="ru-RU" alt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Н.Е.Веракса</a:t>
            </a:r>
            <a:r>
              <a:rPr lang="ru-RU" alt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А.Н.Веракса</a:t>
            </a:r>
            <a:r>
              <a:rPr lang="ru-RU" alt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по проектной деятельности, которая рассматривается ими как универсальное средство развития ребенка, где происходит активизация его познавательного и творческого развития .</a:t>
            </a:r>
            <a:r>
              <a:rPr lang="ru-RU" altLang="ru-RU" dirty="0" smtClean="0"/>
              <a:t> </a:t>
            </a:r>
          </a:p>
          <a:p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alt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организация РППС в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соответствии с возрастом детей, с ФГОС ДО согласно рекомендациям ФИРО.</a:t>
            </a:r>
          </a:p>
          <a:p>
            <a:r>
              <a:rPr lang="ru-RU" altLang="ru-RU" b="1" dirty="0" smtClean="0">
                <a:latin typeface="Times New Roman" pitchFamily="18" charset="0"/>
                <a:ea typeface="Batang" pitchFamily="18" charset="-127"/>
              </a:rPr>
              <a:t>-</a:t>
            </a:r>
            <a:r>
              <a:rPr lang="ru-RU" alt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используя пособие Г.И.Щукиной</a:t>
            </a:r>
            <a:r>
              <a:rPr lang="ru-RU" alt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b="1" dirty="0" smtClean="0">
                <a:latin typeface="Times New Roman" pitchFamily="18" charset="0"/>
                <a:ea typeface="Batang" pitchFamily="18" charset="-127"/>
              </a:rPr>
              <a:t>выявлен уровень </a:t>
            </a:r>
            <a:r>
              <a:rPr lang="ru-RU" altLang="ru-RU" b="1" dirty="0" err="1" smtClean="0">
                <a:latin typeface="Times New Roman" pitchFamily="18" charset="0"/>
                <a:ea typeface="Batang" pitchFamily="18" charset="-127"/>
              </a:rPr>
              <a:t>сформированности</a:t>
            </a:r>
            <a:r>
              <a:rPr lang="ru-RU" altLang="ru-RU" b="1" dirty="0" smtClean="0">
                <a:latin typeface="Times New Roman" pitchFamily="18" charset="0"/>
                <a:ea typeface="Batang" pitchFamily="18" charset="-127"/>
              </a:rPr>
              <a:t>  познавательных компонентов у детей по теме.</a:t>
            </a:r>
          </a:p>
          <a:p>
            <a:r>
              <a:rPr lang="ru-RU" altLang="ru-RU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Организационно – педагогические условия:</a:t>
            </a:r>
          </a:p>
          <a:p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-обмен опытом с коллегами ДО;  выступление на РМО;</a:t>
            </a:r>
          </a:p>
          <a:p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- в профессиональных педагогических интернет- сообществах</a:t>
            </a:r>
            <a:r>
              <a:rPr lang="ru-RU" alt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alt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nsportal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ru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vestnikprosveshheniya.ru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https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://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mife2020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mmco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-expo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ru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www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zhurnalpedagog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ru</a:t>
            </a:r>
            <a:endParaRPr lang="ru-RU" altLang="ru-RU" b="1" u="sng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142984"/>
            <a:ext cx="4357718" cy="2786083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ru-RU" sz="3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Закон РФ «Об образовании» </a:t>
            </a:r>
          </a:p>
          <a:p>
            <a:pPr algn="ctr">
              <a:buNone/>
            </a:pPr>
            <a:r>
              <a:rPr lang="ru-RU" sz="3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ФГОС ДО:</a:t>
            </a:r>
          </a:p>
          <a:p>
            <a:pPr>
              <a:buNone/>
            </a:pPr>
            <a:r>
              <a:rPr lang="ru-RU" sz="2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buNone/>
            </a:pPr>
            <a:r>
              <a:rPr lang="ru-RU" sz="2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формирование у детей представлений о многообразии стран, народов;</a:t>
            </a:r>
          </a:p>
          <a:p>
            <a:pPr algn="ctr">
              <a:buNone/>
            </a:pP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buNone/>
            </a:pP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- активности в познании окружающей действительности; положительного отношения к миру.</a:t>
            </a:r>
          </a:p>
          <a:p>
            <a:endParaRPr lang="ru-RU" dirty="0"/>
          </a:p>
        </p:txBody>
      </p:sp>
      <p:pic>
        <p:nvPicPr>
          <p:cNvPr id="4" name="Picture 2" descr="C:\Users\Инна\Desktop\question-iq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3786190"/>
            <a:ext cx="2714644" cy="207170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C0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4786314" y="1071546"/>
            <a:ext cx="4357686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Существующие проблемы:</a:t>
            </a:r>
          </a:p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b="1" dirty="0" smtClean="0">
                <a:effectLst/>
                <a:latin typeface="Times New Roman" pitchFamily="18" charset="0"/>
                <a:cs typeface="Times New Roman" pitchFamily="18" charset="0"/>
              </a:rPr>
              <a:t>Старшие дошкольники недостаточно активны в решении познавательных задач.</a:t>
            </a:r>
          </a:p>
          <a:p>
            <a:pPr algn="ctr">
              <a:buNone/>
            </a:pPr>
            <a:endParaRPr lang="ru-RU" dirty="0" smtClean="0">
              <a:effectLst/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effectLst/>
                <a:latin typeface="Times New Roman" pitchFamily="18" charset="0"/>
                <a:cs typeface="Times New Roman" pitchFamily="18" charset="0"/>
              </a:rPr>
              <a:t>- Недостаточно созданы условия для поддержки и развития детской инициативы в процессе формирования у детей представлений о многообразии стран, народов. </a:t>
            </a:r>
          </a:p>
          <a:p>
            <a:pPr algn="ctr"/>
            <a:endParaRPr lang="ru-RU" b="1" dirty="0" smtClean="0">
              <a:effectLst/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effectLst/>
                <a:latin typeface="Times New Roman" pitchFamily="18" charset="0"/>
                <a:cs typeface="Times New Roman" pitchFamily="18" charset="0"/>
              </a:rPr>
              <a:t>- Недостаточно сформирована готовность  к совместной деятельности с окружающими.</a:t>
            </a:r>
            <a:endParaRPr lang="ru-RU" dirty="0">
              <a:effectLst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21429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Актуальность личного вклада педагога в образование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«Теоретическое обоснование личностного вклада»</a:t>
            </a:r>
            <a:r>
              <a:rPr lang="ru-RU" sz="2400" dirty="0" smtClean="0">
                <a:solidFill>
                  <a:srgbClr val="C00000"/>
                </a:solidFill>
              </a:rPr>
              <a:t/>
            </a:r>
            <a:br>
              <a:rPr lang="ru-RU" sz="2400" dirty="0" smtClean="0">
                <a:solidFill>
                  <a:srgbClr val="C00000"/>
                </a:solidFill>
              </a:rPr>
            </a:b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000108"/>
            <a:ext cx="91440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-Н.Ф.Добрынин подчеркивает, что любознательность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характеризуется стремлением ребенка проникнуть за пределы увиденного, непосредственно воспринимаемого.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-В толковом словаре Ожегова: познание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– это приобретение знания, постижение закономерностей объективного мира; 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активность -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оживление,    интенсивность, подъем, всплеск, инициативность, энергичность;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познавательная активность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– это приобретение знаний через оживленный подъем интенсивности.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Н.Е.Веракса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отмечает, что универсальным средством развития ребенка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является проектная деятельность, где происходит активизация познавательного и творческого развития ребенка и одновременное формирование его личностных качеств и одной из главных задач педагога при организации проектной деятельности дошкольников является поддержка детской инициативы.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-Л.С.Киселевой представлены очень интересные теоретические и практические материалы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 использованию проектного метода в детском саду (типы проектов, их классификация, формы разработки и оформление проектов).</a:t>
            </a:r>
            <a:endParaRPr lang="ru-RU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-В постановке задач по теме мне помогли исследования Э.К Сусловой. По мнению Э.К.Сусловой, С.А.Козловой, Н.Г.Капустиной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социальное воспитание дошкольников должно быть построено на доброжелательности, уважении к сверстникам и взрослым, разным народам.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42853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1905"/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«Цели и задачи педагогической деятельности»</a:t>
            </a:r>
            <a:endParaRPr lang="ru-RU" sz="3200" dirty="0">
              <a:solidFill>
                <a:srgbClr val="C00000"/>
              </a:soli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5720" y="1000108"/>
            <a:ext cx="850112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u="sng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Цель:</a:t>
            </a:r>
            <a:r>
              <a:rPr lang="ru-RU" sz="2000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развитие любознательности и познавательной активности у детей подготовительной группы в процессе формирования представлений о народах России и народах мира посредством проектной деятельности. 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u="sng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Задачи:</a:t>
            </a:r>
          </a:p>
          <a:p>
            <a:pPr marL="252000" lvl="0" indent="-2520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lang="ru-RU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формировать у детей представление о России как многонациональном государстве, но единой стране; что на планете Земля  имеется много стран, отличных от России, проживает много разных народов.</a:t>
            </a:r>
          </a:p>
          <a:p>
            <a:pPr marL="252000" lvl="0" indent="-2520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развивать  детскую активность, инициативу и самостоятельность.</a:t>
            </a:r>
          </a:p>
          <a:p>
            <a:pPr marL="252000" indent="-2520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</a:t>
            </a:r>
            <a:r>
              <a:rPr lang="ru-RU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создавать условия для развития познавательной активности детей, пополняя РППС.</a:t>
            </a:r>
          </a:p>
          <a:p>
            <a:pPr marL="252000" indent="-2520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</a:t>
            </a:r>
            <a:r>
              <a:rPr lang="ru-RU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содействовать формированию готовности у детей к совместной деятельности, взаимодействию со сверстниками и взрослыми, воспитывая уважительное отношение к ним.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857364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Ведущая педагогическая идея:</a:t>
            </a:r>
            <a:b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000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1472" y="1071546"/>
            <a:ext cx="814393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- создание условий  для поддержки детской инициативы детей, использование разных новых технологий и  эффективных  средств, интересно организованная разнообразная деятельность, в том числе проектная, </a:t>
            </a:r>
            <a:r>
              <a:rPr lang="ru-RU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смогут удовлетворить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детскую любознательность и развить познавательную активность детей, что в полной мере будет соответствовать ФГОС ДО.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71604" y="0"/>
            <a:ext cx="61436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ln w="1905"/>
                <a:solidFill>
                  <a:srgbClr val="C00000"/>
                </a:solidFill>
                <a:effectLst>
                  <a:innerShdw blurRad="228600" dir="5400000">
                    <a:schemeClr val="tx1"/>
                  </a:innerShdw>
                </a:effectLst>
                <a:latin typeface="Times New Roman" pitchFamily="18" charset="0"/>
                <a:cs typeface="Times New Roman" pitchFamily="18" charset="0"/>
              </a:rPr>
              <a:t>Деятельностный</a:t>
            </a:r>
            <a:r>
              <a:rPr lang="ru-RU" sz="2400" b="1" dirty="0" smtClean="0">
                <a:ln w="1905"/>
                <a:solidFill>
                  <a:srgbClr val="C00000"/>
                </a:solidFill>
                <a:effectLst>
                  <a:innerShdw blurRad="228600" dir="5400000">
                    <a:schemeClr val="tx1"/>
                  </a:innerShdw>
                </a:effectLst>
                <a:latin typeface="Times New Roman" pitchFamily="18" charset="0"/>
                <a:cs typeface="Times New Roman" pitchFamily="18" charset="0"/>
              </a:rPr>
              <a:t> аспект личного вклада</a:t>
            </a:r>
            <a:endParaRPr lang="ru-RU" sz="2400" b="1" dirty="0">
              <a:ln w="1905"/>
              <a:solidFill>
                <a:srgbClr val="C00000"/>
              </a:solidFill>
              <a:effectLst>
                <a:innerShdw blurRad="228600" dir="5400000">
                  <a:schemeClr val="tx1"/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5720" y="428604"/>
            <a:ext cx="8643998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ЭТАПЫ МОЕЙ РАБОТЫ: 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Выявление уровня 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сформированности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познавательных компонентов у детей.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Реализация проектов «Народы России», «Путешествие по странам мира» построена, учитывая следующие направления в работе:</a:t>
            </a:r>
          </a:p>
        </p:txBody>
      </p:sp>
      <p:grpSp>
        <p:nvGrpSpPr>
          <p:cNvPr id="6" name="Группа 8"/>
          <p:cNvGrpSpPr/>
          <p:nvPr/>
        </p:nvGrpSpPr>
        <p:grpSpPr>
          <a:xfrm>
            <a:off x="0" y="2714620"/>
            <a:ext cx="2643174" cy="3066472"/>
            <a:chOff x="-71438" y="2328606"/>
            <a:chExt cx="2643174" cy="2547975"/>
          </a:xfrm>
        </p:grpSpPr>
        <p:pic>
          <p:nvPicPr>
            <p:cNvPr id="7" name="Picture 2" descr="F:\ДОКУМЕНТЫ\Новая папка\20180116_160952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0800000">
              <a:off x="71405" y="2328606"/>
              <a:ext cx="2214576" cy="166204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8" name="TextBox 7"/>
            <p:cNvSpPr txBox="1"/>
            <p:nvPr/>
          </p:nvSpPr>
          <p:spPr>
            <a:xfrm>
              <a:off x="-71438" y="4109373"/>
              <a:ext cx="2643174" cy="767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ln w="11430"/>
                  <a:solidFill>
                    <a:srgbClr val="C00000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Организация взаимодействия </a:t>
              </a:r>
              <a:endParaRPr lang="ru-RU" b="1" dirty="0" smtClean="0">
                <a:ln w="11430"/>
                <a:solidFill>
                  <a:srgbClr val="C00000"/>
                </a:solidFill>
                <a:effectLst>
                  <a:glow rad="101600">
                    <a:schemeClr val="bg1"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ru-RU" b="1" dirty="0" smtClean="0">
                  <a:ln w="11430"/>
                  <a:solidFill>
                    <a:srgbClr val="C00000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с </a:t>
              </a:r>
              <a:r>
                <a:rPr lang="ru-RU" b="1" dirty="0">
                  <a:ln w="11430"/>
                  <a:solidFill>
                    <a:srgbClr val="C00000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детьми</a:t>
              </a: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6429388" y="2500306"/>
            <a:ext cx="2500330" cy="3142024"/>
            <a:chOff x="6577589" y="2285992"/>
            <a:chExt cx="2438203" cy="2731525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577589" y="2285992"/>
              <a:ext cx="2438203" cy="180103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1" name="TextBox 10"/>
            <p:cNvSpPr txBox="1"/>
            <p:nvPr/>
          </p:nvSpPr>
          <p:spPr>
            <a:xfrm>
              <a:off x="6786578" y="4214818"/>
              <a:ext cx="2143140" cy="802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ln w="11430"/>
                  <a:solidFill>
                    <a:srgbClr val="C00000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Организация взаимодействия  </a:t>
              </a:r>
              <a:endParaRPr lang="ru-RU" b="1" dirty="0" smtClean="0">
                <a:ln w="11430"/>
                <a:solidFill>
                  <a:srgbClr val="C00000"/>
                </a:solidFill>
                <a:effectLst>
                  <a:glow rad="101600">
                    <a:schemeClr val="bg1"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ru-RU" b="1" dirty="0" smtClean="0">
                  <a:ln w="11430"/>
                  <a:solidFill>
                    <a:srgbClr val="C00000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с </a:t>
              </a:r>
              <a:r>
                <a:rPr lang="ru-RU" b="1" dirty="0">
                  <a:ln w="11430"/>
                  <a:solidFill>
                    <a:srgbClr val="C00000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родителями</a:t>
              </a: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3143240" y="3214686"/>
            <a:ext cx="2611696" cy="2298160"/>
            <a:chOff x="3143240" y="3571876"/>
            <a:chExt cx="2611696" cy="1535431"/>
          </a:xfrm>
        </p:grpSpPr>
        <p:pic>
          <p:nvPicPr>
            <p:cNvPr id="13" name="Picture 2" descr="C:\Users\Администратор\Desktop\Новая папка (5)\WP_20160523_16_21_10_Pro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4678" y="3571876"/>
              <a:ext cx="2540258" cy="124094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3143240" y="4860551"/>
              <a:ext cx="2571768" cy="246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ln w="11430"/>
                  <a:solidFill>
                    <a:srgbClr val="C00000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Организация РППС</a:t>
              </a:r>
            </a:p>
          </p:txBody>
        </p:sp>
      </p:grpSp>
      <p:sp>
        <p:nvSpPr>
          <p:cNvPr id="15" name="Прямоугольник 14"/>
          <p:cNvSpPr/>
          <p:nvPr/>
        </p:nvSpPr>
        <p:spPr>
          <a:xfrm>
            <a:off x="285720" y="5786454"/>
            <a:ext cx="88582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 startAt="3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Анализ уровня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сформированности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познавательных компонентов у детей на заключительном этапе, выводы (подведение итогов).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2786050" y="1785926"/>
            <a:ext cx="3500462" cy="1000131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 при реализации проектов: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2357422" y="2428861"/>
            <a:ext cx="4214842" cy="785825"/>
            <a:chOff x="2357422" y="2646876"/>
            <a:chExt cx="4214842" cy="592757"/>
          </a:xfrm>
        </p:grpSpPr>
        <p:cxnSp>
          <p:nvCxnSpPr>
            <p:cNvPr id="19" name="Прямая со стрелкой 18"/>
            <p:cNvCxnSpPr>
              <a:stCxn id="16" idx="4"/>
              <a:endCxn id="13" idx="0"/>
            </p:cNvCxnSpPr>
            <p:nvPr/>
          </p:nvCxnSpPr>
          <p:spPr>
            <a:xfrm rot="5400000">
              <a:off x="4348885" y="3052236"/>
              <a:ext cx="323320" cy="51474"/>
            </a:xfrm>
            <a:prstGeom prst="straightConnector1">
              <a:avLst/>
            </a:prstGeom>
            <a:ln w="762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 стрелкой 19"/>
            <p:cNvCxnSpPr/>
            <p:nvPr/>
          </p:nvCxnSpPr>
          <p:spPr>
            <a:xfrm rot="10800000" flipV="1">
              <a:off x="2357422" y="2700764"/>
              <a:ext cx="714380" cy="269432"/>
            </a:xfrm>
            <a:prstGeom prst="straightConnector1">
              <a:avLst/>
            </a:prstGeom>
            <a:ln w="762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 стрелкой 20"/>
            <p:cNvCxnSpPr/>
            <p:nvPr/>
          </p:nvCxnSpPr>
          <p:spPr>
            <a:xfrm>
              <a:off x="6215074" y="2646876"/>
              <a:ext cx="357190" cy="222573"/>
            </a:xfrm>
            <a:prstGeom prst="straightConnector1">
              <a:avLst/>
            </a:prstGeom>
            <a:ln w="762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714744" y="142852"/>
            <a:ext cx="16430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этап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="" xmlns:p14="http://schemas.microsoft.com/office/powerpoint/2010/main" val="1889827839"/>
              </p:ext>
            </p:extLst>
          </p:nvPr>
        </p:nvGraphicFramePr>
        <p:xfrm>
          <a:off x="0" y="1214422"/>
          <a:ext cx="9144000" cy="53578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214546" y="857232"/>
            <a:ext cx="71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786050" y="714356"/>
            <a:ext cx="5143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  <a:hlinkClick r:id="rId3" action="ppaction://hlinkfile"/>
              </a:rPr>
              <a:t>На основе  диагностики Г.И. Щукиной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2946</TotalTime>
  <Words>1905</Words>
  <Application>Microsoft Office PowerPoint</Application>
  <PresentationFormat>Экран (4:3)</PresentationFormat>
  <Paragraphs>227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Муниципальное бюджетное дошкольное образовательное учреждение  детский сад № 26 «Калинка» г.Павлово Нижегородской области Визитная карточка</vt:lpstr>
      <vt:lpstr>        Тема презентации:  «Развитие любознательности и познавательной активности у детей подготовительной группы в процессе формирования представлений о народах России и народах мира посредством проектной деятельности»</vt:lpstr>
      <vt:lpstr>Условия формирования личного вклада </vt:lpstr>
      <vt:lpstr>Слайд 4</vt:lpstr>
      <vt:lpstr>«Теоретическое обоснование личностного вклада» </vt:lpstr>
      <vt:lpstr>Слайд 6</vt:lpstr>
      <vt:lpstr>Ведущая педагогическая идея: </vt:lpstr>
      <vt:lpstr>Слайд 8</vt:lpstr>
      <vt:lpstr>Слайд 9</vt:lpstr>
      <vt:lpstr>2 этап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Диапазон личного вклада</vt:lpstr>
      <vt:lpstr>Результативность профессиональной педагогической деятельности и достигнутые эффекты</vt:lpstr>
      <vt:lpstr>Слайд 24</vt:lpstr>
      <vt:lpstr>Слайд 25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Катютина</dc:creator>
  <cp:lastModifiedBy>Катютина</cp:lastModifiedBy>
  <cp:revision>387</cp:revision>
  <dcterms:created xsi:type="dcterms:W3CDTF">2020-08-05T06:24:49Z</dcterms:created>
  <dcterms:modified xsi:type="dcterms:W3CDTF">2020-09-27T18:16:10Z</dcterms:modified>
</cp:coreProperties>
</file>