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75" r:id="rId2"/>
    <p:sldId id="273" r:id="rId3"/>
    <p:sldId id="276" r:id="rId4"/>
    <p:sldId id="277" r:id="rId5"/>
    <p:sldId id="263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EBE26-6443-47F7-8C69-1856432FA0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14A4F-1579-41E8-BF94-45D749852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9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DE6F-77DD-4220-B139-6FDD4E26BE78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A3FC5-7C26-4A48-8598-B11E7C6AC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9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/>
          <a:stretch>
            <a:fillRect/>
          </a:stretch>
        </p:blipFill>
        <p:spPr bwMode="auto">
          <a:xfrm>
            <a:off x="9525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3600"/>
            <a:ext cx="6621462" cy="9779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141663"/>
            <a:ext cx="5321300" cy="71913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altLang="zh-CN" smtClean="0"/>
              <a:t>Образец подзаголовка</a:t>
            </a:r>
            <a:endParaRPr 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1984-CD76-43FE-8D36-E5E856686663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7425950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007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475" y="274638"/>
            <a:ext cx="541813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79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631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382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0475" y="1600200"/>
            <a:ext cx="3636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636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265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156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115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1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445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740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/>
          <a:stretch>
            <a:fillRect/>
          </a:stretch>
        </p:blipFill>
        <p:spPr bwMode="auto">
          <a:xfrm>
            <a:off x="0" y="0"/>
            <a:ext cx="70405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274638"/>
            <a:ext cx="7426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1600200"/>
            <a:ext cx="7426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E049272F-1876-4CEC-A1E2-AE18E2464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icrosoft YaHei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icrosoft YaHei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icrosoft YaHei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icrosoft YaHei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621462" cy="3168352"/>
          </a:xfrm>
        </p:spPr>
        <p:txBody>
          <a:bodyPr/>
          <a:lstStyle/>
          <a:p>
            <a:r>
              <a:rPr lang="ru-RU" dirty="0"/>
              <a:t>Особенности </a:t>
            </a:r>
            <a:r>
              <a:rPr lang="ru-RU" dirty="0" smtClean="0"/>
              <a:t>использования </a:t>
            </a:r>
            <a:r>
              <a:rPr lang="ru-RU" dirty="0" err="1" smtClean="0"/>
              <a:t>здоровьесберегающих</a:t>
            </a:r>
            <a:r>
              <a:rPr lang="ru-RU" dirty="0"/>
              <a:t> </a:t>
            </a:r>
            <a:r>
              <a:rPr lang="ru-RU" dirty="0" smtClean="0"/>
              <a:t>технологий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образовательной </a:t>
            </a:r>
            <a:r>
              <a:rPr lang="ru-RU" dirty="0" smtClean="0"/>
              <a:t>области «Речевое </a:t>
            </a:r>
            <a:r>
              <a:rPr lang="ru-RU" dirty="0"/>
              <a:t>развитие»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192688" cy="1008112"/>
          </a:xfrm>
        </p:spPr>
        <p:txBody>
          <a:bodyPr/>
          <a:lstStyle/>
          <a:p>
            <a:r>
              <a:rPr lang="ru-RU" sz="1800" dirty="0"/>
              <a:t>Куколева Светлана </a:t>
            </a:r>
            <a:r>
              <a:rPr lang="ru-RU" sz="1800" dirty="0" smtClean="0"/>
              <a:t>Николаевна,</a:t>
            </a:r>
          </a:p>
          <a:p>
            <a:r>
              <a:rPr lang="ru-RU" sz="1800" dirty="0" smtClean="0"/>
              <a:t>воспитатель МБДОУ детского </a:t>
            </a:r>
            <a:r>
              <a:rPr lang="ru-RU" sz="1800" dirty="0"/>
              <a:t>сада №18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521803" y="5733256"/>
            <a:ext cx="61926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icrosoft YaHei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icrosoft YaHei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icrosoft YaHei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icrosoft YaHei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1800" kern="0" dirty="0" smtClean="0"/>
              <a:t>город Крымск</a:t>
            </a:r>
          </a:p>
          <a:p>
            <a:pPr algn="ctr"/>
            <a:r>
              <a:rPr lang="ru-RU" sz="1800" kern="0" dirty="0" smtClean="0"/>
              <a:t>2022 год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40270865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272808" cy="792088"/>
          </a:xfrm>
        </p:spPr>
        <p:txBody>
          <a:bodyPr/>
          <a:lstStyle/>
          <a:p>
            <a:r>
              <a:rPr lang="ru-RU" sz="3200" b="0" dirty="0" err="1" smtClean="0"/>
              <a:t>Кинезиологические</a:t>
            </a:r>
            <a:r>
              <a:rPr lang="ru-RU" sz="3200" b="0" dirty="0" smtClean="0"/>
              <a:t> </a:t>
            </a:r>
            <a:r>
              <a:rPr lang="ru-RU" sz="3200" b="0" dirty="0"/>
              <a:t>упражнения</a:t>
            </a:r>
            <a:r>
              <a:rPr lang="ru-RU" sz="3200" b="0" dirty="0" smtClean="0"/>
              <a:t>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9"/>
          <a:stretch/>
        </p:blipFill>
        <p:spPr>
          <a:xfrm>
            <a:off x="1398278" y="3212976"/>
            <a:ext cx="6702114" cy="32226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556792"/>
            <a:ext cx="6912768" cy="1512168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cs typeface="+mj-cs"/>
              </a:rPr>
              <a:t>Выполняются </a:t>
            </a:r>
            <a:r>
              <a:rPr lang="ru-RU" sz="2400" dirty="0">
                <a:solidFill>
                  <a:srgbClr val="000000"/>
                </a:solidFill>
                <a:cs typeface="+mj-cs"/>
              </a:rPr>
              <a:t>с целью улучшения межполушарного взаимодействия, улучшения мыслительной деятельности, памяти, внимания.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887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272808" cy="648072"/>
          </a:xfrm>
        </p:spPr>
        <p:txBody>
          <a:bodyPr/>
          <a:lstStyle/>
          <a:p>
            <a:r>
              <a:rPr lang="ru-RU" sz="3200" b="0" dirty="0" err="1"/>
              <a:t>Биоэнергопластика</a:t>
            </a:r>
            <a:endParaRPr lang="ru-RU" sz="3200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4"/>
          <a:stretch/>
        </p:blipFill>
        <p:spPr>
          <a:xfrm>
            <a:off x="1403648" y="3212976"/>
            <a:ext cx="6630106" cy="32722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980728"/>
            <a:ext cx="6912768" cy="2088232"/>
          </a:xfrm>
        </p:spPr>
        <p:txBody>
          <a:bodyPr/>
          <a:lstStyle/>
          <a:p>
            <a:r>
              <a:rPr lang="ru-RU" sz="2200" dirty="0" smtClean="0">
                <a:solidFill>
                  <a:srgbClr val="000000"/>
                </a:solidFill>
                <a:cs typeface="+mj-cs"/>
              </a:rPr>
              <a:t>- </a:t>
            </a:r>
            <a:r>
              <a:rPr lang="ru-RU" sz="2200" dirty="0">
                <a:solidFill>
                  <a:srgbClr val="000000"/>
                </a:solidFill>
                <a:cs typeface="+mj-cs"/>
              </a:rPr>
              <a:t>это </a:t>
            </a:r>
            <a:r>
              <a:rPr lang="ru-RU" sz="2200" dirty="0" err="1">
                <a:solidFill>
                  <a:srgbClr val="000000"/>
                </a:solidFill>
                <a:cs typeface="+mj-cs"/>
              </a:rPr>
              <a:t>содружественные</a:t>
            </a:r>
            <a:r>
              <a:rPr lang="ru-RU" sz="2200" dirty="0">
                <a:solidFill>
                  <a:srgbClr val="000000"/>
                </a:solidFill>
                <a:cs typeface="+mj-cs"/>
              </a:rPr>
              <a:t> движения руки и языка. Мы их используем с целью активизации органов артикуляции, для достижения лучших результатов по постановке звуков, развитию координации движений, памяти, мышлению, речи, концентрации </a:t>
            </a:r>
            <a:r>
              <a:rPr lang="ru-RU" sz="2200" dirty="0" smtClean="0">
                <a:solidFill>
                  <a:srgbClr val="000000"/>
                </a:solidFill>
                <a:cs typeface="+mj-cs"/>
              </a:rPr>
              <a:t>внимания.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91475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912768" cy="792088"/>
          </a:xfrm>
        </p:spPr>
        <p:txBody>
          <a:bodyPr/>
          <a:lstStyle/>
          <a:p>
            <a:r>
              <a:rPr lang="ru-RU" sz="3200" b="0" dirty="0" err="1" smtClean="0"/>
              <a:t>Пальминг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6702114" cy="30205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628800"/>
            <a:ext cx="6912768" cy="1440160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cs typeface="+mj-cs"/>
              </a:rPr>
              <a:t>– </a:t>
            </a:r>
            <a:r>
              <a:rPr lang="ru-RU" sz="2400" dirty="0">
                <a:solidFill>
                  <a:srgbClr val="000000"/>
                </a:solidFill>
                <a:cs typeface="+mj-cs"/>
              </a:rPr>
              <a:t>это специальные упражнения для глаз, которые позволяют восстановить зрение за счёт расслабления мышц.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31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475" y="908720"/>
            <a:ext cx="7426325" cy="5217443"/>
          </a:xfrm>
        </p:spPr>
        <p:txBody>
          <a:bodyPr/>
          <a:lstStyle/>
          <a:p>
            <a:r>
              <a:rPr lang="ru-RU" dirty="0"/>
              <a:t>Опыт использования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позволяет убедиться в </a:t>
            </a:r>
            <a:r>
              <a:rPr lang="ru-RU" dirty="0" smtClean="0"/>
              <a:t>необходимости, </a:t>
            </a:r>
            <a:r>
              <a:rPr lang="ru-RU" dirty="0"/>
              <a:t>важности и эффективности коррекционно-педагогического воздействия. Таким образом, использование современных образовательных технологий способствуют созданию условий для коррекции нарушений речи с использованием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в играх и специальных упражнениях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023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475" y="1600200"/>
            <a:ext cx="7055941" cy="4525963"/>
          </a:xfrm>
        </p:spPr>
        <p:txBody>
          <a:bodyPr/>
          <a:lstStyle/>
          <a:p>
            <a:r>
              <a:rPr lang="ru-RU" dirty="0"/>
              <a:t>Для использования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в домашних условиях </a:t>
            </a:r>
            <a:r>
              <a:rPr lang="ru-RU" dirty="0" smtClean="0"/>
              <a:t>мы проводили </a:t>
            </a:r>
            <a:r>
              <a:rPr lang="ru-RU" dirty="0"/>
              <a:t>для родителей дистанционные мастер-классы и обучающие семинары</a:t>
            </a:r>
            <a:r>
              <a:rPr lang="ru-RU" dirty="0" smtClean="0"/>
              <a:t>, что </a:t>
            </a:r>
            <a:r>
              <a:rPr lang="ru-RU" dirty="0"/>
              <a:t>способствовало объединению сообщества детей, родителей 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27525944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2133600"/>
            <a:ext cx="6480324" cy="136740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1243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Y9008R-1-d3c3-Skjj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42492"/>
            <a:ext cx="3168922" cy="2276872"/>
          </a:xfrm>
        </p:spPr>
      </p:pic>
      <p:pic>
        <p:nvPicPr>
          <p:cNvPr id="9" name="Рисунок 8" descr="рука-женщины-красоты-азиатская-в-ос-аб-ять-и-массаже-66159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916832"/>
            <a:ext cx="2915816" cy="1728192"/>
          </a:xfrm>
          <a:prstGeom prst="rect">
            <a:avLst/>
          </a:prstGeom>
        </p:spPr>
      </p:pic>
      <p:pic>
        <p:nvPicPr>
          <p:cNvPr id="10" name="Рисунок 9" descr="Palm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2935" y="332656"/>
            <a:ext cx="3059832" cy="1728192"/>
          </a:xfrm>
          <a:prstGeom prst="rect">
            <a:avLst/>
          </a:prstGeom>
        </p:spPr>
      </p:pic>
      <p:pic>
        <p:nvPicPr>
          <p:cNvPr id="7" name="Содержимое 6" descr="7-neckychnyh-uppazhnenij-kotopye-zastavjat-mozg-pabotat-na-polnyju-polychiloc-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275856" y="3501008"/>
            <a:ext cx="4040188" cy="2657575"/>
          </a:xfrm>
        </p:spPr>
      </p:pic>
    </p:spTree>
    <p:extLst>
      <p:ext uri="{BB962C8B-B14F-4D97-AF65-F5344CB8AC3E}">
        <p14:creationId xmlns:p14="http://schemas.microsoft.com/office/powerpoint/2010/main" val="14940716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476672"/>
            <a:ext cx="7128792" cy="1512168"/>
          </a:xfrm>
        </p:spPr>
        <p:txBody>
          <a:bodyPr/>
          <a:lstStyle/>
          <a:p>
            <a:pPr algn="l"/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способствуют: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39" y="1916832"/>
            <a:ext cx="7355161" cy="4209331"/>
          </a:xfrm>
        </p:spPr>
        <p:txBody>
          <a:bodyPr/>
          <a:lstStyle/>
          <a:p>
            <a:r>
              <a:rPr lang="ru-RU" dirty="0"/>
              <a:t>Повышению речевой активности.</a:t>
            </a:r>
          </a:p>
          <a:p>
            <a:r>
              <a:rPr lang="ru-RU" dirty="0"/>
              <a:t>Развитию речевых умений и навыков,</a:t>
            </a:r>
          </a:p>
          <a:p>
            <a:r>
              <a:rPr lang="ru-RU" dirty="0"/>
              <a:t>Снятию напряжения, восстановлению     работоспособности.</a:t>
            </a:r>
          </a:p>
          <a:p>
            <a:r>
              <a:rPr lang="ru-RU" dirty="0"/>
              <a:t>Активизации познавательного интереса.</a:t>
            </a:r>
          </a:p>
          <a:p>
            <a:r>
              <a:rPr lang="ru-RU" dirty="0"/>
              <a:t>Улучшению концентрации внимания, снижению трудности переключения с одного вида деятельности на другой.</a:t>
            </a:r>
          </a:p>
          <a:p>
            <a:r>
              <a:rPr lang="ru-RU" dirty="0"/>
              <a:t>Укреплению здоровья детей, развивать и </a:t>
            </a:r>
            <a:r>
              <a:rPr lang="ru-RU" dirty="0" smtClean="0"/>
              <a:t>активизировать познавательную </a:t>
            </a:r>
            <a:r>
              <a:rPr lang="ru-RU" dirty="0"/>
              <a:t>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143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475" y="548680"/>
            <a:ext cx="7426325" cy="5832648"/>
          </a:xfrm>
        </p:spPr>
        <p:txBody>
          <a:bodyPr/>
          <a:lstStyle/>
          <a:p>
            <a:r>
              <a:rPr lang="ru-RU" dirty="0"/>
              <a:t>Так как слова выговариваются на выдохе, нам необходимо научить детей правильному дыханию.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этого в своей работе мы используем элементы оздоровительной методики Стрельниковой А.С. Методика направлена на развитие дыхательной </a:t>
            </a:r>
            <a:r>
              <a:rPr lang="ru-RU" dirty="0" smtClean="0"/>
              <a:t>системы.</a:t>
            </a:r>
          </a:p>
          <a:p>
            <a:r>
              <a:rPr lang="ru-RU" dirty="0" smtClean="0"/>
              <a:t>Достижению </a:t>
            </a:r>
            <a:r>
              <a:rPr lang="ru-RU" dirty="0"/>
              <a:t>поставленной задачи нам помогает </a:t>
            </a:r>
            <a:r>
              <a:rPr lang="ru-RU" dirty="0" err="1"/>
              <a:t>Аэробол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 smtClean="0"/>
              <a:t>тренажер </a:t>
            </a:r>
            <a:r>
              <a:rPr lang="ru-RU" dirty="0"/>
              <a:t>для развития речевого дыхания</a:t>
            </a:r>
            <a:r>
              <a:rPr lang="ru-RU" dirty="0" smtClean="0"/>
              <a:t>. С </a:t>
            </a:r>
            <a:r>
              <a:rPr lang="ru-RU" dirty="0"/>
              <a:t>его помощью дети учатся контролировать поток выдыхаемого воздуха, дуть: сильнее, слабее, продолжительно, коротко и т. д. </a:t>
            </a:r>
            <a:endParaRPr lang="ru-RU" dirty="0" smtClean="0"/>
          </a:p>
          <a:p>
            <a:r>
              <a:rPr lang="ru-RU" dirty="0" smtClean="0"/>
              <a:t>Тренажер </a:t>
            </a:r>
            <a:r>
              <a:rPr lang="ru-RU" dirty="0"/>
              <a:t>в игровой форме позволяет научить ребёнка контролировать речевое дыхание.</a:t>
            </a:r>
          </a:p>
        </p:txBody>
      </p:sp>
    </p:spTree>
    <p:extLst>
      <p:ext uri="{BB962C8B-B14F-4D97-AF65-F5344CB8AC3E}">
        <p14:creationId xmlns:p14="http://schemas.microsoft.com/office/powerpoint/2010/main" val="7340953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0" y="732382"/>
            <a:ext cx="7190980" cy="539323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475" y="836712"/>
            <a:ext cx="7426325" cy="5289451"/>
          </a:xfrm>
        </p:spPr>
        <p:txBody>
          <a:bodyPr/>
          <a:lstStyle/>
          <a:p>
            <a:r>
              <a:rPr lang="ru-RU" dirty="0"/>
              <a:t>Поистине удивительные результаты даёт массаж кистей рук с помощью </a:t>
            </a:r>
            <a:r>
              <a:rPr lang="ru-RU" dirty="0" smtClean="0"/>
              <a:t>шарика </a:t>
            </a:r>
            <a:r>
              <a:rPr lang="ru-RU" dirty="0"/>
              <a:t>Су-</a:t>
            </a:r>
            <a:r>
              <a:rPr lang="ru-RU" dirty="0" err="1"/>
              <a:t>Джок</a:t>
            </a:r>
            <a:r>
              <a:rPr lang="ru-RU" dirty="0"/>
              <a:t>, пружинок, прищепок, шишек, грецкого ореха, шестигранного карандаша и других подручных предметов. 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массаж активизирует мозг, развивает межполушарное взаимодействие, иннервацию </a:t>
            </a:r>
            <a:r>
              <a:rPr lang="ru-RU" dirty="0" err="1"/>
              <a:t>речедвигательных</a:t>
            </a:r>
            <a:r>
              <a:rPr lang="ru-RU" dirty="0"/>
              <a:t> </a:t>
            </a:r>
            <a:r>
              <a:rPr lang="ru-RU" dirty="0" smtClean="0"/>
              <a:t>анализаторов. </a:t>
            </a:r>
          </a:p>
          <a:p>
            <a:r>
              <a:rPr lang="ru-RU" dirty="0" smtClean="0"/>
              <a:t>Способствует </a:t>
            </a:r>
            <a:r>
              <a:rPr lang="ru-RU" dirty="0"/>
              <a:t>развитию речи, внимания, памяти, образного и абстрактного мышления, </a:t>
            </a:r>
            <a:r>
              <a:rPr lang="ru-RU" dirty="0" smtClean="0"/>
              <a:t>оптико-пространственного </a:t>
            </a:r>
            <a:r>
              <a:rPr lang="ru-RU" dirty="0"/>
              <a:t>восприятия и  мелкой моторики рук, так необходимых для успешной подготовки детей к школе.</a:t>
            </a:r>
          </a:p>
        </p:txBody>
      </p:sp>
    </p:spTree>
    <p:extLst>
      <p:ext uri="{BB962C8B-B14F-4D97-AF65-F5344CB8AC3E}">
        <p14:creationId xmlns:p14="http://schemas.microsoft.com/office/powerpoint/2010/main" val="20233483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54178"/>
            <a:ext cx="6637936" cy="299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2" y="3533680"/>
            <a:ext cx="6637934" cy="299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27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800600"/>
            <a:ext cx="7200800" cy="1724744"/>
          </a:xfrm>
        </p:spPr>
        <p:txBody>
          <a:bodyPr/>
          <a:lstStyle/>
          <a:p>
            <a:r>
              <a:rPr lang="ru-RU" sz="2400" b="0" dirty="0" err="1" smtClean="0">
                <a:latin typeface="+mn-lt"/>
              </a:rPr>
              <a:t>Аурикулотерапия</a:t>
            </a:r>
            <a:r>
              <a:rPr lang="ru-RU" sz="2400" b="0" dirty="0" smtClean="0">
                <a:latin typeface="+mn-lt"/>
              </a:rPr>
              <a:t>: система лечебного воздействия на точки ушной раковины. 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Этот вид массажа очень действен, так как идет в ствол головного мозга, минуя сегментарный аппарат спинного мозга.</a:t>
            </a:r>
            <a:endParaRPr lang="ru-RU" sz="2400" b="0" dirty="0">
              <a:latin typeface="+mn-l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-549" r="12383" b="549"/>
          <a:stretch/>
        </p:blipFill>
        <p:spPr>
          <a:xfrm>
            <a:off x="1547664" y="404664"/>
            <a:ext cx="7202310" cy="4114800"/>
          </a:xfrm>
        </p:spPr>
      </p:pic>
    </p:spTree>
    <p:extLst>
      <p:ext uri="{BB962C8B-B14F-4D97-AF65-F5344CB8AC3E}">
        <p14:creationId xmlns:p14="http://schemas.microsoft.com/office/powerpoint/2010/main" val="32287527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55" y="456207"/>
            <a:ext cx="3008313" cy="1316609"/>
          </a:xfrm>
        </p:spPr>
        <p:txBody>
          <a:bodyPr/>
          <a:lstStyle/>
          <a:p>
            <a:r>
              <a:rPr lang="ru-RU" sz="3200" b="0" dirty="0"/>
              <a:t>Крупяной массаж рук.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602287" cy="54034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2132856"/>
            <a:ext cx="3008313" cy="3993307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cs typeface="+mj-cs"/>
              </a:rPr>
              <a:t>Данный вид массажа способствует развитию мелкой моторики и координации движений пальцев 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9554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9">
  <a:themeElements>
    <a:clrScheme name="默认设计模板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000F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E4AAAA"/>
        </a:accent5>
        <a:accent6>
          <a:srgbClr val="AA000B"/>
        </a:accent6>
        <a:hlink>
          <a:srgbClr val="3A0004"/>
        </a:hlink>
        <a:folHlink>
          <a:srgbClr val="D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C4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3A3B1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CC00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E2AA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Тема29</Template>
  <TotalTime>521</TotalTime>
  <Words>347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Тема29</vt:lpstr>
      <vt:lpstr>Особенности использования здоровьесберегающих технологий в образовательной области «Речевое развитие»</vt:lpstr>
      <vt:lpstr>Презентация PowerPoint</vt:lpstr>
      <vt:lpstr>Здоровьесберегающие технологии способствуют:</vt:lpstr>
      <vt:lpstr>Презентация PowerPoint</vt:lpstr>
      <vt:lpstr>Презентация PowerPoint</vt:lpstr>
      <vt:lpstr>Презентация PowerPoint</vt:lpstr>
      <vt:lpstr>Презентация PowerPoint</vt:lpstr>
      <vt:lpstr>Аурикулотерапия: система лечебного воздействия на точки ушной раковины.  Этот вид массажа очень действен, так как идет в ствол головного мозга, минуя сегментарный аппарат спинного мозга.</vt:lpstr>
      <vt:lpstr>Крупяной массаж рук.</vt:lpstr>
      <vt:lpstr>Кинезиологические упражнения.</vt:lpstr>
      <vt:lpstr>Биоэнергопластика</vt:lpstr>
      <vt:lpstr>Пальминг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Светлана</cp:lastModifiedBy>
  <cp:revision>49</cp:revision>
  <dcterms:created xsi:type="dcterms:W3CDTF">2022-02-06T16:10:40Z</dcterms:created>
  <dcterms:modified xsi:type="dcterms:W3CDTF">2022-02-14T17:53:15Z</dcterms:modified>
</cp:coreProperties>
</file>