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0" r:id="rId3"/>
    <p:sldId id="257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6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159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0C9A0-D887-402B-B2F8-E9020DFF5187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13B6B-0C14-4897-A164-3EC28B456F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8609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0C9A0-D887-402B-B2F8-E9020DFF5187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13B6B-0C14-4897-A164-3EC28B456F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6296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0C9A0-D887-402B-B2F8-E9020DFF5187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13B6B-0C14-4897-A164-3EC28B456F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1399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0C9A0-D887-402B-B2F8-E9020DFF5187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13B6B-0C14-4897-A164-3EC28B456F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7729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0C9A0-D887-402B-B2F8-E9020DFF5187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13B6B-0C14-4897-A164-3EC28B456F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971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0C9A0-D887-402B-B2F8-E9020DFF5187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13B6B-0C14-4897-A164-3EC28B456F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7614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0C9A0-D887-402B-B2F8-E9020DFF5187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13B6B-0C14-4897-A164-3EC28B456F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9262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0C9A0-D887-402B-B2F8-E9020DFF5187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13B6B-0C14-4897-A164-3EC28B456F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5157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0C9A0-D887-402B-B2F8-E9020DFF5187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13B6B-0C14-4897-A164-3EC28B456F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4339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0C9A0-D887-402B-B2F8-E9020DFF5187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13B6B-0C14-4897-A164-3EC28B456F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7677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0C9A0-D887-402B-B2F8-E9020DFF5187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13B6B-0C14-4897-A164-3EC28B456F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7403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70C9A0-D887-402B-B2F8-E9020DFF5187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C13B6B-0C14-4897-A164-3EC28B456F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1392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250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92667" y="684610"/>
            <a:ext cx="7967133" cy="2387600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Mistral" panose="03090702030407020403" pitchFamily="66" charset="0"/>
              </a:rPr>
              <a:t>ТИГРЕНОНОК </a:t>
            </a:r>
            <a:r>
              <a:rPr lang="ru-RU" b="1" dirty="0" smtClean="0">
                <a:solidFill>
                  <a:srgbClr val="002060"/>
                </a:solidFill>
                <a:latin typeface="Mistral" panose="03090702030407020403" pitchFamily="66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Mistral" panose="03090702030407020403" pitchFamily="66" charset="0"/>
              </a:rPr>
              <a:t>АРЧИБАЛЬД</a:t>
            </a:r>
            <a:r>
              <a:rPr lang="ru-RU" b="1" dirty="0" smtClean="0">
                <a:solidFill>
                  <a:srgbClr val="002060"/>
                </a:solidFill>
                <a:latin typeface="Mistral" panose="03090702030407020403" pitchFamily="66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Mistral" panose="03090702030407020403" pitchFamily="66" charset="0"/>
              </a:rPr>
              <a:t>-</a:t>
            </a:r>
            <a:r>
              <a:rPr lang="ru-RU" sz="4000" b="1" dirty="0" smtClean="0">
                <a:solidFill>
                  <a:srgbClr val="002060"/>
                </a:solidFill>
                <a:latin typeface="Mistral" panose="03090702030407020403" pitchFamily="66" charset="0"/>
              </a:rPr>
              <a:t>– </a:t>
            </a:r>
            <a:r>
              <a:rPr lang="ru-RU" sz="4000" dirty="0" smtClean="0">
                <a:solidFill>
                  <a:schemeClr val="bg1"/>
                </a:solidFill>
                <a:latin typeface="Mistral" panose="03090702030407020403" pitchFamily="66" charset="0"/>
              </a:rPr>
              <a:t>СИМВОЛ</a:t>
            </a:r>
            <a:r>
              <a:rPr lang="ru-RU" sz="4000" dirty="0" smtClean="0">
                <a:solidFill>
                  <a:srgbClr val="002060"/>
                </a:solidFill>
                <a:latin typeface="Mistral" panose="03090702030407020403" pitchFamily="66" charset="0"/>
              </a:rPr>
              <a:t> </a:t>
            </a:r>
            <a:r>
              <a:rPr lang="ru-RU" sz="4000" dirty="0" smtClean="0">
                <a:solidFill>
                  <a:schemeClr val="bg1"/>
                </a:solidFill>
                <a:latin typeface="Mistral" panose="03090702030407020403" pitchFamily="66" charset="0"/>
              </a:rPr>
              <a:t>2022</a:t>
            </a:r>
            <a:r>
              <a:rPr lang="ru-RU" sz="4000" dirty="0" smtClean="0">
                <a:solidFill>
                  <a:srgbClr val="002060"/>
                </a:solidFill>
                <a:latin typeface="Mistral" panose="03090702030407020403" pitchFamily="66" charset="0"/>
              </a:rPr>
              <a:t> </a:t>
            </a:r>
            <a:r>
              <a:rPr lang="ru-RU" sz="4000" dirty="0" smtClean="0">
                <a:solidFill>
                  <a:schemeClr val="bg1"/>
                </a:solidFill>
                <a:latin typeface="Mistral" panose="03090702030407020403" pitchFamily="66" charset="0"/>
              </a:rPr>
              <a:t>ГОДА</a:t>
            </a:r>
            <a:r>
              <a:rPr lang="ru-RU" sz="4000" dirty="0" smtClean="0">
                <a:solidFill>
                  <a:srgbClr val="002060"/>
                </a:solidFill>
                <a:latin typeface="Mistral" panose="03090702030407020403" pitchFamily="66" charset="0"/>
              </a:rPr>
              <a:t/>
            </a:r>
            <a:br>
              <a:rPr lang="ru-RU" sz="4000" dirty="0" smtClean="0">
                <a:solidFill>
                  <a:srgbClr val="002060"/>
                </a:solidFill>
                <a:latin typeface="Mistral" panose="03090702030407020403" pitchFamily="66" charset="0"/>
              </a:rPr>
            </a:br>
            <a:r>
              <a:rPr lang="ru-RU" sz="5400" b="1" dirty="0" smtClean="0">
                <a:solidFill>
                  <a:srgbClr val="C00000"/>
                </a:solidFill>
                <a:latin typeface="Mistral" panose="03090702030407020403" pitchFamily="66" charset="0"/>
              </a:rPr>
              <a:t>Мастер-класс</a:t>
            </a:r>
            <a:endParaRPr lang="ru-RU" sz="5400" b="1" dirty="0">
              <a:solidFill>
                <a:srgbClr val="C00000"/>
              </a:solidFill>
              <a:latin typeface="Mistral" panose="03090702030407020403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223962"/>
          </a:xfrm>
          <a:noFill/>
        </p:spPr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3200" dirty="0">
                <a:solidFill>
                  <a:srgbClr val="C00000"/>
                </a:solidFill>
                <a:latin typeface="Arial Black" panose="020B0A04020102020204" pitchFamily="34" charset="0"/>
              </a:rPr>
              <a:t>Педагог дополнительного образования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3600" dirty="0" err="1">
                <a:solidFill>
                  <a:srgbClr val="002060"/>
                </a:solidFill>
                <a:latin typeface="Arial Black" panose="020B0A04020102020204" pitchFamily="34" charset="0"/>
              </a:rPr>
              <a:t>Бельдиева</a:t>
            </a:r>
            <a:r>
              <a:rPr lang="ru-RU" sz="3600" dirty="0">
                <a:solidFill>
                  <a:srgbClr val="002060"/>
                </a:solidFill>
                <a:latin typeface="Arial Black" panose="020B0A04020102020204" pitchFamily="34" charset="0"/>
              </a:rPr>
              <a:t> Лариса Владимировна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dirty="0">
                <a:solidFill>
                  <a:srgbClr val="C00000"/>
                </a:solidFill>
                <a:latin typeface="Arial Black" panose="020B0A04020102020204" pitchFamily="34" charset="0"/>
              </a:rPr>
              <a:t>МБУДО </a:t>
            </a:r>
            <a:r>
              <a:rPr lang="ru-RU" dirty="0" err="1">
                <a:solidFill>
                  <a:srgbClr val="C00000"/>
                </a:solidFill>
                <a:latin typeface="Arial Black" panose="020B0A04020102020204" pitchFamily="34" charset="0"/>
              </a:rPr>
              <a:t>ЦДТЭиТ</a:t>
            </a:r>
            <a:r>
              <a:rPr lang="ru-RU" dirty="0">
                <a:solidFill>
                  <a:srgbClr val="C00000"/>
                </a:solidFill>
                <a:latin typeface="Arial Black" panose="020B0A04020102020204" pitchFamily="34" charset="0"/>
              </a:rPr>
              <a:t> им. Р.Р. </a:t>
            </a:r>
            <a:r>
              <a:rPr lang="ru-RU" dirty="0" err="1">
                <a:solidFill>
                  <a:srgbClr val="C00000"/>
                </a:solidFill>
                <a:latin typeface="Arial Black" panose="020B0A04020102020204" pitchFamily="34" charset="0"/>
              </a:rPr>
              <a:t>Лейцингера</a:t>
            </a:r>
            <a:endParaRPr lang="ru-RU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dirty="0">
                <a:solidFill>
                  <a:srgbClr val="C00000"/>
                </a:solidFill>
                <a:latin typeface="Arial Black" panose="020B0A04020102020204" pitchFamily="34" charset="0"/>
              </a:rPr>
              <a:t>г. Пятигорск, Ставропольский край</a:t>
            </a: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867" y="4929982"/>
            <a:ext cx="3395132" cy="1909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318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0" y="25226"/>
            <a:ext cx="9144000" cy="6882507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119" y="488928"/>
            <a:ext cx="2458507" cy="184388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321" y="470555"/>
            <a:ext cx="2452153" cy="18391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25" y="3163805"/>
            <a:ext cx="2458507" cy="11063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714" y="3163404"/>
            <a:ext cx="2458513" cy="11063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963" y="3142784"/>
            <a:ext cx="2444750" cy="110013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25" y="4975659"/>
            <a:ext cx="3020483" cy="135921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56388" y="2332808"/>
            <a:ext cx="30139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Monotype Corsiva" panose="03010101010201010101" pitchFamily="66" charset="0"/>
              </a:rPr>
              <a:t>Средняя деталь верхней </a:t>
            </a:r>
          </a:p>
          <a:p>
            <a:r>
              <a:rPr lang="ru-RU" sz="2400" b="1" dirty="0">
                <a:latin typeface="Monotype Corsiva" panose="03010101010201010101" pitchFamily="66" charset="0"/>
              </a:rPr>
              <a:t>ч</a:t>
            </a:r>
            <a:r>
              <a:rPr lang="ru-RU" sz="2400" b="1" dirty="0" smtClean="0">
                <a:latin typeface="Monotype Corsiva" panose="03010101010201010101" pitchFamily="66" charset="0"/>
              </a:rPr>
              <a:t>асти головы</a:t>
            </a:r>
            <a:endParaRPr lang="ru-RU" sz="2400" b="1" dirty="0">
              <a:latin typeface="Monotype Corsiva" panose="03010101010201010101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21812" y="2315006"/>
            <a:ext cx="21611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Monotype Corsiva" panose="03010101010201010101" pitchFamily="66" charset="0"/>
              </a:rPr>
              <a:t>Щека – 2 детали</a:t>
            </a:r>
            <a:endParaRPr lang="ru-RU" sz="2400" b="1" dirty="0">
              <a:latin typeface="Monotype Corsiva" panose="03010101010201010101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99134" y="4324941"/>
            <a:ext cx="2643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Monotype Corsiva" panose="03010101010201010101" pitchFamily="66" charset="0"/>
              </a:rPr>
              <a:t>Детали верхней губы</a:t>
            </a:r>
            <a:endParaRPr lang="ru-RU" sz="2400" b="1" dirty="0">
              <a:latin typeface="Monotype Corsiva" panose="03010101010201010101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66671" y="5123469"/>
            <a:ext cx="49519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Monotype Corsiva" panose="03010101010201010101" pitchFamily="66" charset="0"/>
              </a:rPr>
              <a:t>Сшиваем среднюю деталь головы, детали</a:t>
            </a:r>
          </a:p>
          <a:p>
            <a:r>
              <a:rPr lang="ru-RU" sz="2400" b="1" dirty="0" smtClean="0">
                <a:latin typeface="Monotype Corsiva" panose="03010101010201010101" pitchFamily="66" charset="0"/>
              </a:rPr>
              <a:t> верхней губы, нос </a:t>
            </a:r>
            <a:endParaRPr lang="ru-RU" sz="24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844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0" y="25226"/>
            <a:ext cx="9144000" cy="6882507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94" y="641947"/>
            <a:ext cx="3144193" cy="141488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933" y="694528"/>
            <a:ext cx="3127930" cy="14075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94" y="3085484"/>
            <a:ext cx="3610473" cy="16247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392" y="3085484"/>
            <a:ext cx="3610471" cy="162471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29697" y="2163941"/>
            <a:ext cx="40639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Monotype Corsiva" panose="03010101010201010101" pitchFamily="66" charset="0"/>
              </a:rPr>
              <a:t>Нижняя часть головы – 1 деталь</a:t>
            </a:r>
            <a:endParaRPr lang="ru-RU" sz="2400" b="1" dirty="0">
              <a:latin typeface="Monotype Corsiva" panose="03010101010201010101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86004" y="4764321"/>
            <a:ext cx="71513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ru-RU" sz="2400" b="1" dirty="0" smtClean="0">
                <a:latin typeface="Monotype Corsiva" panose="03010101010201010101" pitchFamily="66" charset="0"/>
              </a:rPr>
              <a:t>Пришиваем щеки к средней части головы, сшиваем с нижней</a:t>
            </a:r>
          </a:p>
          <a:p>
            <a:pPr algn="just"/>
            <a:r>
              <a:rPr lang="ru-RU" sz="2400" b="1" dirty="0">
                <a:latin typeface="Monotype Corsiva" panose="03010101010201010101" pitchFamily="66" charset="0"/>
              </a:rPr>
              <a:t>ч</a:t>
            </a:r>
            <a:r>
              <a:rPr lang="ru-RU" sz="2400" b="1" dirty="0" smtClean="0">
                <a:latin typeface="Monotype Corsiva" panose="03010101010201010101" pitchFamily="66" charset="0"/>
              </a:rPr>
              <a:t>астью головы и деталями верхней губы, одновременно </a:t>
            </a:r>
          </a:p>
          <a:p>
            <a:pPr algn="just"/>
            <a:r>
              <a:rPr lang="ru-RU" sz="2400" b="1" dirty="0">
                <a:latin typeface="Monotype Corsiva" panose="03010101010201010101" pitchFamily="66" charset="0"/>
              </a:rPr>
              <a:t>в</a:t>
            </a:r>
            <a:r>
              <a:rPr lang="ru-RU" sz="2400" b="1" dirty="0" smtClean="0">
                <a:latin typeface="Monotype Corsiva" panose="03010101010201010101" pitchFamily="66" charset="0"/>
              </a:rPr>
              <a:t>шивая уши в верхний шов</a:t>
            </a:r>
            <a:endParaRPr lang="ru-RU" sz="24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838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0" y="25226"/>
            <a:ext cx="9144000" cy="6882507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1" y="634487"/>
            <a:ext cx="2470150" cy="111156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344" y="634487"/>
            <a:ext cx="2480732" cy="11163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619" y="634487"/>
            <a:ext cx="2480731" cy="11163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00618" y="1726586"/>
            <a:ext cx="61366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Monotype Corsiva" panose="03010101010201010101" pitchFamily="66" charset="0"/>
              </a:rPr>
              <a:t>Нижняя губа – 2 детали. На обеих деталях делаем </a:t>
            </a:r>
          </a:p>
          <a:p>
            <a:r>
              <a:rPr lang="ru-RU" sz="2400" b="1" dirty="0" smtClean="0">
                <a:latin typeface="Monotype Corsiva" panose="03010101010201010101" pitchFamily="66" charset="0"/>
              </a:rPr>
              <a:t>небольшие вытачки для объема</a:t>
            </a:r>
            <a:endParaRPr lang="ru-RU" sz="2400" b="1" dirty="0">
              <a:latin typeface="Monotype Corsiva" panose="03010101010201010101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86" y="2555293"/>
            <a:ext cx="2745514" cy="123548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501" y="2557288"/>
            <a:ext cx="2741083" cy="123348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96386" y="3811388"/>
            <a:ext cx="32480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Monotype Corsiva" panose="03010101010201010101" pitchFamily="66" charset="0"/>
              </a:rPr>
              <a:t>Сшитую нижнюю губу </a:t>
            </a:r>
          </a:p>
          <a:p>
            <a:r>
              <a:rPr lang="ru-RU" sz="2400" b="1" dirty="0">
                <a:latin typeface="Monotype Corsiva" panose="03010101010201010101" pitchFamily="66" charset="0"/>
              </a:rPr>
              <a:t>з</a:t>
            </a:r>
            <a:r>
              <a:rPr lang="ru-RU" sz="2400" b="1" dirty="0" smtClean="0">
                <a:latin typeface="Monotype Corsiva" panose="03010101010201010101" pitchFamily="66" charset="0"/>
              </a:rPr>
              <a:t>аполняем </a:t>
            </a:r>
            <a:r>
              <a:rPr lang="ru-RU" sz="2400" b="1" dirty="0" err="1" smtClean="0">
                <a:latin typeface="Monotype Corsiva" panose="03010101010201010101" pitchFamily="66" charset="0"/>
              </a:rPr>
              <a:t>холлофайбером</a:t>
            </a:r>
            <a:endParaRPr lang="ru-RU" sz="2400" b="1" dirty="0">
              <a:latin typeface="Monotype Corsiva" panose="03010101010201010101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38116" y="3902956"/>
            <a:ext cx="34772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Monotype Corsiva" panose="03010101010201010101" pitchFamily="66" charset="0"/>
              </a:rPr>
              <a:t>Язык -  2 детали; сшитый и </a:t>
            </a:r>
          </a:p>
          <a:p>
            <a:r>
              <a:rPr lang="ru-RU" sz="2400" b="1" dirty="0" smtClean="0">
                <a:latin typeface="Monotype Corsiva" panose="03010101010201010101" pitchFamily="66" charset="0"/>
              </a:rPr>
              <a:t>вывернутый прошиваем по </a:t>
            </a:r>
          </a:p>
          <a:p>
            <a:r>
              <a:rPr lang="ru-RU" sz="2400" b="1" dirty="0">
                <a:latin typeface="Monotype Corsiva" panose="03010101010201010101" pitchFamily="66" charset="0"/>
              </a:rPr>
              <a:t>с</a:t>
            </a:r>
            <a:r>
              <a:rPr lang="ru-RU" sz="2400" b="1" dirty="0" smtClean="0">
                <a:latin typeface="Monotype Corsiva" panose="03010101010201010101" pitchFamily="66" charset="0"/>
              </a:rPr>
              <a:t>редней линии до середины</a:t>
            </a:r>
            <a:endParaRPr lang="ru-RU" sz="2400" b="1" dirty="0">
              <a:latin typeface="Monotype Corsiva" panose="03010101010201010101" pitchFamily="66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86" y="4662998"/>
            <a:ext cx="3606800" cy="162306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465110" y="5163330"/>
            <a:ext cx="41569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Monotype Corsiva" panose="03010101010201010101" pitchFamily="66" charset="0"/>
              </a:rPr>
              <a:t>Сшиваем голову с нижней губой,</a:t>
            </a:r>
          </a:p>
          <a:p>
            <a:r>
              <a:rPr lang="ru-RU" sz="2400" b="1" dirty="0" smtClean="0">
                <a:latin typeface="Monotype Corsiva" panose="03010101010201010101" pitchFamily="66" charset="0"/>
              </a:rPr>
              <a:t>одновременно вшивая язык, </a:t>
            </a:r>
          </a:p>
          <a:p>
            <a:r>
              <a:rPr lang="ru-RU" sz="2400" b="1" dirty="0">
                <a:latin typeface="Monotype Corsiva" panose="03010101010201010101" pitchFamily="66" charset="0"/>
              </a:rPr>
              <a:t>в</a:t>
            </a:r>
            <a:r>
              <a:rPr lang="ru-RU" sz="2400" b="1" dirty="0" smtClean="0">
                <a:latin typeface="Monotype Corsiva" panose="03010101010201010101" pitchFamily="66" charset="0"/>
              </a:rPr>
              <a:t>ыворачиваем на лицевую сторону</a:t>
            </a:r>
            <a:endParaRPr lang="ru-RU" sz="24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67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0" y="25226"/>
            <a:ext cx="9144000" cy="6882507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34" y="691409"/>
            <a:ext cx="4171950" cy="187737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044" y="982133"/>
            <a:ext cx="3525897" cy="158665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85509" y="2748104"/>
            <a:ext cx="2488635" cy="38033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8134" y="2658534"/>
            <a:ext cx="40799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Monotype Corsiva" panose="03010101010201010101" pitchFamily="66" charset="0"/>
                <a:cs typeface="AngsanaUPC" panose="02020603050405020304" pitchFamily="18" charset="-34"/>
              </a:rPr>
              <a:t>Заполняем голову </a:t>
            </a:r>
            <a:r>
              <a:rPr lang="ru-RU" sz="2400" b="1" dirty="0" err="1" smtClean="0">
                <a:latin typeface="Monotype Corsiva" panose="03010101010201010101" pitchFamily="66" charset="0"/>
                <a:cs typeface="AngsanaUPC" panose="02020603050405020304" pitchFamily="18" charset="-34"/>
              </a:rPr>
              <a:t>холлофайбером</a:t>
            </a:r>
            <a:endParaRPr lang="ru-RU" sz="2400" b="1" dirty="0">
              <a:latin typeface="Monotype Corsiva" panose="03010101010201010101" pitchFamily="66" charset="0"/>
              <a:cs typeface="AngsanaUPC" panose="02020603050405020304" pitchFamily="18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90066" y="2633135"/>
            <a:ext cx="31678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Monotype Corsiva" panose="03010101010201010101" pitchFamily="66" charset="0"/>
              </a:rPr>
              <a:t>Шерсть из полосок </a:t>
            </a:r>
            <a:r>
              <a:rPr lang="ru-RU" sz="2400" b="1" dirty="0" err="1" smtClean="0">
                <a:latin typeface="Monotype Corsiva" panose="03010101010201010101" pitchFamily="66" charset="0"/>
              </a:rPr>
              <a:t>флиса</a:t>
            </a:r>
            <a:endParaRPr lang="ru-RU" sz="2400" b="1" dirty="0">
              <a:latin typeface="Monotype Corsiva" panose="03010101010201010101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24399" y="4234297"/>
            <a:ext cx="3469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Monotype Corsiva" panose="03010101010201010101" pitchFamily="66" charset="0"/>
              </a:rPr>
              <a:t>Шерсть пришиваем к голове</a:t>
            </a:r>
          </a:p>
          <a:p>
            <a:r>
              <a:rPr lang="ru-RU" sz="2400" b="1" dirty="0" smtClean="0">
                <a:latin typeface="Monotype Corsiva" panose="03010101010201010101" pitchFamily="66" charset="0"/>
              </a:rPr>
              <a:t> потайным швом</a:t>
            </a:r>
            <a:endParaRPr lang="ru-RU" sz="24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899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0" y="25226"/>
            <a:ext cx="9144000" cy="6882507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45" y="736371"/>
            <a:ext cx="1885949" cy="1761405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592475" y="641273"/>
            <a:ext cx="1761404" cy="19516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720684"/>
            <a:ext cx="3376083" cy="151923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1" y="2730208"/>
            <a:ext cx="3333749" cy="150018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49" y="4462828"/>
            <a:ext cx="3376083" cy="151923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79794" y="959279"/>
            <a:ext cx="19832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Monotype Corsiva" panose="03010101010201010101" pitchFamily="66" charset="0"/>
              </a:rPr>
              <a:t>Нижняя часть </a:t>
            </a:r>
          </a:p>
          <a:p>
            <a:r>
              <a:rPr lang="ru-RU" sz="2400" b="1" dirty="0">
                <a:latin typeface="Monotype Corsiva" panose="03010101010201010101" pitchFamily="66" charset="0"/>
              </a:rPr>
              <a:t>с</a:t>
            </a:r>
            <a:r>
              <a:rPr lang="ru-RU" sz="2400" b="1" dirty="0" smtClean="0">
                <a:latin typeface="Monotype Corsiva" panose="03010101010201010101" pitchFamily="66" charset="0"/>
              </a:rPr>
              <a:t>топы – </a:t>
            </a:r>
          </a:p>
          <a:p>
            <a:r>
              <a:rPr lang="ru-RU" sz="2400" b="1" dirty="0" smtClean="0">
                <a:latin typeface="Monotype Corsiva" panose="03010101010201010101" pitchFamily="66" charset="0"/>
              </a:rPr>
              <a:t>4 детали</a:t>
            </a:r>
            <a:endParaRPr lang="ru-RU" sz="2400" b="1" dirty="0">
              <a:latin typeface="Monotype Corsiva" panose="03010101010201010101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48978" y="928116"/>
            <a:ext cx="214193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Monotype Corsiva" panose="03010101010201010101" pitchFamily="66" charset="0"/>
              </a:rPr>
              <a:t>Верхняя часть</a:t>
            </a:r>
          </a:p>
          <a:p>
            <a:r>
              <a:rPr lang="ru-RU" sz="2400" b="1" dirty="0" smtClean="0">
                <a:latin typeface="Monotype Corsiva" panose="03010101010201010101" pitchFamily="66" charset="0"/>
              </a:rPr>
              <a:t> стопы – </a:t>
            </a:r>
          </a:p>
          <a:p>
            <a:r>
              <a:rPr lang="ru-RU" sz="2400" b="1" dirty="0" smtClean="0">
                <a:latin typeface="Monotype Corsiva" panose="03010101010201010101" pitchFamily="66" charset="0"/>
              </a:rPr>
              <a:t>4 парных детали</a:t>
            </a:r>
          </a:p>
          <a:p>
            <a:endParaRPr lang="ru-RU" sz="2400" b="1" dirty="0">
              <a:latin typeface="Monotype Corsiva" panose="03010101010201010101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04732" y="4806947"/>
            <a:ext cx="43364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Monotype Corsiva" panose="03010101010201010101" pitchFamily="66" charset="0"/>
              </a:rPr>
              <a:t>На верхних частях стоп небольшие </a:t>
            </a:r>
          </a:p>
          <a:p>
            <a:r>
              <a:rPr lang="ru-RU" sz="2400" b="1" dirty="0" smtClean="0">
                <a:latin typeface="Monotype Corsiva" panose="03010101010201010101" pitchFamily="66" charset="0"/>
              </a:rPr>
              <a:t>вытачки на крайних пальцах</a:t>
            </a:r>
            <a:endParaRPr lang="ru-RU" sz="24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537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0" y="25226"/>
            <a:ext cx="9144000" cy="6882507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49" y="652748"/>
            <a:ext cx="2487083" cy="1119187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258" y="652748"/>
            <a:ext cx="2487082" cy="111918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866" y="653790"/>
            <a:ext cx="2487079" cy="111918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628649" y="2432563"/>
            <a:ext cx="2614084" cy="117633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85567" y="1805360"/>
            <a:ext cx="16081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Monotype Corsiva" panose="03010101010201010101" pitchFamily="66" charset="0"/>
              </a:rPr>
              <a:t>Когти -12 шт.</a:t>
            </a:r>
            <a:endParaRPr lang="ru-RU" sz="2000" b="1" dirty="0">
              <a:latin typeface="Monotype Corsiva" panose="03010101010201010101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52799" y="1794722"/>
            <a:ext cx="44358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Monotype Corsiva" panose="03010101010201010101" pitchFamily="66" charset="0"/>
              </a:rPr>
              <a:t>Сшиваем части стоп, одновременно вшивая </a:t>
            </a:r>
          </a:p>
          <a:p>
            <a:r>
              <a:rPr lang="ru-RU" sz="2000" b="1" dirty="0" smtClean="0">
                <a:latin typeface="Monotype Corsiva" panose="03010101010201010101" pitchFamily="66" charset="0"/>
              </a:rPr>
              <a:t>когти, выворачиваем</a:t>
            </a:r>
            <a:endParaRPr lang="ru-RU" sz="2000" b="1" dirty="0"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159909" y="2413539"/>
            <a:ext cx="1480820" cy="22352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507653" y="2448077"/>
            <a:ext cx="1512641" cy="21979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628650" y="4648279"/>
            <a:ext cx="3581400" cy="161163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8650" y="3706913"/>
            <a:ext cx="29706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Monotype Corsiva" panose="03010101010201010101" pitchFamily="66" charset="0"/>
              </a:rPr>
              <a:t>Заполненные </a:t>
            </a:r>
            <a:r>
              <a:rPr lang="ru-RU" sz="2000" b="1" dirty="0" err="1" smtClean="0">
                <a:latin typeface="Monotype Corsiva" panose="03010101010201010101" pitchFamily="66" charset="0"/>
              </a:rPr>
              <a:t>холлофайбером</a:t>
            </a:r>
            <a:endParaRPr lang="ru-RU" sz="2000" b="1" dirty="0" smtClean="0">
              <a:latin typeface="Monotype Corsiva" panose="03010101010201010101" pitchFamily="66" charset="0"/>
            </a:endParaRPr>
          </a:p>
          <a:p>
            <a:r>
              <a:rPr lang="ru-RU" sz="2000" b="1" dirty="0">
                <a:latin typeface="Monotype Corsiva" panose="03010101010201010101" pitchFamily="66" charset="0"/>
              </a:rPr>
              <a:t>с</a:t>
            </a:r>
            <a:r>
              <a:rPr lang="ru-RU" sz="2000" b="1" dirty="0" smtClean="0">
                <a:latin typeface="Monotype Corsiva" panose="03010101010201010101" pitchFamily="66" charset="0"/>
              </a:rPr>
              <a:t>топы пришиваем к лапам</a:t>
            </a:r>
            <a:endParaRPr lang="ru-RU" sz="2000" b="1" dirty="0">
              <a:latin typeface="Monotype Corsiva" panose="03010101010201010101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01608" y="5062926"/>
            <a:ext cx="4087979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Monotype Corsiva" panose="03010101010201010101" pitchFamily="66" charset="0"/>
              </a:rPr>
              <a:t>З</a:t>
            </a:r>
            <a:r>
              <a:rPr lang="ru-RU" sz="2000" b="1" dirty="0" smtClean="0">
                <a:latin typeface="Monotype Corsiva" panose="03010101010201010101" pitchFamily="66" charset="0"/>
              </a:rPr>
              <a:t>аполняем </a:t>
            </a:r>
            <a:r>
              <a:rPr lang="ru-RU" sz="2000" b="1" dirty="0" err="1" smtClean="0">
                <a:latin typeface="Monotype Corsiva" panose="03010101010201010101" pitchFamily="66" charset="0"/>
              </a:rPr>
              <a:t>холлофайбером</a:t>
            </a:r>
            <a:r>
              <a:rPr lang="ru-RU" sz="2000" b="1" dirty="0">
                <a:latin typeface="Monotype Corsiva" panose="03010101010201010101" pitchFamily="66" charset="0"/>
              </a:rPr>
              <a:t> </a:t>
            </a:r>
            <a:r>
              <a:rPr lang="ru-RU" sz="2000" b="1" dirty="0" smtClean="0">
                <a:latin typeface="Monotype Corsiva" panose="03010101010201010101" pitchFamily="66" charset="0"/>
              </a:rPr>
              <a:t>лапы и </a:t>
            </a:r>
          </a:p>
          <a:p>
            <a:r>
              <a:rPr lang="ru-RU" sz="2000" b="1" dirty="0">
                <a:latin typeface="Monotype Corsiva" panose="03010101010201010101" pitchFamily="66" charset="0"/>
              </a:rPr>
              <a:t>о</a:t>
            </a:r>
            <a:r>
              <a:rPr lang="ru-RU" sz="2000" b="1" dirty="0" smtClean="0">
                <a:latin typeface="Monotype Corsiva" panose="03010101010201010101" pitchFamily="66" charset="0"/>
              </a:rPr>
              <a:t>стальные части; сшиваем между собой </a:t>
            </a:r>
          </a:p>
          <a:p>
            <a:r>
              <a:rPr lang="ru-RU" sz="2000" b="1" dirty="0" smtClean="0">
                <a:latin typeface="Monotype Corsiva" panose="03010101010201010101" pitchFamily="66" charset="0"/>
              </a:rPr>
              <a:t>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3605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0" y="25226"/>
            <a:ext cx="9144000" cy="6882507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743796"/>
            <a:ext cx="3875617" cy="174402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743796"/>
            <a:ext cx="3894667" cy="17526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3273953"/>
            <a:ext cx="1871945" cy="27220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38602" y="2496396"/>
            <a:ext cx="67313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Monotype Corsiva" panose="03010101010201010101" pitchFamily="66" charset="0"/>
              </a:rPr>
              <a:t>Пришиваем голову к шее, одновременно вшивая петельку</a:t>
            </a:r>
            <a:endParaRPr lang="ru-RU" sz="2400" b="1" dirty="0"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0595" y="3273953"/>
            <a:ext cx="621676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Monotype Corsiva" panose="03010101010201010101" pitchFamily="66" charset="0"/>
              </a:rPr>
              <a:t>Оформляем мордочку: добавляем шерсть на скулах,</a:t>
            </a:r>
          </a:p>
          <a:p>
            <a:r>
              <a:rPr lang="ru-RU" sz="2400" b="1" dirty="0" err="1">
                <a:latin typeface="Monotype Corsiva" panose="03010101010201010101" pitchFamily="66" charset="0"/>
              </a:rPr>
              <a:t>п</a:t>
            </a:r>
            <a:r>
              <a:rPr lang="ru-RU" sz="2400" b="1" dirty="0" err="1" smtClean="0">
                <a:latin typeface="Monotype Corsiva" panose="03010101010201010101" pitchFamily="66" charset="0"/>
              </a:rPr>
              <a:t>одглазники</a:t>
            </a:r>
            <a:r>
              <a:rPr lang="ru-RU" sz="2400" b="1" dirty="0" smtClean="0">
                <a:latin typeface="Monotype Corsiva" panose="03010101010201010101" pitchFamily="66" charset="0"/>
              </a:rPr>
              <a:t> и серединки ушей; прошиваем усы из </a:t>
            </a:r>
          </a:p>
          <a:p>
            <a:r>
              <a:rPr lang="ru-RU" sz="2400" b="1" dirty="0" smtClean="0">
                <a:latin typeface="Monotype Corsiva" panose="03010101010201010101" pitchFamily="66" charset="0"/>
              </a:rPr>
              <a:t>тонкой пленки; добавляем на голову условные </a:t>
            </a:r>
          </a:p>
          <a:p>
            <a:r>
              <a:rPr lang="ru-RU" sz="2400" b="1" dirty="0" smtClean="0">
                <a:latin typeface="Monotype Corsiva" panose="03010101010201010101" pitchFamily="66" charset="0"/>
              </a:rPr>
              <a:t>полоски тигра</a:t>
            </a:r>
            <a:endParaRPr lang="ru-RU" sz="2400" b="1" dirty="0">
              <a:latin typeface="Monotype Corsiva" panose="03010101010201010101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864" y="4847219"/>
            <a:ext cx="1803401" cy="81153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577189" y="4855249"/>
            <a:ext cx="1803400" cy="81153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6468532" y="4846074"/>
            <a:ext cx="1803400" cy="81153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333550" y="5711508"/>
            <a:ext cx="40366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Monotype Corsiva" panose="03010101010201010101" pitchFamily="66" charset="0"/>
              </a:rPr>
              <a:t>Бабочка: изготовление любым способом</a:t>
            </a:r>
            <a:endParaRPr lang="ru-RU" sz="20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503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0" y="25226"/>
            <a:ext cx="9144000" cy="6882507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18607"/>
          </a:xfrm>
          <a:solidFill>
            <a:srgbClr val="002060"/>
          </a:solidFill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latin typeface="Mistral" panose="03090702030407020403" pitchFamily="66" charset="0"/>
              </a:rPr>
              <a:t>  ВОТ, ПОЖАЛУЙ И ВСЕ: АРЧИ ГОТОВ!</a:t>
            </a:r>
            <a:endParaRPr lang="ru-RU" b="1" dirty="0">
              <a:solidFill>
                <a:schemeClr val="bg1"/>
              </a:solidFill>
              <a:latin typeface="Mistral" panose="03090702030407020403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	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720" y="1241425"/>
            <a:ext cx="2827867" cy="21209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05117" y="1506538"/>
            <a:ext cx="2120899" cy="15906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71068" y="1506539"/>
            <a:ext cx="2120899" cy="15906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7643" y="3929925"/>
            <a:ext cx="2568044" cy="192603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972" y="3608919"/>
            <a:ext cx="2916369" cy="218727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753631" y="3800148"/>
            <a:ext cx="267893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Monotype Corsiva" panose="03010101010201010101" pitchFamily="66" charset="0"/>
              </a:rPr>
              <a:t>Арчи очень</a:t>
            </a:r>
          </a:p>
          <a:p>
            <a:r>
              <a:rPr lang="ru-RU" sz="2400" b="1" dirty="0" smtClean="0">
                <a:latin typeface="Monotype Corsiva" panose="03010101010201010101" pitchFamily="66" charset="0"/>
              </a:rPr>
              <a:t>любознательный,</a:t>
            </a:r>
          </a:p>
          <a:p>
            <a:r>
              <a:rPr lang="ru-RU" sz="2400" b="1" dirty="0" smtClean="0">
                <a:latin typeface="Monotype Corsiva" panose="03010101010201010101" pitchFamily="66" charset="0"/>
              </a:rPr>
              <a:t>талантливый,</a:t>
            </a:r>
          </a:p>
          <a:p>
            <a:r>
              <a:rPr lang="ru-RU" sz="2400" b="1" dirty="0" smtClean="0">
                <a:latin typeface="Monotype Corsiva" panose="03010101010201010101" pitchFamily="66" charset="0"/>
              </a:rPr>
              <a:t>добродушный и </a:t>
            </a:r>
          </a:p>
          <a:p>
            <a:r>
              <a:rPr lang="ru-RU" sz="2400" b="1" dirty="0" smtClean="0">
                <a:latin typeface="Monotype Corsiva" panose="03010101010201010101" pitchFamily="66" charset="0"/>
              </a:rPr>
              <a:t>очень любит поспать</a:t>
            </a:r>
            <a:endParaRPr lang="ru-RU" sz="2400" b="1" dirty="0">
              <a:latin typeface="Monotype Corsiva" panose="03010101010201010101" pitchFamily="66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1054" y="1506806"/>
            <a:ext cx="2123041" cy="159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528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250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002060"/>
          </a:solidFill>
        </p:spPr>
        <p:txBody>
          <a:bodyPr>
            <a:normAutofit fontScale="90000"/>
          </a:bodyPr>
          <a:lstStyle/>
          <a:p>
            <a:r>
              <a:rPr lang="ru-RU" sz="6600" dirty="0" smtClean="0">
                <a:latin typeface="Mistral" panose="03090702030407020403" pitchFamily="66" charset="0"/>
              </a:rPr>
              <a:t>  </a:t>
            </a:r>
            <a:r>
              <a:rPr lang="ru-RU" sz="6700" dirty="0" smtClean="0">
                <a:solidFill>
                  <a:schemeClr val="bg1"/>
                </a:solidFill>
                <a:latin typeface="Mistral" panose="03090702030407020403" pitchFamily="66" charset="0"/>
              </a:rPr>
              <a:t>ТИГРЕНОК  АРЧИБАЛЬД </a:t>
            </a:r>
            <a:r>
              <a:rPr lang="ru-RU" dirty="0" smtClean="0">
                <a:solidFill>
                  <a:schemeClr val="bg1"/>
                </a:solidFill>
                <a:latin typeface="Mistral" panose="03090702030407020403" pitchFamily="66" charset="0"/>
              </a:rPr>
              <a:t>–  </a:t>
            </a:r>
            <a:br>
              <a:rPr lang="ru-RU" dirty="0" smtClean="0">
                <a:solidFill>
                  <a:schemeClr val="bg1"/>
                </a:solidFill>
                <a:latin typeface="Mistral" panose="03090702030407020403" pitchFamily="66" charset="0"/>
              </a:rPr>
            </a:br>
            <a:r>
              <a:rPr lang="ru-RU" dirty="0">
                <a:solidFill>
                  <a:schemeClr val="bg1"/>
                </a:solidFill>
                <a:latin typeface="Mistral" panose="03090702030407020403" pitchFamily="66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Mistral" panose="03090702030407020403" pitchFamily="66" charset="0"/>
              </a:rPr>
              <a:t>            СИМВОЛ 2022 ГОДА    </a:t>
            </a:r>
            <a:endParaRPr lang="ru-RU" sz="2800" dirty="0">
              <a:solidFill>
                <a:schemeClr val="bg1"/>
              </a:solidFill>
              <a:latin typeface="Mistral" panose="03090702030407020403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0638" y="2348839"/>
            <a:ext cx="4729692" cy="354726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57871" y="2349555"/>
            <a:ext cx="4735424" cy="355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052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2507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4200" y="863600"/>
            <a:ext cx="7933267" cy="5342467"/>
          </a:xfrm>
          <a:solidFill>
            <a:srgbClr val="002060"/>
          </a:solidFill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chemeClr val="bg1"/>
                </a:solidFill>
              </a:rPr>
              <a:t>	</a:t>
            </a:r>
            <a:r>
              <a:rPr lang="ru-RU" sz="46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В канун Нового Года мы успели познакомиться с восточным гороскопом. Какая сказка ожидает каждого из нас в предстоящий год.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6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	</a:t>
            </a:r>
            <a:r>
              <a:rPr lang="ru-RU" sz="46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2022 – год голубого Тигра, и мы, конечно знаем, что по восточному календарю он начинается 1 февраля (в 2022 году).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6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	</a:t>
            </a:r>
            <a:r>
              <a:rPr lang="ru-RU" sz="46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Кто-то получил в подарок сувениры – символы Года в подарок, а кто-то сделал подарки друзьям. Но, в любом случае, до начала восточного Нового Года есть время и мы можем смастерить сувенир: веселого, креативного Тигренка Арчибальда (</a:t>
            </a:r>
            <a:r>
              <a:rPr lang="ru-RU" sz="4600" b="1" dirty="0" smtClean="0">
                <a:solidFill>
                  <a:srgbClr val="00B0F0"/>
                </a:solidFill>
                <a:latin typeface="Monotype Corsiva" panose="03010101010201010101" pitchFamily="66" charset="0"/>
              </a:rPr>
              <a:t>или просто Арчи</a:t>
            </a:r>
            <a:r>
              <a:rPr lang="ru-RU" sz="46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).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6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Тигренок будет смешной игрушкой из ткани. На Востоке он голубой, а наш Арчи будет альбиносом – вот такая нашлась ткань.</a:t>
            </a:r>
            <a:endParaRPr lang="ru-RU" sz="4600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253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250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13267"/>
            <a:ext cx="7886700" cy="2336799"/>
          </a:xfrm>
          <a:solidFill>
            <a:srgbClr val="002060"/>
          </a:solidFill>
        </p:spPr>
        <p:txBody>
          <a:bodyPr>
            <a:normAutofit fontScale="90000"/>
          </a:bodyPr>
          <a:lstStyle/>
          <a:p>
            <a:pPr algn="just"/>
            <a:r>
              <a:rPr lang="ru-RU" sz="3200" b="1" dirty="0" smtClean="0">
                <a:latin typeface="Monotype Corsiva" panose="03010101010201010101" pitchFamily="66" charset="0"/>
              </a:rPr>
              <a:t> </a:t>
            </a:r>
            <a:r>
              <a:rPr lang="ru-RU" sz="2800" b="1" dirty="0" smtClean="0">
                <a:solidFill>
                  <a:srgbClr val="00B0F0"/>
                </a:solidFill>
                <a:latin typeface="Monotype Corsiva" panose="03010101010201010101" pitchFamily="66" charset="0"/>
              </a:rPr>
              <a:t>Мастер-класс</a:t>
            </a:r>
            <a:r>
              <a:rPr lang="ru-RU" sz="28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 по изготовлению Тигренка Арчи предназначен для учащихся (12+) и всех любителей воплощать свои творческие идеи в творческие шедевры. Учащимся (и не только), не имеющим первоначальных навыков шитья лучше начать свой творческий путь с более легкой работы, чтобы не потерять интерес к подобному творчеству.</a:t>
            </a:r>
            <a:endParaRPr lang="ru-RU" sz="2800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628650" y="2794000"/>
            <a:ext cx="7886700" cy="3699932"/>
          </a:xfrm>
          <a:solidFill>
            <a:srgbClr val="002060"/>
          </a:solidFill>
        </p:spPr>
        <p:txBody>
          <a:bodyPr>
            <a:normAutofit fontScale="92500" lnSpcReduction="20000"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 smtClean="0"/>
              <a:t>	</a:t>
            </a:r>
            <a:r>
              <a:rPr lang="ru-RU" b="1" dirty="0" smtClean="0">
                <a:solidFill>
                  <a:srgbClr val="00B0F0"/>
                </a:solidFill>
                <a:latin typeface="Monotype Corsiva" panose="03010101010201010101" pitchFamily="66" charset="0"/>
              </a:rPr>
              <a:t>Цель данного мастер-класса: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Изготовление Тигренка Арчи – символа 2022 года в качестве игрушки-сувенира.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>
                <a:solidFill>
                  <a:schemeClr val="bg1"/>
                </a:solidFill>
                <a:latin typeface="Monotype Corsiva" panose="03010101010201010101" pitchFamily="66" charset="0"/>
              </a:rPr>
              <a:t>	</a:t>
            </a:r>
            <a:r>
              <a:rPr lang="ru-RU" b="1" dirty="0" smtClean="0">
                <a:solidFill>
                  <a:srgbClr val="00B0F0"/>
                </a:solidFill>
                <a:latin typeface="Monotype Corsiva" panose="03010101010201010101" pitchFamily="66" charset="0"/>
              </a:rPr>
              <a:t>Задачи: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Обретение навыков работы с эластичными тканями: раскроем, пошивом, моделированием деталей в процессе работы;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Воспитание аккуратности при выполнении творческой работы;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Развитие воображения, творческих способностей, духовных качеств, непременного чувства юмора.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ru-RU" b="1" dirty="0" smtClean="0">
              <a:latin typeface="Monotype Corsiva" panose="03010101010201010101" pitchFamily="66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ru-RU" b="1" dirty="0" smtClean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352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250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ru-RU" sz="6000" dirty="0" smtClean="0">
                <a:solidFill>
                  <a:schemeClr val="bg1"/>
                </a:solidFill>
                <a:latin typeface="Mistral" panose="03090702030407020403" pitchFamily="66" charset="0"/>
              </a:rPr>
              <a:t>МАТЕРИАЛЫ ДЛЯ РАБОТЫ:</a:t>
            </a:r>
            <a:endParaRPr lang="ru-RU" sz="6000" dirty="0">
              <a:solidFill>
                <a:schemeClr val="bg1"/>
              </a:solidFill>
              <a:latin typeface="Mistral" panose="03090702030407020403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938867"/>
            <a:ext cx="7886700" cy="4495800"/>
          </a:xfrm>
          <a:solidFill>
            <a:srgbClr val="002060"/>
          </a:solidFill>
        </p:spPr>
        <p:txBody>
          <a:bodyPr>
            <a:normAutofit fontScale="85000" lnSpcReduction="2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Эластичная полосатая черно-белая ткань (отходы);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Эластичная ткань белого цвета (отходы);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Кусочки голубой текстильной ткани;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Эластичная черная ткань (отходы);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Кусочек эластичной ткани красного цвета;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Полоски </a:t>
            </a:r>
            <a:r>
              <a:rPr lang="ru-RU" b="1" dirty="0" err="1" smtClean="0">
                <a:solidFill>
                  <a:schemeClr val="bg1"/>
                </a:solidFill>
                <a:latin typeface="Monotype Corsiva" panose="03010101010201010101" pitchFamily="66" charset="0"/>
              </a:rPr>
              <a:t>флиса</a:t>
            </a:r>
            <a:r>
              <a:rPr lang="ru-RU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 белого и черного цвета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Кусочки </a:t>
            </a:r>
            <a:r>
              <a:rPr lang="ru-RU" b="1" dirty="0" err="1" smtClean="0">
                <a:solidFill>
                  <a:schemeClr val="bg1"/>
                </a:solidFill>
                <a:latin typeface="Monotype Corsiva" panose="03010101010201010101" pitchFamily="66" charset="0"/>
              </a:rPr>
              <a:t>фомирана</a:t>
            </a:r>
            <a:r>
              <a:rPr lang="ru-RU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 рыжего цвета;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 err="1" smtClean="0">
                <a:solidFill>
                  <a:schemeClr val="bg1"/>
                </a:solidFill>
                <a:latin typeface="Monotype Corsiva" panose="03010101010201010101" pitchFamily="66" charset="0"/>
              </a:rPr>
              <a:t>Холлофайбер</a:t>
            </a:r>
            <a:r>
              <a:rPr lang="ru-RU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 для заполнения частей Тигренка;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Кусочки черной кожи;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Ножницы для раскроя;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Игла для шитья;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Нитки для шитья черные и белые;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Клей «Момент-кристалл»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Швейные булавки;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Декоративные глазки – 2 шт.;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b="1" dirty="0" smtClean="0">
              <a:latin typeface="Monotype Corsiva" panose="03010101010201010101" pitchFamily="66" charset="0"/>
            </a:endParaRPr>
          </a:p>
          <a:p>
            <a:endParaRPr lang="ru-RU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910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482600"/>
            <a:ext cx="7886700" cy="3166533"/>
          </a:xfrm>
          <a:solidFill>
            <a:srgbClr val="002060"/>
          </a:solidFill>
        </p:spPr>
        <p:txBody>
          <a:bodyPr>
            <a:normAutofit fontScale="90000"/>
          </a:bodyPr>
          <a:lstStyle/>
          <a:p>
            <a:pPr algn="just">
              <a:lnSpc>
                <a:spcPct val="100000"/>
              </a:lnSpc>
            </a:pPr>
            <a:r>
              <a:rPr lang="ru-RU" sz="3200" b="1" dirty="0" smtClean="0">
                <a:solidFill>
                  <a:srgbClr val="00B0F0"/>
                </a:solidFill>
                <a:latin typeface="Monotype Corsiva" panose="03010101010201010101" pitchFamily="66" charset="0"/>
              </a:rPr>
              <a:t>Придумываем форму Тигренка</a:t>
            </a:r>
            <a:r>
              <a:rPr lang="ru-RU" sz="32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, заготавливаем лекала выкройки и приступаем к раскрою. В процессе работы корректируем лекала, чтобы получить задуманное. </a:t>
            </a:r>
            <a:br>
              <a:rPr lang="ru-RU" sz="32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</a:br>
            <a:r>
              <a:rPr lang="ru-RU" sz="32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Размеры лекал выкройки моделируем в зависимости от размеров имеющейся ткани. Прибавка на швы зависит от растяжения эластичной ткани. При сильном растяжении прибавка минимальная.</a:t>
            </a:r>
            <a:endParaRPr lang="ru-RU" sz="3200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3826932"/>
            <a:ext cx="7886700" cy="2650067"/>
          </a:xfrm>
          <a:solidFill>
            <a:srgbClr val="002060"/>
          </a:solidFill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dirty="0" smtClean="0"/>
              <a:t>	</a:t>
            </a:r>
            <a:r>
              <a:rPr lang="ru-RU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Туловище, лапы, хвост и шею выкраиваем из </a:t>
            </a:r>
            <a:r>
              <a:rPr lang="ru-RU" b="1" dirty="0" smtClean="0">
                <a:solidFill>
                  <a:srgbClr val="00B0F0"/>
                </a:solidFill>
                <a:latin typeface="Monotype Corsiva" panose="03010101010201010101" pitchFamily="66" charset="0"/>
              </a:rPr>
              <a:t>полосатой</a:t>
            </a:r>
            <a:r>
              <a:rPr lang="ru-RU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 ткани. Части головы – из </a:t>
            </a:r>
            <a:r>
              <a:rPr lang="ru-RU" b="1" dirty="0" smtClean="0">
                <a:solidFill>
                  <a:srgbClr val="00B0F0"/>
                </a:solidFill>
                <a:latin typeface="Monotype Corsiva" panose="03010101010201010101" pitchFamily="66" charset="0"/>
              </a:rPr>
              <a:t>белой,</a:t>
            </a:r>
            <a:r>
              <a:rPr lang="ru-RU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 нос из </a:t>
            </a:r>
            <a:r>
              <a:rPr lang="ru-RU" b="1" dirty="0" smtClean="0">
                <a:solidFill>
                  <a:srgbClr val="00B0F0"/>
                </a:solidFill>
                <a:latin typeface="Monotype Corsiva" panose="03010101010201010101" pitchFamily="66" charset="0"/>
              </a:rPr>
              <a:t>черной</a:t>
            </a:r>
            <a:r>
              <a:rPr lang="ru-RU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 ткани, уши – из </a:t>
            </a:r>
            <a:r>
              <a:rPr lang="ru-RU" b="1" dirty="0" smtClean="0">
                <a:solidFill>
                  <a:srgbClr val="00B0F0"/>
                </a:solidFill>
                <a:latin typeface="Monotype Corsiva" panose="03010101010201010101" pitchFamily="66" charset="0"/>
              </a:rPr>
              <a:t>белой и черной </a:t>
            </a:r>
            <a:r>
              <a:rPr lang="ru-RU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ткани. Из </a:t>
            </a:r>
            <a:r>
              <a:rPr lang="ru-RU" b="1" dirty="0" smtClean="0">
                <a:solidFill>
                  <a:srgbClr val="00B0F0"/>
                </a:solidFill>
                <a:latin typeface="Monotype Corsiva" panose="03010101010201010101" pitchFamily="66" charset="0"/>
              </a:rPr>
              <a:t>голубой</a:t>
            </a:r>
            <a:r>
              <a:rPr lang="ru-RU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 ткани выкраиваем бабочку. Из </a:t>
            </a:r>
            <a:r>
              <a:rPr lang="ru-RU" b="1" dirty="0" smtClean="0">
                <a:solidFill>
                  <a:srgbClr val="00B0F0"/>
                </a:solidFill>
                <a:latin typeface="Monotype Corsiva" panose="03010101010201010101" pitchFamily="66" charset="0"/>
              </a:rPr>
              <a:t>полосок  </a:t>
            </a:r>
            <a:r>
              <a:rPr lang="ru-RU" b="1" dirty="0" err="1" smtClean="0">
                <a:solidFill>
                  <a:srgbClr val="00B0F0"/>
                </a:solidFill>
                <a:latin typeface="Monotype Corsiva" panose="03010101010201010101" pitchFamily="66" charset="0"/>
              </a:rPr>
              <a:t>флиса</a:t>
            </a:r>
            <a:r>
              <a:rPr lang="ru-RU" b="1" dirty="0" smtClean="0">
                <a:solidFill>
                  <a:srgbClr val="00B0F0"/>
                </a:solidFill>
                <a:latin typeface="Monotype Corsiva" panose="03010101010201010101" pitchFamily="66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имитируем шерсть вокруг головы. Из </a:t>
            </a:r>
            <a:r>
              <a:rPr lang="ru-RU" b="1" dirty="0" smtClean="0">
                <a:solidFill>
                  <a:srgbClr val="00B0F0"/>
                </a:solidFill>
                <a:latin typeface="Monotype Corsiva" panose="03010101010201010101" pitchFamily="66" charset="0"/>
              </a:rPr>
              <a:t>черной кожи </a:t>
            </a:r>
            <a:r>
              <a:rPr lang="ru-RU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– когти.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Все детали сшиваем швом «за иголку» и выворачиваем на лицевую сторону.</a:t>
            </a:r>
            <a:endParaRPr lang="ru-RU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36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0" y="25226"/>
            <a:ext cx="9144000" cy="6882507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329" y="619976"/>
            <a:ext cx="2709333" cy="12192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293" y="2181028"/>
            <a:ext cx="2853239" cy="12839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423" y="1926920"/>
            <a:ext cx="2932239" cy="131950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432255" y="3464985"/>
            <a:ext cx="21948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Monotype Corsiva" panose="03010101010201010101" pitchFamily="66" charset="0"/>
              </a:rPr>
              <a:t>Спина – 1 деталь</a:t>
            </a:r>
            <a:endParaRPr lang="ru-RU" sz="2400" b="1" dirty="0">
              <a:latin typeface="Monotype Corsiva" panose="03010101010201010101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31758" y="3173242"/>
            <a:ext cx="2307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Monotype Corsiva" panose="03010101010201010101" pitchFamily="66" charset="0"/>
              </a:rPr>
              <a:t>Живот – 1 деталь</a:t>
            </a:r>
            <a:endParaRPr lang="ru-RU" sz="2400" b="1" dirty="0">
              <a:latin typeface="Monotype Corsiva" panose="03010101010201010101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42408" y="1760738"/>
            <a:ext cx="3177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Monotype Corsiva" panose="03010101010201010101" pitchFamily="66" charset="0"/>
              </a:rPr>
              <a:t>Шея – 1 деталь со сгибом</a:t>
            </a:r>
            <a:endParaRPr lang="ru-RU" sz="2400" b="1" dirty="0">
              <a:latin typeface="Monotype Corsiva" panose="03010101010201010101" pitchFamily="66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106" y="3550026"/>
            <a:ext cx="3130551" cy="140874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75737" y="4957278"/>
            <a:ext cx="35637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Monotype Corsiva" panose="03010101010201010101" pitchFamily="66" charset="0"/>
              </a:rPr>
              <a:t>Детали живота и спины </a:t>
            </a:r>
          </a:p>
          <a:p>
            <a:r>
              <a:rPr lang="ru-RU" sz="2400" b="1" dirty="0">
                <a:latin typeface="Monotype Corsiva" panose="03010101010201010101" pitchFamily="66" charset="0"/>
              </a:rPr>
              <a:t>с</a:t>
            </a:r>
            <a:r>
              <a:rPr lang="ru-RU" sz="2400" b="1" dirty="0" smtClean="0">
                <a:latin typeface="Monotype Corsiva" panose="03010101010201010101" pitchFamily="66" charset="0"/>
              </a:rPr>
              <a:t>шиваем. Окружность шеи = </a:t>
            </a:r>
          </a:p>
          <a:p>
            <a:r>
              <a:rPr lang="ru-RU" sz="2400" b="1" dirty="0" smtClean="0">
                <a:latin typeface="Monotype Corsiva" panose="03010101010201010101" pitchFamily="66" charset="0"/>
              </a:rPr>
              <a:t>окружности горловины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607" y="625300"/>
            <a:ext cx="2706151" cy="121776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293" y="3883403"/>
            <a:ext cx="3130551" cy="14087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41762" y="5285746"/>
            <a:ext cx="35028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Monotype Corsiva" panose="03010101010201010101" pitchFamily="66" charset="0"/>
              </a:rPr>
              <a:t>Шею сшиваем с туловищем. </a:t>
            </a:r>
          </a:p>
          <a:p>
            <a:r>
              <a:rPr lang="ru-RU" sz="2400" b="1" dirty="0" smtClean="0">
                <a:latin typeface="Monotype Corsiva" panose="03010101010201010101" pitchFamily="66" charset="0"/>
              </a:rPr>
              <a:t>Длина шеи – выбор мастера</a:t>
            </a:r>
            <a:endParaRPr lang="ru-RU" sz="24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422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0" y="25226"/>
            <a:ext cx="9144000" cy="6882507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384" y="592667"/>
            <a:ext cx="3342217" cy="150399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199" y="592667"/>
            <a:ext cx="3293533" cy="14820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74611" y="2116285"/>
            <a:ext cx="32159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Monotype Corsiva" panose="03010101010201010101" pitchFamily="66" charset="0"/>
              </a:rPr>
              <a:t>Передние лапы – 4 детали</a:t>
            </a:r>
            <a:endParaRPr lang="ru-RU" sz="2400" b="1" dirty="0">
              <a:latin typeface="Monotype Corsiva" panose="03010101010201010101" pitchFamily="66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443" y="2597570"/>
            <a:ext cx="3347158" cy="150622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566" y="2575569"/>
            <a:ext cx="3352800" cy="15087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105256" y="4088742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Monotype Corsiva" panose="03010101010201010101" pitchFamily="66" charset="0"/>
              </a:rPr>
              <a:t>Задние лапы – 4 детали</a:t>
            </a:r>
            <a:endParaRPr lang="ru-RU" sz="2400" b="1" dirty="0">
              <a:latin typeface="Monotype Corsiva" panose="03010101010201010101" pitchFamily="66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384" y="4535358"/>
            <a:ext cx="3347158" cy="150622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826" y="4530850"/>
            <a:ext cx="3357175" cy="1510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614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0" y="25226"/>
            <a:ext cx="9144000" cy="6882507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56" y="558371"/>
            <a:ext cx="3282950" cy="147732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599" y="558371"/>
            <a:ext cx="3285067" cy="14782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77956" y="2137408"/>
            <a:ext cx="74398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Monotype Corsiva" panose="03010101010201010101" pitchFamily="66" charset="0"/>
              </a:rPr>
              <a:t>Хвост – 2 детали. Ширина двух деталей хвоста = окружности</a:t>
            </a:r>
          </a:p>
          <a:p>
            <a:r>
              <a:rPr lang="ru-RU" sz="2400" b="1" dirty="0" smtClean="0">
                <a:latin typeface="Monotype Corsiva" panose="03010101010201010101" pitchFamily="66" charset="0"/>
              </a:rPr>
              <a:t> отверстия в туловище для хвоста</a:t>
            </a:r>
            <a:endParaRPr lang="ru-RU" sz="2400" b="1" dirty="0">
              <a:latin typeface="Monotype Corsiva" panose="03010101010201010101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858814" y="2972958"/>
            <a:ext cx="2291035" cy="10309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272" y="2968405"/>
            <a:ext cx="2301151" cy="103551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953847" y="2968405"/>
            <a:ext cx="2301150" cy="10355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77956" y="4078856"/>
            <a:ext cx="71801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Monotype Corsiva" panose="03010101010201010101" pitchFamily="66" charset="0"/>
              </a:rPr>
              <a:t>Уши: 2 детали черные, 2 – белые; не забываем вывернуть на</a:t>
            </a:r>
          </a:p>
          <a:p>
            <a:r>
              <a:rPr lang="ru-RU" sz="2400" b="1" dirty="0">
                <a:latin typeface="Monotype Corsiva" panose="03010101010201010101" pitchFamily="66" charset="0"/>
              </a:rPr>
              <a:t>л</a:t>
            </a:r>
            <a:r>
              <a:rPr lang="ru-RU" sz="2400" b="1" dirty="0" smtClean="0">
                <a:latin typeface="Monotype Corsiva" panose="03010101010201010101" pitchFamily="66" charset="0"/>
              </a:rPr>
              <a:t>ицевую сторону.</a:t>
            </a:r>
            <a:endParaRPr lang="ru-RU" sz="2400" b="1" dirty="0">
              <a:latin typeface="Monotype Corsiva" panose="03010101010201010101" pitchFamily="66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69" y="5011563"/>
            <a:ext cx="2509198" cy="112913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638326" y="5345299"/>
            <a:ext cx="19191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Monotype Corsiva" panose="03010101010201010101" pitchFamily="66" charset="0"/>
              </a:rPr>
              <a:t>Нос – 1 деталь</a:t>
            </a:r>
            <a:endParaRPr lang="ru-RU" sz="24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725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457</TotalTime>
  <Words>496</Words>
  <Application>Microsoft Office PowerPoint</Application>
  <PresentationFormat>Экран (4:3)</PresentationFormat>
  <Paragraphs>104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5" baseType="lpstr">
      <vt:lpstr>AngsanaUPC</vt:lpstr>
      <vt:lpstr>Arial</vt:lpstr>
      <vt:lpstr>Arial Black</vt:lpstr>
      <vt:lpstr>Calibri</vt:lpstr>
      <vt:lpstr>Calibri Light</vt:lpstr>
      <vt:lpstr>Mistral</vt:lpstr>
      <vt:lpstr>Monotype Corsiva</vt:lpstr>
      <vt:lpstr>Тема Office</vt:lpstr>
      <vt:lpstr>ТИГРЕНОНОК  АРЧИБАЛЬД -– СИМВОЛ 2022 ГОДА Мастер-класс</vt:lpstr>
      <vt:lpstr>  ТИГРЕНОК  АРЧИБАЛЬД –                СИМВОЛ 2022 ГОДА    </vt:lpstr>
      <vt:lpstr>Презентация PowerPoint</vt:lpstr>
      <vt:lpstr> Мастер-класс по изготовлению Тигренка Арчи предназначен для учащихся (12+) и всех любителей воплощать свои творческие идеи в творческие шедевры. Учащимся (и не только), не имеющим первоначальных навыков шитья лучше начать свой творческий путь с более легкой работы, чтобы не потерять интерес к подобному творчеству.</vt:lpstr>
      <vt:lpstr>МАТЕРИАЛЫ ДЛЯ РАБОТЫ:</vt:lpstr>
      <vt:lpstr>Придумываем форму Тигренка, заготавливаем лекала выкройки и приступаем к раскрою. В процессе работы корректируем лекала, чтобы получить задуманное.  Размеры лекал выкройки моделируем в зависимости от размеров имеющейся ткани. Прибавка на швы зависит от растяжения эластичной ткани. При сильном растяжении прибавка минимальная.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ВОТ, ПОЖАЛУЙ И ВСЕ: АРЧИ ГОТОВ!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ТИГРЕНОНОК</dc:title>
  <dc:creator>1</dc:creator>
  <cp:lastModifiedBy>1</cp:lastModifiedBy>
  <cp:revision>54</cp:revision>
  <dcterms:created xsi:type="dcterms:W3CDTF">2022-01-09T16:48:15Z</dcterms:created>
  <dcterms:modified xsi:type="dcterms:W3CDTF">2022-01-10T20:10:53Z</dcterms:modified>
</cp:coreProperties>
</file>