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5" r:id="rId3"/>
    <p:sldId id="257" r:id="rId4"/>
    <p:sldId id="264" r:id="rId5"/>
    <p:sldId id="266" r:id="rId6"/>
    <p:sldId id="258" r:id="rId7"/>
    <p:sldId id="259" r:id="rId8"/>
    <p:sldId id="260" r:id="rId9"/>
    <p:sldId id="261" r:id="rId10"/>
    <p:sldId id="262" r:id="rId11"/>
    <p:sldId id="267" r:id="rId12"/>
    <p:sldId id="263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5A9AE2-4458-46A6-BDC8-06A997E1E806}" v="370" dt="2020-03-19T12:37:23.9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94662"/>
  </p:normalViewPr>
  <p:slideViewPr>
    <p:cSldViewPr snapToGrid="0" snapToObjects="1">
      <p:cViewPr varScale="1">
        <p:scale>
          <a:sx n="109" d="100"/>
          <a:sy n="109" d="100"/>
        </p:scale>
        <p:origin x="4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870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637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913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955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090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221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828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5800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688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361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117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779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708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569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803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995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713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199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E29ABD-9D0B-2A45-8C46-403005C9A4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3785" y="1380068"/>
            <a:ext cx="4978303" cy="2616199"/>
          </a:xfrm>
        </p:spPr>
        <p:txBody>
          <a:bodyPr>
            <a:normAutofit/>
          </a:bodyPr>
          <a:lstStyle/>
          <a:p>
            <a:r>
              <a:rPr lang="ru-RU" dirty="0">
                <a:latin typeface="Segoe UI Light"/>
                <a:ea typeface="Malgun Gothic"/>
                <a:cs typeface="Times New Roman"/>
              </a:rPr>
              <a:t>Пиктограммы</a:t>
            </a:r>
          </a:p>
        </p:txBody>
      </p:sp>
      <p:sp>
        <p:nvSpPr>
          <p:cNvPr id="8" name="Rounded Rectangle 4">
            <a:extLst>
              <a:ext uri="{FF2B5EF4-FFF2-40B4-BE49-F238E27FC236}">
                <a16:creationId xmlns:a16="http://schemas.microsoft.com/office/drawing/2014/main" id="{260615AE-7DBC-4FF7-9107-9FE957695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944" y="648931"/>
            <a:ext cx="3982086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close up of a card&#10;&#10;Description generated with high confidence">
            <a:extLst>
              <a:ext uri="{FF2B5EF4-FFF2-40B4-BE49-F238E27FC236}">
                <a16:creationId xmlns:a16="http://schemas.microsoft.com/office/drawing/2014/main" id="{CC51E37A-1C75-4AB8-934D-C14BC3FC8B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2944" y="1015640"/>
            <a:ext cx="3982086" cy="39820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27F923-9E14-E842-B466-8A0E31C4B373}"/>
              </a:ext>
            </a:extLst>
          </p:cNvPr>
          <p:cNvSpPr txBox="1"/>
          <p:nvPr/>
        </p:nvSpPr>
        <p:spPr>
          <a:xfrm>
            <a:off x="8172450" y="6286500"/>
            <a:ext cx="3614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/>
              <a:t>Гордиенко Анжелика Борисовна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753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A2E861A3-F23C-46B8-A38A-4A22E453D9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8BC3D220-643B-4160-B5A9-59DF5D21F4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B92237DE-D518-4625-8392-66D7084588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F290F0DD-E80A-4263-94E1-A41F57D84C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D78EA7D2-CCEA-435E-873D-36BF0522FF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9DFA731E-D6BB-42CC-AA05-64023DC81F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B00D0483-90FB-4EB4-9770-CA8A310D5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66480A-3A7B-3F4E-ADE6-CF75BCE3C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707" y="946484"/>
            <a:ext cx="4720085" cy="175259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600" b="1" dirty="0">
                <a:latin typeface="Times New Roman"/>
                <a:cs typeface="Times New Roman"/>
              </a:rPr>
              <a:t>Пиктограммы которые помогут на отдыхе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094471-A1E4-0041-B8D0-F124F0073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4600" y="3278604"/>
            <a:ext cx="4278929" cy="3124201"/>
          </a:xfrm>
        </p:spPr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</a:pPr>
            <a:r>
              <a:rPr lang="ru-RU" sz="1700">
                <a:latin typeface="Times New Roman"/>
                <a:cs typeface="Times New Roman"/>
              </a:rPr>
              <a:t>Они объяснят где находится пляж, место для купания и погружения.</a:t>
            </a:r>
            <a:endParaRPr lang="en-US" sz="1700"/>
          </a:p>
          <a:p>
            <a:pPr marL="342900" indent="-342900">
              <a:lnSpc>
                <a:spcPct val="90000"/>
              </a:lnSpc>
            </a:pPr>
            <a:r>
              <a:rPr lang="ru-RU" sz="1700">
                <a:latin typeface="Times New Roman"/>
                <a:cs typeface="Times New Roman"/>
              </a:rPr>
              <a:t>Где можно переодеться и принять душ.</a:t>
            </a:r>
          </a:p>
          <a:p>
            <a:pPr marL="342900" indent="-342900">
              <a:lnSpc>
                <a:spcPct val="90000"/>
              </a:lnSpc>
            </a:pPr>
            <a:r>
              <a:rPr lang="ru-RU" sz="1700">
                <a:latin typeface="Times New Roman"/>
                <a:cs typeface="Times New Roman"/>
              </a:rPr>
              <a:t>Кататься на катамаранах, лодках</a:t>
            </a:r>
          </a:p>
          <a:p>
            <a:pPr marL="342900" indent="-342900">
              <a:lnSpc>
                <a:spcPct val="90000"/>
              </a:lnSpc>
            </a:pPr>
            <a:r>
              <a:rPr lang="ru-RU" sz="1700">
                <a:latin typeface="Times New Roman"/>
                <a:cs typeface="Times New Roman"/>
              </a:rPr>
              <a:t>Об опасности: медузы, акулы, грязная вода.</a:t>
            </a:r>
          </a:p>
          <a:p>
            <a:pPr marL="342900" indent="-342900">
              <a:lnSpc>
                <a:spcPct val="90000"/>
              </a:lnSpc>
            </a:pPr>
            <a:r>
              <a:rPr lang="ru-RU" sz="1700">
                <a:latin typeface="Times New Roman"/>
                <a:cs typeface="Times New Roman"/>
              </a:rPr>
              <a:t>Спасательная вышка и пункт оказания помощи</a:t>
            </a:r>
          </a:p>
          <a:p>
            <a:pPr marL="342900" indent="-342900">
              <a:lnSpc>
                <a:spcPct val="90000"/>
              </a:lnSpc>
            </a:pPr>
            <a:r>
              <a:rPr lang="ru-RU" sz="1700">
                <a:latin typeface="Times New Roman"/>
                <a:cs typeface="Times New Roman"/>
              </a:rPr>
              <a:t>Комната отдыха ,ресторан, кафе</a:t>
            </a:r>
          </a:p>
          <a:p>
            <a:pPr marL="0" indent="0">
              <a:lnSpc>
                <a:spcPct val="90000"/>
              </a:lnSpc>
              <a:buNone/>
            </a:pPr>
            <a:endParaRPr lang="ru-RU" sz="1700"/>
          </a:p>
          <a:p>
            <a:pPr marL="0" indent="0">
              <a:lnSpc>
                <a:spcPct val="90000"/>
              </a:lnSpc>
              <a:buNone/>
            </a:pPr>
            <a:endParaRPr lang="ru-RU" sz="1700"/>
          </a:p>
          <a:p>
            <a:pPr marL="0" indent="0">
              <a:lnSpc>
                <a:spcPct val="90000"/>
              </a:lnSpc>
              <a:buNone/>
            </a:pPr>
            <a:endParaRPr lang="ru-RU" sz="1700"/>
          </a:p>
          <a:p>
            <a:pPr marL="0" indent="0">
              <a:lnSpc>
                <a:spcPct val="90000"/>
              </a:lnSpc>
              <a:buNone/>
            </a:pPr>
            <a:endParaRPr lang="ru-RU" sz="1700"/>
          </a:p>
        </p:txBody>
      </p:sp>
      <p:sp>
        <p:nvSpPr>
          <p:cNvPr id="24" name="Rounded Rectangle 16">
            <a:extLst>
              <a:ext uri="{FF2B5EF4-FFF2-40B4-BE49-F238E27FC236}">
                <a16:creationId xmlns:a16="http://schemas.microsoft.com/office/drawing/2014/main" id="{DD7EED39-224E-4230-8FD1-B1E1AF6C6E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648931"/>
            <a:ext cx="5407023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3EE229C-8A00-484F-B370-F48D49800D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104" r="1" b="1"/>
          <a:stretch/>
        </p:blipFill>
        <p:spPr>
          <a:xfrm>
            <a:off x="6434407" y="1011765"/>
            <a:ext cx="4744154" cy="454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176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3CB488-75AA-724E-8D34-C0690CCDA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4233" y="1096879"/>
            <a:ext cx="5747778" cy="1752599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/>
                <a:cs typeface="Times New Roman"/>
              </a:rPr>
              <a:t>Запрещающие пиктограммы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6F6274-CB48-7E4F-9E69-FC4FAFBF4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4232" y="2165684"/>
            <a:ext cx="5888147" cy="3966411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ru-RU" sz="1100" dirty="0"/>
              <a:t> </a:t>
            </a:r>
            <a:r>
              <a:rPr lang="ru-RU" sz="1100" dirty="0">
                <a:latin typeface="Corbel"/>
                <a:cs typeface="Times New Roman"/>
              </a:rPr>
              <a:t> </a:t>
            </a:r>
            <a:endParaRPr lang="ru-RU" sz="1100" b="1" dirty="0">
              <a:latin typeface="Times New Roman"/>
              <a:cs typeface="Times New Roman"/>
            </a:endParaRPr>
          </a:p>
          <a:p>
            <a:pPr marL="0" indent="0">
              <a:lnSpc>
                <a:spcPct val="90000"/>
              </a:lnSpc>
              <a:buNone/>
            </a:pPr>
            <a:endParaRPr lang="ru-RU" sz="2000" b="1" dirty="0">
              <a:latin typeface="Times New Roman"/>
              <a:cs typeface="Times New Roman"/>
            </a:endParaRPr>
          </a:p>
          <a:p>
            <a:pPr marL="1143000" indent="-1143000">
              <a:lnSpc>
                <a:spcPct val="90000"/>
              </a:lnSpc>
            </a:pPr>
            <a:r>
              <a:rPr lang="ru-RU" sz="2000" dirty="0">
                <a:latin typeface="Times New Roman"/>
                <a:cs typeface="Times New Roman"/>
              </a:rPr>
              <a:t>Принимать душ-он может быть сломан</a:t>
            </a:r>
          </a:p>
          <a:p>
            <a:pPr marL="1143000" indent="-1143000">
              <a:lnSpc>
                <a:spcPct val="90000"/>
              </a:lnSpc>
            </a:pPr>
            <a:r>
              <a:rPr lang="ru-RU" sz="2000" dirty="0">
                <a:latin typeface="Times New Roman"/>
                <a:cs typeface="Times New Roman"/>
              </a:rPr>
              <a:t>Плавать запрещено-пляж не предназначен для плавания, грязная вода.</a:t>
            </a:r>
          </a:p>
          <a:p>
            <a:pPr marL="1143000" indent="-1143000">
              <a:lnSpc>
                <a:spcPct val="90000"/>
              </a:lnSpc>
            </a:pPr>
            <a:r>
              <a:rPr lang="ru-RU" sz="2000" dirty="0">
                <a:latin typeface="Times New Roman"/>
                <a:cs typeface="Times New Roman"/>
              </a:rPr>
              <a:t>Находиться в купальных костюмах в зале ресторана.</a:t>
            </a:r>
          </a:p>
          <a:p>
            <a:pPr marL="1143000" indent="-1143000">
              <a:lnSpc>
                <a:spcPct val="90000"/>
              </a:lnSpc>
            </a:pPr>
            <a:r>
              <a:rPr lang="ru-RU" sz="2000" dirty="0">
                <a:latin typeface="Times New Roman"/>
                <a:cs typeface="Times New Roman"/>
              </a:rPr>
              <a:t>Кушать мороженное когда вы заходите в магазин 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indent="-1143000">
              <a:lnSpc>
                <a:spcPct val="90000"/>
              </a:lnSpc>
            </a:pPr>
            <a:r>
              <a:rPr lang="ru-RU" sz="2000" dirty="0">
                <a:latin typeface="Times New Roman"/>
                <a:cs typeface="Times New Roman"/>
              </a:rPr>
              <a:t>Не курить, не распивать алкогольные напитки</a:t>
            </a:r>
          </a:p>
          <a:p>
            <a:pPr marL="1143000" indent="-1143000">
              <a:lnSpc>
                <a:spcPct val="90000"/>
              </a:lnSpc>
            </a:pPr>
            <a:r>
              <a:rPr lang="ru-RU" sz="2000" dirty="0">
                <a:latin typeface="Times New Roman"/>
                <a:cs typeface="Times New Roman"/>
              </a:rPr>
              <a:t>Выгул собак запрещен</a:t>
            </a:r>
          </a:p>
          <a:p>
            <a:pPr marL="0" indent="0">
              <a:lnSpc>
                <a:spcPct val="90000"/>
              </a:lnSpc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ru-RU" sz="11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ru-RU" sz="11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6">
            <a:extLst>
              <a:ext uri="{FF2B5EF4-FFF2-40B4-BE49-F238E27FC236}">
                <a16:creationId xmlns:a16="http://schemas.microsoft.com/office/drawing/2014/main" id="{61DCA37C-CB0B-475A-B462-77C9CBA37C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944" y="648931"/>
            <a:ext cx="3982086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BB3593A-0FC8-C543-AE35-8E590A262C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8867" y="1011765"/>
            <a:ext cx="2191058" cy="219105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50781A0-3BF8-974A-A010-BCAAD1D41D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2123" y="3367415"/>
            <a:ext cx="3304546" cy="219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07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DF8D5C46-63E5-40C5-A208-4B2189FA1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4A42B4ED-376E-46C3-8BB2-EAFC660D11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94E0795D-42C3-4DFD-AEB0-286A1CF14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A2ACED1B-99D0-4C14-B63B-963889DCD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5C5D324F-33A3-4C66-BFE5-1742CA4E59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EC572FC8-A465-4BA3-BA4D-2EC538C042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66CC2B15-8E3B-4CFF-99E4-5B4E4D8CF9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3994D8-3E51-3642-B686-370EDE39E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2" y="685800"/>
            <a:ext cx="4278928" cy="1752599"/>
          </a:xfrm>
        </p:spPr>
        <p:txBody>
          <a:bodyPr>
            <a:normAutofit/>
          </a:bodyPr>
          <a:lstStyle/>
          <a:p>
            <a:r>
              <a:rPr lang="ru-RU" b="1">
                <a:latin typeface="Times New Roman"/>
                <a:cs typeface="Times New Roman"/>
              </a:rPr>
              <a:t>Тактильные пиктограммы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3BBC74-7231-8A49-BDCE-8945D1EC6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666999"/>
            <a:ext cx="4278929" cy="3124201"/>
          </a:xfrm>
        </p:spPr>
        <p:txBody>
          <a:bodyPr>
            <a:normAutofit/>
          </a:bodyPr>
          <a:lstStyle/>
          <a:p>
            <a:pPr marL="342900" indent="-342900"/>
            <a:r>
              <a:rPr lang="ru-RU" sz="220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Существуют тактильные пиктограммы предназначены для обеспечения легкой доступности и ориентирования в помещении людям с ограниченными возможностями.</a:t>
            </a:r>
            <a:endParaRPr lang="en-US" sz="2200"/>
          </a:p>
          <a:p>
            <a:endParaRPr lang="ru-RU" sz="2200"/>
          </a:p>
        </p:txBody>
      </p:sp>
      <p:sp>
        <p:nvSpPr>
          <p:cNvPr id="28" name="Rounded Rectangle 16">
            <a:extLst>
              <a:ext uri="{FF2B5EF4-FFF2-40B4-BE49-F238E27FC236}">
                <a16:creationId xmlns:a16="http://schemas.microsoft.com/office/drawing/2014/main" id="{63A60C88-7443-4827-9241-5019758CB4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648931"/>
            <a:ext cx="5407023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D8C0BB7-2943-C042-86C4-3896CB07C6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407" y="1589084"/>
            <a:ext cx="4744154" cy="339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58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AD30037-67ED-4367-9BE0-45787510B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F7C5403-1736-AB44-BB4E-F457300D75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50" r="8475"/>
          <a:stretch/>
        </p:blipFill>
        <p:spPr>
          <a:xfrm>
            <a:off x="6886255" y="10"/>
            <a:ext cx="5260680" cy="6808297"/>
          </a:xfrm>
          <a:custGeom>
            <a:avLst/>
            <a:gdLst/>
            <a:ahLst/>
            <a:cxnLst/>
            <a:rect l="l" t="t" r="r" b="b"/>
            <a:pathLst>
              <a:path w="5299077" h="6858000">
                <a:moveTo>
                  <a:pt x="836871" y="0"/>
                </a:moveTo>
                <a:lnTo>
                  <a:pt x="5299077" y="0"/>
                </a:lnTo>
                <a:lnTo>
                  <a:pt x="5299077" y="6858000"/>
                </a:lnTo>
                <a:lnTo>
                  <a:pt x="1911312" y="6858000"/>
                </a:lnTo>
                <a:lnTo>
                  <a:pt x="0" y="5333999"/>
                </a:lnTo>
                <a:close/>
              </a:path>
            </a:pathLst>
          </a:cu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0841A4E-5BC1-44B4-83CF-D524E8AE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32760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BF371BCC-8954-44E2-8C4F-29DC18872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D3505BE-B420-41C5-BE34-3E7652D37A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4B68A05B-A78B-4D59-8CF9-1900731A2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84D57A01-C112-4FF2-B5ED-0B762AAD9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6CCCCDF1-5D4F-4CA1-8400-DFBB96BB0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20A090B2-5344-43CD-BC70-A6D44F15E8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D9DBF-1567-734E-879B-2A2F6508B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080" y="685800"/>
            <a:ext cx="5260680" cy="1752599"/>
          </a:xfrm>
        </p:spPr>
        <p:txBody>
          <a:bodyPr>
            <a:normAutofit/>
          </a:bodyPr>
          <a:lstStyle/>
          <a:p>
            <a:pPr algn="l"/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CE3D2B-5D5F-9144-8B20-931836D44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494" y="2316078"/>
            <a:ext cx="5260680" cy="3124201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1800" dirty="0">
                <a:latin typeface="Times New Roman"/>
                <a:cs typeface="Times New Roman"/>
              </a:rPr>
              <a:t>Проведя это исследование, мы убедилась, что пиктограммы прижились в нашей жизни. Мы ими пользуемся очень часто, иногда даже не задумываясь об этом. Знание и пользование пиктограммами облегчает нам жизнь.</a:t>
            </a:r>
          </a:p>
          <a:p>
            <a:pPr>
              <a:lnSpc>
                <a:spcPct val="90000"/>
              </a:lnSpc>
            </a:pPr>
            <a:r>
              <a:rPr lang="ru-RU" sz="1800" dirty="0">
                <a:latin typeface="Times New Roman"/>
                <a:cs typeface="Times New Roman"/>
              </a:rPr>
              <a:t>Знание пиктограмм приобретает особое значение, помогая донести информацию людям самых различных языковых групп.</a:t>
            </a:r>
          </a:p>
          <a:p>
            <a:pPr>
              <a:lnSpc>
                <a:spcPct val="90000"/>
              </a:lnSpc>
            </a:pPr>
            <a:r>
              <a:rPr lang="ru-RU" sz="1800" dirty="0">
                <a:latin typeface="Times New Roman"/>
                <a:cs typeface="Times New Roman"/>
              </a:rPr>
              <a:t>Проведенное нами исследование подтвердило нашу гипотезу о том, что с помощью пиктограмм возможно передать информацию людям!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808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8643778-7F6C-4E8D-84D1-D5CDB992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D22F88D-6907-48AF-B024-346E855E0D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FB8504-71E3-CC4B-B0C5-4983984CF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12" y="685801"/>
            <a:ext cx="2743200" cy="5105400"/>
          </a:xfrm>
        </p:spPr>
        <p:txBody>
          <a:bodyPr>
            <a:normAutofit/>
          </a:bodyPr>
          <a:lstStyle/>
          <a:p>
            <a:pPr algn="l"/>
            <a:r>
              <a:rPr lang="ru-RU" sz="3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нашего  исследования «Пиктограмма : знаки вокруг нас.</a:t>
            </a:r>
            <a:br>
              <a:rPr lang="ru-RU" sz="32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3842748-48B5-4DD0-A06A-A31C74024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548E99BE-1071-4690-9B9C-07926CEE5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9301F039-B467-413A-B25C-770E51069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F06AEC1-5558-49E8-8CAC-FEBD00DF0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D10B76B9-BA68-471E-B58C-ED91198A9F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EB3913B-54A3-490E-BA4B-5D0330990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F75DC961-08A4-46F8-8A80-2E1FB977E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114884-87EE-8545-952E-CFE6B865E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7106" y="685801"/>
            <a:ext cx="6385918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/>
          </a:p>
          <a:p>
            <a:r>
              <a:rPr 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исследования: 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пиктограмма</a:t>
            </a:r>
          </a:p>
          <a:p>
            <a:r>
              <a:rPr 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исследования: 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пиктограмм</a:t>
            </a:r>
            <a:r>
              <a:rPr 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в бассейне, на пляже и в повседневной жизни.</a:t>
            </a:r>
          </a:p>
          <a:p>
            <a:r>
              <a:rPr 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Цель исследования: 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узнать, что такое пиктограмма, какую роль она играет в нашей жизни, изучить историю возникновения пиктограмм; выяснить какие бывают виды пиктограмм.</a:t>
            </a:r>
          </a:p>
          <a:p>
            <a:r>
              <a:rPr 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 исследования: 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мы предполагаем, что знание пиктограмм необходимо в современном мире, важно понимать значение пиктограмм, с их помощью можно передавать информацию людям.</a:t>
            </a:r>
          </a:p>
          <a:p>
            <a:endParaRPr lang="ru-RU" sz="2000"/>
          </a:p>
        </p:txBody>
      </p:sp>
    </p:spTree>
    <p:extLst>
      <p:ext uri="{BB962C8B-B14F-4D97-AF65-F5344CB8AC3E}">
        <p14:creationId xmlns:p14="http://schemas.microsoft.com/office/powerpoint/2010/main" val="1744337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5428F22-76B3-4107-AADE-3F9EC95FD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346FBCF-5353-4172-96F5-4B7EB0777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90265" y="-12875"/>
            <a:ext cx="2604396" cy="6890194"/>
            <a:chOff x="2199787" y="-12875"/>
            <a:chExt cx="2679011" cy="6890194"/>
          </a:xfrm>
        </p:grpSpPr>
        <p:sp useBgFill="1">
          <p:nvSpPr>
            <p:cNvPr id="15" name="Rectangle 19">
              <a:extLst>
                <a:ext uri="{FF2B5EF4-FFF2-40B4-BE49-F238E27FC236}">
                  <a16:creationId xmlns:a16="http://schemas.microsoft.com/office/drawing/2014/main" id="{343F3E6D-808D-43AD-9485-AD0014BEAE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199787" y="-12875"/>
              <a:ext cx="2679011" cy="5301468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  <a:gd name="connsiteX0" fmla="*/ 650979 w 2587151"/>
                <a:gd name="connsiteY0" fmla="*/ 0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650979 w 2587151"/>
                <a:gd name="connsiteY4" fmla="*/ 0 h 2554287"/>
                <a:gd name="connsiteX0" fmla="*/ 730379 w 2587151"/>
                <a:gd name="connsiteY0" fmla="*/ 5692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730379 w 2587151"/>
                <a:gd name="connsiteY4" fmla="*/ 5692 h 2554287"/>
                <a:gd name="connsiteX0" fmla="*/ 864750 w 2587151"/>
                <a:gd name="connsiteY0" fmla="*/ 2847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64750 w 2587151"/>
                <a:gd name="connsiteY4" fmla="*/ 2847 h 2554287"/>
                <a:gd name="connsiteX0" fmla="*/ 883073 w 2587151"/>
                <a:gd name="connsiteY0" fmla="*/ 1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83073 w 2587151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5750 h 2565670"/>
                <a:gd name="connsiteX4" fmla="*/ 895288 w 2611581"/>
                <a:gd name="connsiteY4" fmla="*/ 1 h 2565670"/>
                <a:gd name="connsiteX0" fmla="*/ 1544433 w 3260726"/>
                <a:gd name="connsiteY0" fmla="*/ 1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1544433 w 3260726"/>
                <a:gd name="connsiteY4" fmla="*/ 1 h 2565670"/>
                <a:gd name="connsiteX0" fmla="*/ 921784 w 3260726"/>
                <a:gd name="connsiteY0" fmla="*/ 12347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3260726"/>
                <a:gd name="connsiteY0" fmla="*/ 12347 h 2565670"/>
                <a:gd name="connsiteX1" fmla="*/ 2321160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2322228"/>
                <a:gd name="connsiteY0" fmla="*/ 12347 h 2565670"/>
                <a:gd name="connsiteX1" fmla="*/ 2321160 w 2322228"/>
                <a:gd name="connsiteY1" fmla="*/ 0 h 2565670"/>
                <a:gd name="connsiteX2" fmla="*/ 2320129 w 2322228"/>
                <a:gd name="connsiteY2" fmla="*/ 2565670 h 2565670"/>
                <a:gd name="connsiteX3" fmla="*/ 0 w 2322228"/>
                <a:gd name="connsiteY3" fmla="*/ 2521058 h 2565670"/>
                <a:gd name="connsiteX4" fmla="*/ 921784 w 2322228"/>
                <a:gd name="connsiteY4" fmla="*/ 12347 h 2565670"/>
                <a:gd name="connsiteX0" fmla="*/ 921784 w 2322228"/>
                <a:gd name="connsiteY0" fmla="*/ 0 h 2571841"/>
                <a:gd name="connsiteX1" fmla="*/ 2321160 w 2322228"/>
                <a:gd name="connsiteY1" fmla="*/ 6171 h 2571841"/>
                <a:gd name="connsiteX2" fmla="*/ 2320129 w 2322228"/>
                <a:gd name="connsiteY2" fmla="*/ 2571841 h 2571841"/>
                <a:gd name="connsiteX3" fmla="*/ 0 w 2322228"/>
                <a:gd name="connsiteY3" fmla="*/ 2527229 h 2571841"/>
                <a:gd name="connsiteX4" fmla="*/ 921784 w 2322228"/>
                <a:gd name="connsiteY4" fmla="*/ 0 h 2571841"/>
                <a:gd name="connsiteX0" fmla="*/ 921784 w 2611583"/>
                <a:gd name="connsiteY0" fmla="*/ 0 h 2540977"/>
                <a:gd name="connsiteX1" fmla="*/ 2321160 w 2611583"/>
                <a:gd name="connsiteY1" fmla="*/ 6171 h 2540977"/>
                <a:gd name="connsiteX2" fmla="*/ 2611583 w 2611583"/>
                <a:gd name="connsiteY2" fmla="*/ 2540977 h 2540977"/>
                <a:gd name="connsiteX3" fmla="*/ 0 w 2611583"/>
                <a:gd name="connsiteY3" fmla="*/ 2527229 h 2540977"/>
                <a:gd name="connsiteX4" fmla="*/ 921784 w 2611583"/>
                <a:gd name="connsiteY4" fmla="*/ 0 h 2540977"/>
                <a:gd name="connsiteX0" fmla="*/ 921784 w 2611583"/>
                <a:gd name="connsiteY0" fmla="*/ 2 h 2540979"/>
                <a:gd name="connsiteX1" fmla="*/ 2572870 w 2611583"/>
                <a:gd name="connsiteY1" fmla="*/ 0 h 2540979"/>
                <a:gd name="connsiteX2" fmla="*/ 2611583 w 2611583"/>
                <a:gd name="connsiteY2" fmla="*/ 2540979 h 2540979"/>
                <a:gd name="connsiteX3" fmla="*/ 0 w 2611583"/>
                <a:gd name="connsiteY3" fmla="*/ 2527231 h 2540979"/>
                <a:gd name="connsiteX4" fmla="*/ 921784 w 2611583"/>
                <a:gd name="connsiteY4" fmla="*/ 2 h 2540979"/>
                <a:gd name="connsiteX0" fmla="*/ 921784 w 2705467"/>
                <a:gd name="connsiteY0" fmla="*/ 0 h 2540977"/>
                <a:gd name="connsiteX1" fmla="*/ 2705349 w 2705467"/>
                <a:gd name="connsiteY1" fmla="*/ 6171 h 2540977"/>
                <a:gd name="connsiteX2" fmla="*/ 2611583 w 2705467"/>
                <a:gd name="connsiteY2" fmla="*/ 2540977 h 2540977"/>
                <a:gd name="connsiteX3" fmla="*/ 0 w 2705467"/>
                <a:gd name="connsiteY3" fmla="*/ 2527229 h 2540977"/>
                <a:gd name="connsiteX4" fmla="*/ 921784 w 2705467"/>
                <a:gd name="connsiteY4" fmla="*/ 0 h 2540977"/>
                <a:gd name="connsiteX0" fmla="*/ 921784 w 2718702"/>
                <a:gd name="connsiteY0" fmla="*/ 2 h 2540979"/>
                <a:gd name="connsiteX1" fmla="*/ 2718597 w 2718702"/>
                <a:gd name="connsiteY1" fmla="*/ 0 h 2540979"/>
                <a:gd name="connsiteX2" fmla="*/ 2611583 w 2718702"/>
                <a:gd name="connsiteY2" fmla="*/ 2540979 h 2540979"/>
                <a:gd name="connsiteX3" fmla="*/ 0 w 2718702"/>
                <a:gd name="connsiteY3" fmla="*/ 2527231 h 2540979"/>
                <a:gd name="connsiteX4" fmla="*/ 921784 w 2718702"/>
                <a:gd name="connsiteY4" fmla="*/ 2 h 2540979"/>
                <a:gd name="connsiteX0" fmla="*/ 921784 w 2679012"/>
                <a:gd name="connsiteY0" fmla="*/ 0 h 2540977"/>
                <a:gd name="connsiteX1" fmla="*/ 2678853 w 2679012"/>
                <a:gd name="connsiteY1" fmla="*/ 6171 h 2540977"/>
                <a:gd name="connsiteX2" fmla="*/ 2611583 w 2679012"/>
                <a:gd name="connsiteY2" fmla="*/ 2540977 h 2540977"/>
                <a:gd name="connsiteX3" fmla="*/ 0 w 2679012"/>
                <a:gd name="connsiteY3" fmla="*/ 2527229 h 2540977"/>
                <a:gd name="connsiteX4" fmla="*/ 921784 w 2679012"/>
                <a:gd name="connsiteY4" fmla="*/ 0 h 254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012" h="2540977">
                  <a:moveTo>
                    <a:pt x="921784" y="0"/>
                  </a:moveTo>
                  <a:lnTo>
                    <a:pt x="2678853" y="6171"/>
                  </a:lnTo>
                  <a:cubicBezTo>
                    <a:pt x="2682925" y="861394"/>
                    <a:pt x="2607511" y="1685754"/>
                    <a:pt x="2611583" y="2540977"/>
                  </a:cubicBezTo>
                  <a:lnTo>
                    <a:pt x="0" y="2527229"/>
                  </a:lnTo>
                  <a:lnTo>
                    <a:pt x="921784" y="0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14598" r="-265621" b="-286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16" name="Rectangle 20">
              <a:extLst>
                <a:ext uri="{FF2B5EF4-FFF2-40B4-BE49-F238E27FC236}">
                  <a16:creationId xmlns:a16="http://schemas.microsoft.com/office/drawing/2014/main" id="{03DB1AC6-5430-4CD3-BD83-86E675A11A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211875" y="5257482"/>
              <a:ext cx="2586931" cy="1619837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81054 w 2720934"/>
                <a:gd name="connsiteY3" fmla="*/ 3638695 h 4303713"/>
                <a:gd name="connsiteX4" fmla="*/ 0 w 2720934"/>
                <a:gd name="connsiteY4" fmla="*/ 268283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64231 w 2720934"/>
                <a:gd name="connsiteY3" fmla="*/ 3717600 h 4303713"/>
                <a:gd name="connsiteX4" fmla="*/ 0 w 2720934"/>
                <a:gd name="connsiteY4" fmla="*/ 268283 h 4303713"/>
                <a:gd name="connsiteX0" fmla="*/ 0 w 2720934"/>
                <a:gd name="connsiteY0" fmla="*/ 268283 h 4335275"/>
                <a:gd name="connsiteX1" fmla="*/ 2720934 w 2720934"/>
                <a:gd name="connsiteY1" fmla="*/ 0 h 4335275"/>
                <a:gd name="connsiteX2" fmla="*/ 2653639 w 2720934"/>
                <a:gd name="connsiteY2" fmla="*/ 4335275 h 4335275"/>
                <a:gd name="connsiteX3" fmla="*/ 2264231 w 2720934"/>
                <a:gd name="connsiteY3" fmla="*/ 3717600 h 4335275"/>
                <a:gd name="connsiteX4" fmla="*/ 0 w 2720934"/>
                <a:gd name="connsiteY4" fmla="*/ 268283 h 4335275"/>
                <a:gd name="connsiteX0" fmla="*/ 0 w 2737757"/>
                <a:gd name="connsiteY0" fmla="*/ 236721 h 4335275"/>
                <a:gd name="connsiteX1" fmla="*/ 2737757 w 2737757"/>
                <a:gd name="connsiteY1" fmla="*/ 0 h 4335275"/>
                <a:gd name="connsiteX2" fmla="*/ 2670462 w 2737757"/>
                <a:gd name="connsiteY2" fmla="*/ 4335275 h 4335275"/>
                <a:gd name="connsiteX3" fmla="*/ 2281054 w 2737757"/>
                <a:gd name="connsiteY3" fmla="*/ 3717600 h 4335275"/>
                <a:gd name="connsiteX4" fmla="*/ 0 w 2737757"/>
                <a:gd name="connsiteY4" fmla="*/ 236721 h 4335275"/>
                <a:gd name="connsiteX0" fmla="*/ 0 w 2729346"/>
                <a:gd name="connsiteY0" fmla="*/ 0 h 4098554"/>
                <a:gd name="connsiteX1" fmla="*/ 2729346 w 2729346"/>
                <a:gd name="connsiteY1" fmla="*/ 126250 h 4098554"/>
                <a:gd name="connsiteX2" fmla="*/ 2670462 w 2729346"/>
                <a:gd name="connsiteY2" fmla="*/ 4098554 h 4098554"/>
                <a:gd name="connsiteX3" fmla="*/ 2281054 w 2729346"/>
                <a:gd name="connsiteY3" fmla="*/ 3480879 h 4098554"/>
                <a:gd name="connsiteX4" fmla="*/ 0 w 2729346"/>
                <a:gd name="connsiteY4" fmla="*/ 0 h 4098554"/>
                <a:gd name="connsiteX0" fmla="*/ 0 w 2720934"/>
                <a:gd name="connsiteY0" fmla="*/ 0 h 4098554"/>
                <a:gd name="connsiteX1" fmla="*/ 2720934 w 2720934"/>
                <a:gd name="connsiteY1" fmla="*/ 31562 h 4098554"/>
                <a:gd name="connsiteX2" fmla="*/ 2670462 w 2720934"/>
                <a:gd name="connsiteY2" fmla="*/ 4098554 h 4098554"/>
                <a:gd name="connsiteX3" fmla="*/ 2281054 w 2720934"/>
                <a:gd name="connsiteY3" fmla="*/ 3480879 h 4098554"/>
                <a:gd name="connsiteX4" fmla="*/ 0 w 2720934"/>
                <a:gd name="connsiteY4" fmla="*/ 0 h 4098554"/>
                <a:gd name="connsiteX0" fmla="*/ 0 w 2720934"/>
                <a:gd name="connsiteY0" fmla="*/ 15782 h 4114336"/>
                <a:gd name="connsiteX1" fmla="*/ 2720934 w 2720934"/>
                <a:gd name="connsiteY1" fmla="*/ 0 h 4114336"/>
                <a:gd name="connsiteX2" fmla="*/ 2670462 w 2720934"/>
                <a:gd name="connsiteY2" fmla="*/ 4114336 h 4114336"/>
                <a:gd name="connsiteX3" fmla="*/ 2281054 w 2720934"/>
                <a:gd name="connsiteY3" fmla="*/ 3496661 h 4114336"/>
                <a:gd name="connsiteX4" fmla="*/ 0 w 2720934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80409 w 2820289"/>
                <a:gd name="connsiteY3" fmla="*/ 3496661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3972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3721149"/>
                <a:gd name="connsiteY0" fmla="*/ 0 h 4269703"/>
                <a:gd name="connsiteX1" fmla="*/ 3721149 w 3721149"/>
                <a:gd name="connsiteY1" fmla="*/ 155367 h 4269703"/>
                <a:gd name="connsiteX2" fmla="*/ 3664832 w 3721149"/>
                <a:gd name="connsiteY2" fmla="*/ 4269703 h 4269703"/>
                <a:gd name="connsiteX3" fmla="*/ 3263736 w 3721149"/>
                <a:gd name="connsiteY3" fmla="*/ 3673347 h 4269703"/>
                <a:gd name="connsiteX4" fmla="*/ 0 w 3721149"/>
                <a:gd name="connsiteY4" fmla="*/ 0 h 4269703"/>
                <a:gd name="connsiteX0" fmla="*/ 0 w 3721149"/>
                <a:gd name="connsiteY0" fmla="*/ 0 h 4289488"/>
                <a:gd name="connsiteX1" fmla="*/ 3721149 w 3721149"/>
                <a:gd name="connsiteY1" fmla="*/ 155367 h 4289488"/>
                <a:gd name="connsiteX2" fmla="*/ 3664832 w 3721149"/>
                <a:gd name="connsiteY2" fmla="*/ 4269703 h 4289488"/>
                <a:gd name="connsiteX3" fmla="*/ 1705997 w 3721149"/>
                <a:gd name="connsiteY3" fmla="*/ 4289488 h 4289488"/>
                <a:gd name="connsiteX4" fmla="*/ 0 w 3721149"/>
                <a:gd name="connsiteY4" fmla="*/ 0 h 4289488"/>
                <a:gd name="connsiteX0" fmla="*/ 0 w 3664846"/>
                <a:gd name="connsiteY0" fmla="*/ 15785 h 4305273"/>
                <a:gd name="connsiteX1" fmla="*/ 3664846 w 3664846"/>
                <a:gd name="connsiteY1" fmla="*/ 0 h 4305273"/>
                <a:gd name="connsiteX2" fmla="*/ 3664832 w 3664846"/>
                <a:gd name="connsiteY2" fmla="*/ 4285488 h 4305273"/>
                <a:gd name="connsiteX3" fmla="*/ 1705997 w 3664846"/>
                <a:gd name="connsiteY3" fmla="*/ 4305273 h 4305273"/>
                <a:gd name="connsiteX4" fmla="*/ 0 w 3664846"/>
                <a:gd name="connsiteY4" fmla="*/ 15785 h 430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846" h="4305273">
                  <a:moveTo>
                    <a:pt x="0" y="15785"/>
                  </a:moveTo>
                  <a:lnTo>
                    <a:pt x="3664846" y="0"/>
                  </a:lnTo>
                  <a:cubicBezTo>
                    <a:pt x="3664841" y="1428496"/>
                    <a:pt x="3664837" y="2856992"/>
                    <a:pt x="3664832" y="4285488"/>
                  </a:cubicBezTo>
                  <a:lnTo>
                    <a:pt x="1705997" y="4305273"/>
                  </a:lnTo>
                  <a:lnTo>
                    <a:pt x="0" y="15785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63116" t="-323529" r="-3982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8326E10-C8CB-487F-A110-F861268DE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3279962B-46D2-4E19-B632-39B80D1E8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321A335A-53CB-4C17-AB51-5D9C2DCB4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A0E0D557-405B-469F-AEDE-4E3404AA41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D8D4E62F-9393-40A6-9E85-9F3B59C46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FABD11B1-DE89-45BC-8204-968C88AADC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FA4965A-1FBC-44B8-B96A-3F5275C3A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34D847-B8C2-7348-BBED-F667B19CE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399" y="685800"/>
            <a:ext cx="7345891" cy="1413933"/>
          </a:xfrm>
        </p:spPr>
        <p:txBody>
          <a:bodyPr>
            <a:normAutofit/>
          </a:bodyPr>
          <a:lstStyle/>
          <a:p>
            <a:r>
              <a:rPr lang="ru-RU" b="1">
                <a:latin typeface="Times New Roman"/>
                <a:cs typeface="Times New Roman"/>
              </a:rPr>
              <a:t>Что такое пиктограмма?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A56E30-E0A8-D247-9FDB-578463FD37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83" r="3896"/>
          <a:stretch/>
        </p:blipFill>
        <p:spPr>
          <a:xfrm>
            <a:off x="20" y="10"/>
            <a:ext cx="3459143" cy="6857990"/>
          </a:xfrm>
          <a:custGeom>
            <a:avLst/>
            <a:gdLst/>
            <a:ahLst/>
            <a:cxnLst/>
            <a:rect l="l" t="t" r="r" b="b"/>
            <a:pathLst>
              <a:path w="3458633" h="6858000">
                <a:moveTo>
                  <a:pt x="0" y="0"/>
                </a:moveTo>
                <a:lnTo>
                  <a:pt x="3174999" y="0"/>
                </a:lnTo>
                <a:lnTo>
                  <a:pt x="2294466" y="5223932"/>
                </a:lnTo>
                <a:lnTo>
                  <a:pt x="3458633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38100">
            <a:noFill/>
          </a:ln>
          <a:effectLst/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E33FF1F1-6760-FE48-AF82-A239C5584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3867" y="2048933"/>
            <a:ext cx="7659156" cy="3742267"/>
          </a:xfrm>
        </p:spPr>
        <p:txBody>
          <a:bodyPr>
            <a:normAutofit/>
          </a:bodyPr>
          <a:lstStyle/>
          <a:p>
            <a:pPr marL="342900" indent="-342900"/>
            <a:r>
              <a:rPr lang="ru-RU" b="1"/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Пиктограммы-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легко узнаваемое графическое изображение используемое в качестве символов. </a:t>
            </a:r>
            <a:endParaRPr lang="en-US"/>
          </a:p>
          <a:p>
            <a:pPr marL="342900" indent="-342900"/>
            <a:r>
              <a:rPr lang="ru-RU" b="1" dirty="0">
                <a:latin typeface="Times New Roman"/>
                <a:cs typeface="Times New Roman"/>
              </a:rPr>
              <a:t>Пиктографические  символы</a:t>
            </a:r>
            <a:r>
              <a:rPr lang="ru-RU" dirty="0">
                <a:latin typeface="Times New Roman"/>
                <a:cs typeface="Times New Roman"/>
              </a:rPr>
              <a:t> и знаки существуют для передачи информации. Помогают человеку ориентироваться в современном мире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0815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A2E861A3-F23C-46B8-A38A-4A22E453D9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8BC3D220-643B-4160-B5A9-59DF5D21F4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92237DE-D518-4625-8392-66D7084588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F290F0DD-E80A-4263-94E1-A41F57D84C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D78EA7D2-CCEA-435E-873D-36BF0522FF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9DFA731E-D6BB-42CC-AA05-64023DC81F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B00D0483-90FB-4EB4-9770-CA8A310D5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659BE1-B7DA-6C4D-BDF0-C19E6A3BE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2" y="685800"/>
            <a:ext cx="4278928" cy="1752599"/>
          </a:xfrm>
        </p:spPr>
        <p:txBody>
          <a:bodyPr>
            <a:normAutofit/>
          </a:bodyPr>
          <a:lstStyle/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5B07EA-7445-1E48-A0CD-F57A31AEC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666999"/>
            <a:ext cx="4278929" cy="312420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В каждом рисунке был определённый смысл: люди букв не знали, а знаками и рисунками «писали» то, что хотели сказать. </a:t>
            </a:r>
          </a:p>
          <a:p>
            <a:pPr>
              <a:lnSpc>
                <a:spcPct val="90000"/>
              </a:lnSpc>
            </a:pP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Человек, получивший такое послание, мог прочитать его так же, как мы читаем письма. Вот такие рисунки, составляющие пись­мо, и называются пиктограммами.</a:t>
            </a:r>
          </a:p>
        </p:txBody>
      </p:sp>
      <p:sp>
        <p:nvSpPr>
          <p:cNvPr id="19" name="Rounded Rectangle 16">
            <a:extLst>
              <a:ext uri="{FF2B5EF4-FFF2-40B4-BE49-F238E27FC236}">
                <a16:creationId xmlns:a16="http://schemas.microsoft.com/office/drawing/2014/main" id="{DD7EED39-224E-4230-8FD1-B1E1AF6C6E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648931"/>
            <a:ext cx="5407023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B9FCCC6-A065-F843-8B71-62F1BC9308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3" b="6315"/>
          <a:stretch/>
        </p:blipFill>
        <p:spPr>
          <a:xfrm>
            <a:off x="6434407" y="1011765"/>
            <a:ext cx="4744154" cy="454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011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C7B771-3E26-CB41-9A6C-3193964E1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619" y="373185"/>
            <a:ext cx="10018713" cy="1107830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Пиктограммы используются и в наше время. 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3CA349-0DF9-414C-8E9A-C1E299F81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2554" y="1446457"/>
            <a:ext cx="4386263" cy="4667249"/>
          </a:xfrm>
        </p:spPr>
        <p:txBody>
          <a:bodyPr>
            <a:noAutofit/>
          </a:bodyPr>
          <a:lstStyle/>
          <a:p>
            <a:r>
              <a:rPr lang="ru-RU" b="1" dirty="0">
                <a:latin typeface="Times New Roman"/>
                <a:cs typeface="Times New Roman"/>
              </a:rPr>
              <a:t>Сейчас</a:t>
            </a:r>
            <a:r>
              <a:rPr lang="ru-RU" dirty="0">
                <a:latin typeface="Times New Roman"/>
                <a:cs typeface="Times New Roman"/>
              </a:rPr>
              <a:t> - это эмблемы различных международ­ных конгрессов, конференций, олимпиад, изображения на государственных флагах, в больнице, зона отдыха.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/>
                <a:cs typeface="Times New Roman"/>
              </a:rPr>
              <a:t>Язык пиктограмм понятен без перевода и американцу, и русскому, и даже малышу, который совсем не умеет читать!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5CF0CE6-544A-4744-8F8B-6285B1D826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9" t="1771" r="-4348" b="3229"/>
          <a:stretch/>
        </p:blipFill>
        <p:spPr>
          <a:xfrm>
            <a:off x="1570892" y="1641354"/>
            <a:ext cx="2736397" cy="229685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F343966-A89E-2945-9F4F-704B687DA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4215" y="1637812"/>
            <a:ext cx="2986210" cy="244902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A4621EC-2D86-AB4E-8FE3-6ED6711F3C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015" y="3881803"/>
            <a:ext cx="2647949" cy="228758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65A55BA-16D9-F74B-BFC0-0A4B6A48D1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7107" y="4847859"/>
            <a:ext cx="1379343" cy="138307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A5EEB60-2E47-5A49-A66C-536CEF8E8B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4445" y="3879359"/>
            <a:ext cx="2986454" cy="1024793"/>
          </a:xfrm>
          <a:prstGeom prst="rect">
            <a:avLst/>
          </a:prstGeom>
        </p:spPr>
      </p:pic>
      <p:pic>
        <p:nvPicPr>
          <p:cNvPr id="4" name="Picture 4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0F397079-E2D5-4265-A7FA-1B614378FA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98990" y="4903543"/>
            <a:ext cx="1609481" cy="132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608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B791B9-42F8-A742-8D13-131FC047A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2" y="685800"/>
            <a:ext cx="2812386" cy="1752599"/>
          </a:xfrm>
        </p:spPr>
        <p:txBody>
          <a:bodyPr>
            <a:normAutofit/>
          </a:bodyPr>
          <a:lstStyle/>
          <a:p>
            <a:r>
              <a:rPr 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Пиктограммы бассейна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DE13D6-CE8A-C64E-8448-95A241BF5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2666999"/>
            <a:ext cx="2812386" cy="3124201"/>
          </a:xfrm>
        </p:spPr>
        <p:txBody>
          <a:bodyPr>
            <a:normAutofit/>
          </a:bodyPr>
          <a:lstStyle/>
          <a:p>
            <a:r>
              <a:rPr lang="ru-RU" sz="1700">
                <a:latin typeface="Times New Roman" panose="02020603050405020304" pitchFamily="18" charset="0"/>
                <a:cs typeface="Times New Roman" panose="02020603050405020304" pitchFamily="18" charset="0"/>
              </a:rPr>
              <a:t>Пиктограммы прижились и в нашей жизни, мы ими пользуемся, даже ни на секунду не задумываясь. Например заходя в бассейн вы встретите знаки :раздевалка, душевая, комната общего пользования,  глубине, ширине бассейна.</a:t>
            </a:r>
          </a:p>
          <a:p>
            <a:pPr marL="0" indent="0">
              <a:buNone/>
            </a:pPr>
            <a:endParaRPr lang="ru-RU" sz="1700"/>
          </a:p>
          <a:p>
            <a:pPr marL="0" indent="0">
              <a:buNone/>
            </a:pPr>
            <a:endParaRPr lang="ru-RU" sz="1700"/>
          </a:p>
        </p:txBody>
      </p:sp>
      <p:sp>
        <p:nvSpPr>
          <p:cNvPr id="26" name="Rounded Rectangle 6">
            <a:extLst>
              <a:ext uri="{FF2B5EF4-FFF2-40B4-BE49-F238E27FC236}">
                <a16:creationId xmlns:a16="http://schemas.microsoft.com/office/drawing/2014/main" id="{E9300062-3750-4DBC-AFC8-E9DC8EFA9B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7552" y="648931"/>
            <a:ext cx="6917478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CD633D2-21BE-244B-9602-C682444AD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8000" y="1756905"/>
            <a:ext cx="3056428" cy="305642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66095EB-D395-E448-A027-A586710C25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8154" y="2302564"/>
            <a:ext cx="3056838" cy="196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797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CCCB0E-085D-F748-B1D1-E05794AFB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508" y="413971"/>
            <a:ext cx="6694122" cy="959514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/>
                <a:cs typeface="Times New Roman"/>
              </a:rPr>
              <a:t>Раздевалки и душевые кабины (места общего пользования)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6A973F-0BBD-EE46-9D1F-1B5684627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1563" y="4335378"/>
            <a:ext cx="5325591" cy="2521723"/>
          </a:xfrm>
        </p:spPr>
        <p:txBody>
          <a:bodyPr>
            <a:normAutofit/>
          </a:bodyPr>
          <a:lstStyle/>
          <a:p>
            <a:pPr>
              <a:buFont typeface="Courier New"/>
              <a:buChar char="o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Раздевалка-для девочек </a:t>
            </a:r>
            <a:endParaRPr lang="en-US"/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мальчиков</a:t>
            </a:r>
          </a:p>
          <a:p>
            <a:pPr>
              <a:buFont typeface="Courier New"/>
              <a:buChar char="o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общего пользования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BF6284-6A40-9B44-9DCB-7758652AC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4096" y="1561543"/>
            <a:ext cx="1958687" cy="197052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3F10891-6914-3743-8148-A2500B2D4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5636" y="1655816"/>
            <a:ext cx="1958686" cy="193332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8DFCCF7-CB7F-4B41-A3DA-9415D3AA2A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5853" y="1629988"/>
            <a:ext cx="1867050" cy="191030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2B73DB4-764C-E742-A184-9A3387A6DD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8018" y="1620160"/>
            <a:ext cx="1961731" cy="197052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AD23E5F-4258-9A49-A319-A9D02F59CC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438" y="4026317"/>
            <a:ext cx="20955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687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6D34A0A-E27E-954A-8D03-6C0275719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760" y="1599284"/>
            <a:ext cx="2850354" cy="267646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B7E345-CC7B-B34D-8F24-AB922A706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695" y="41031"/>
            <a:ext cx="10008943" cy="1752599"/>
          </a:xfrm>
        </p:spPr>
        <p:txBody>
          <a:bodyPr/>
          <a:lstStyle/>
          <a:p>
            <a:r>
              <a:rPr lang="ru-RU" b="1" dirty="0">
                <a:latin typeface="Times New Roman"/>
                <a:cs typeface="Times New Roman"/>
              </a:rPr>
              <a:t>Информационные и предупреждающие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566CE2-0557-7E49-8C10-AD1820F8A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6218" y="2032611"/>
            <a:ext cx="4703272" cy="4486275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Глубина бассейна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Ширина бассейна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Прыгать и нырять запрещено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Медпункт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Скользкий по</a:t>
            </a:r>
            <a:r>
              <a:rPr lang="ru-RU" dirty="0"/>
              <a:t>л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D28EC41-74CE-5042-9722-5AC217083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8233" y="4588972"/>
            <a:ext cx="1736357" cy="16975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0D863F7-DEEE-244E-9555-2858C80096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9844" y="1417579"/>
            <a:ext cx="2061121" cy="168940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CCFE1B3-6DF5-B142-838E-FA7AA96E53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932" y="3168039"/>
            <a:ext cx="2059782" cy="147717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FACF881C-9DFC-924C-B241-6A8F37DBC8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8776" y="4706260"/>
            <a:ext cx="2039938" cy="169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067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AD30037-67ED-4367-9BE0-45787510B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4A4874A-7A66-7F4D-A814-5BF4B9B2FF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21" r="10844"/>
          <a:stretch/>
        </p:blipFill>
        <p:spPr>
          <a:xfrm>
            <a:off x="6892924" y="10"/>
            <a:ext cx="5299077" cy="6857990"/>
          </a:xfrm>
          <a:custGeom>
            <a:avLst/>
            <a:gdLst/>
            <a:ahLst/>
            <a:cxnLst/>
            <a:rect l="l" t="t" r="r" b="b"/>
            <a:pathLst>
              <a:path w="5299077" h="6858000">
                <a:moveTo>
                  <a:pt x="836871" y="0"/>
                </a:moveTo>
                <a:lnTo>
                  <a:pt x="5299077" y="0"/>
                </a:lnTo>
                <a:lnTo>
                  <a:pt x="5299077" y="6858000"/>
                </a:lnTo>
                <a:lnTo>
                  <a:pt x="1911312" y="6858000"/>
                </a:lnTo>
                <a:lnTo>
                  <a:pt x="0" y="5333999"/>
                </a:lnTo>
                <a:close/>
              </a:path>
            </a:pathLst>
          </a:cu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0841A4E-5BC1-44B4-83CF-D524E8AE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32760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BF371BCC-8954-44E2-8C4F-29DC18872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D3505BE-B420-41C5-BE34-3E7652D37A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4B68A05B-A78B-4D59-8CF9-1900731A2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84D57A01-C112-4FF2-B5ED-0B762AAD9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6CCCCDF1-5D4F-4CA1-8400-DFBB96BB0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20A090B2-5344-43CD-BC70-A6D44F15E8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0DE52D-205C-694C-BB2D-5B6CA4683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580" y="886326"/>
            <a:ext cx="5260680" cy="1752599"/>
          </a:xfrm>
        </p:spPr>
        <p:txBody>
          <a:bodyPr>
            <a:normAutofit/>
          </a:bodyPr>
          <a:lstStyle/>
          <a:p>
            <a:pPr algn="l"/>
            <a:r>
              <a:rPr lang="ru-RU" b="1">
                <a:latin typeface="Times New Roman"/>
                <a:cs typeface="Times New Roman"/>
              </a:rPr>
              <a:t>Пляж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937BBC-BE33-9C4C-9C98-AF7A154EB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1764631"/>
            <a:ext cx="5260680" cy="402656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000" dirty="0">
                <a:latin typeface="Times New Roman"/>
                <a:cs typeface="Times New Roman"/>
              </a:rPr>
              <a:t>Во все времена все люди всегда стремились к морю. </a:t>
            </a:r>
          </a:p>
          <a:p>
            <a:pPr>
              <a:lnSpc>
                <a:spcPct val="90000"/>
              </a:lnSpc>
            </a:pPr>
            <a:r>
              <a:rPr lang="ru-RU" sz="2000" dirty="0">
                <a:latin typeface="Times New Roman"/>
                <a:cs typeface="Times New Roman"/>
              </a:rPr>
              <a:t>Яркое солнце, чистый воздух, теплое уютное море с ласкающей волной и, конечно же, пляж.</a:t>
            </a:r>
          </a:p>
          <a:p>
            <a:pPr>
              <a:lnSpc>
                <a:spcPct val="90000"/>
              </a:lnSpc>
            </a:pPr>
            <a:r>
              <a:rPr lang="ru-RU" sz="2000" dirty="0">
                <a:latin typeface="Times New Roman"/>
                <a:cs typeface="Times New Roman"/>
              </a:rPr>
              <a:t> Пляжи бывают разные: каменистые и песчаные, в закрытых бухтах и выходящие в открытое море, пляжи чистые и пляжи не очень пригодные для купания. И наверняка у каждого есть свой любимый пляж, который запомнился на всю жизнь.</a:t>
            </a:r>
          </a:p>
        </p:txBody>
      </p:sp>
    </p:spTree>
    <p:extLst>
      <p:ext uri="{BB962C8B-B14F-4D97-AF65-F5344CB8AC3E}">
        <p14:creationId xmlns:p14="http://schemas.microsoft.com/office/powerpoint/2010/main" val="14534437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2096</TotalTime>
  <Words>573</Words>
  <Application>Microsoft Macintosh PowerPoint</Application>
  <PresentationFormat>Широкоэкранный</PresentationFormat>
  <Paragraphs>61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Malgun Gothic</vt:lpstr>
      <vt:lpstr>Arial</vt:lpstr>
      <vt:lpstr>Corbel</vt:lpstr>
      <vt:lpstr>Courier New</vt:lpstr>
      <vt:lpstr>Segoe UI Light</vt:lpstr>
      <vt:lpstr>Times New Roman</vt:lpstr>
      <vt:lpstr>Parallax</vt:lpstr>
      <vt:lpstr>Пиктограммы</vt:lpstr>
      <vt:lpstr>Тема нашего  исследования «Пиктограмма : знаки вокруг нас. </vt:lpstr>
      <vt:lpstr>Что такое пиктограмма?</vt:lpstr>
      <vt:lpstr>История </vt:lpstr>
      <vt:lpstr>Пиктограммы используются и в наше время. </vt:lpstr>
      <vt:lpstr>Пиктограммы бассейна</vt:lpstr>
      <vt:lpstr>Раздевалки и душевые кабины (места общего пользования)</vt:lpstr>
      <vt:lpstr>Информационные и предупреждающие</vt:lpstr>
      <vt:lpstr>Пляж</vt:lpstr>
      <vt:lpstr>Пиктограммы которые помогут на отдыхе</vt:lpstr>
      <vt:lpstr>Запрещающие пиктограммы</vt:lpstr>
      <vt:lpstr>Тактильные пиктограммы</vt:lpstr>
      <vt:lpstr>Вывод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Microsoft Office User</cp:lastModifiedBy>
  <cp:revision>258</cp:revision>
  <dcterms:created xsi:type="dcterms:W3CDTF">2020-03-17T07:36:19Z</dcterms:created>
  <dcterms:modified xsi:type="dcterms:W3CDTF">2020-05-12T19:47:26Z</dcterms:modified>
</cp:coreProperties>
</file>