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256" r:id="rId2"/>
    <p:sldId id="286" r:id="rId3"/>
    <p:sldId id="284" r:id="rId4"/>
    <p:sldId id="28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87" r:id="rId16"/>
    <p:sldId id="268" r:id="rId17"/>
    <p:sldId id="269" r:id="rId18"/>
    <p:sldId id="270" r:id="rId19"/>
    <p:sldId id="271" r:id="rId20"/>
    <p:sldId id="279" r:id="rId21"/>
    <p:sldId id="280" r:id="rId22"/>
    <p:sldId id="281" r:id="rId23"/>
    <p:sldId id="282" r:id="rId24"/>
    <p:sldId id="283" r:id="rId25"/>
    <p:sldId id="289" r:id="rId26"/>
    <p:sldId id="28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598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viewProps" Target="viewProps.xml" 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 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 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Toyota</c:v>
                </c:pt>
                <c:pt idx="1">
                  <c:v>Nissan</c:v>
                </c:pt>
                <c:pt idx="2">
                  <c:v>Mazda</c:v>
                </c:pt>
                <c:pt idx="3">
                  <c:v>Lexus</c:v>
                </c:pt>
                <c:pt idx="4">
                  <c:v>Ferrari</c:v>
                </c:pt>
                <c:pt idx="5">
                  <c:v>BMW</c:v>
                </c:pt>
                <c:pt idx="6">
                  <c:v>Mersedes</c:v>
                </c:pt>
                <c:pt idx="7">
                  <c:v>Lada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1-8C40-9855-5393831B3D5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Средство передвижения </c:v>
                </c:pt>
                <c:pt idx="1">
                  <c:v>Удобство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A0-3A4F-8FF6-CF83B0332EC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General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Летающий</c:v>
                </c:pt>
                <c:pt idx="1">
                  <c:v>Экологичный</c:v>
                </c:pt>
                <c:pt idx="2">
                  <c:v>Скоростной</c:v>
                </c:pt>
                <c:pt idx="3">
                  <c:v>Безопасный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9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B6-2D40-A7E2-589AFA02253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DE6E9-B0BF-41F3-BD5A-ABDF9C0200DD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ED7FD-71B3-48F1-96D9-AC9B579EE3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ED7FD-71B3-48F1-96D9-AC9B579EE3D0}" type="slidenum">
              <a:rPr lang="ru-RU" smtClean="0"/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7" Type="http://schemas.openxmlformats.org/officeDocument/2006/relationships/image" Target="../media/image11.jpeg" /><Relationship Id="rId2" Type="http://schemas.openxmlformats.org/officeDocument/2006/relationships/hyperlink" Target="http://yandex.ru/images/search?viewport=wide&amp;text=%D0%BC%D0%B8%D0%BA%D1%80%D0%BE%D0%B0%D0%B2%D1%82%D0%BE%D0%B1%D1%83%D1%81%D1%8B%20%20%D1%84%D0%BE%D1%82%D0%BE&amp;img_url=http://cdn.lenta.ru/images/0000/0298/000002980161/pic_1360562637.jpg&amp;pos=29&amp;uinfo=sw-1024-sh-600-ww-995-wh-437-pd-1-wp-5x3_1280x768&amp;rpt=simage&amp;_=1413032921656&amp;pin=1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://yandex.ru/images/search?viewport=wide&amp;text=%D0%BC%D0%B5%D0%B6%D0%B4%D1%83%D0%B3%D0%BE%D1%80%D0%BE%D0%B4%D0%BD%D0%B8%D0%B5%20%20%D0%B0%D0%B2%D1%82%D0%BE%D0%B1%D1%83%D1%81%D1%8B%20%20%D1%84%D0%BE%D1%82%D0%BE&amp;img_url=http://img.board.com.ua/a/1043863258/wm/1-prodayotsya-bolshoj-mezhdugorodnij.jpg&amp;pos=14&amp;uinfo=sw-1024-sh-600-ww-995-wh-437-pd-1-wp-5x3_1280x768&amp;rpt=simage&amp;_=1413033079281&amp;pin=1" TargetMode="External" /><Relationship Id="rId5" Type="http://schemas.openxmlformats.org/officeDocument/2006/relationships/image" Target="../media/image10.jpeg" /><Relationship Id="rId4" Type="http://schemas.openxmlformats.org/officeDocument/2006/relationships/hyperlink" Target="http://yandex.ru/images/search?viewport=wide&amp;text=%D0%B3%D0%BE%D1%80%D0%BE%D0%B4%D1%81%D0%BA%D0%B8%D0%B5%20%D0%B0%D0%B2%D1%82%D0%BE%D0%B1%D1%83%D1%81%D1%8B%20%20%D1%84%D0%BE%D1%82%D0%BE&amp;img_url=http://manservice.dn.ua/assets/images/BUS_stadtbusse_03_g.jpg&amp;pos=1&amp;uinfo=sw-1024-sh-600-ww-995-wh-437-pd-1-wp-5x3_1280x768&amp;rpt=simage&amp;_=1413033014828&amp;pin=1" TargetMode="External" 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yandex.ru/images/search?img_url=http://images.thecarconnection.com/lrg/subaru_100316493_l.jpg&amp;uinfo=sw-1024-sh-600-ww-995-wh-437-pd-1-wp-5x3_1280x768&amp;_=1413033378703&amp;viewport=wide&amp;p=2&amp;text=%D0%BB%D0%B5%D0%B3%D0%BA%D0%BE%D0%B2%D1%8B%D0%B5%20%D0%B0%D0%B2%D1%82%D0%BE%D0%BC%D0%BE%D0%B1%D0%B8%D0%BB%D0%B8%20%20%D1%84%D0%BE%D1%82%D0%BE&amp;pos=83&amp;rpt=simage&amp;pin=1" TargetMode="External" /><Relationship Id="rId3" Type="http://schemas.openxmlformats.org/officeDocument/2006/relationships/image" Target="../media/image12.jpeg" /><Relationship Id="rId7" Type="http://schemas.openxmlformats.org/officeDocument/2006/relationships/image" Target="../media/image14.jpeg" /><Relationship Id="rId2" Type="http://schemas.openxmlformats.org/officeDocument/2006/relationships/hyperlink" Target="http://yandex.ru/images/search?viewport=wide&amp;text=%D0%BB%D0%B5%D0%B3%D0%BA%D0%BE%D0%B2%D1%8B%D0%B5%20%D0%B0%D0%B2%D1%82%D0%BE%D0%BC%D0%BE%D0%B1%D0%B8%D0%BB%D0%B8%20%20%D1%84%D0%BE%D1%82%D0%BE&amp;img_url=http://topicalnews.files.wordpress.com/2009/01/niva1.jpg&amp;pos=15&amp;uinfo=sw-1024-sh-600-ww-995-wh-437-pd-1-wp-5x3_1280x768&amp;rpt=simage&amp;_=1413033220781&amp;pin=1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://yandex.ru/images/search?viewport=wide&amp;text=%D0%BB%D0%B5%D0%B3%D0%BA%D0%BE%D0%B2%D1%8B%D0%B5%20%D0%B0%D0%B2%D1%82%D0%BE%D0%BC%D0%BE%D0%B1%D0%B8%D0%BB%D0%B8%20%20%D1%84%D0%BE%D1%82%D0%BE&amp;img_url=http://ic.pics.livejournal.com/mishajp/3406942/47067/47067_320.jpg&amp;pos=29&amp;uinfo=sw-1024-sh-600-ww-995-wh-437-pd-1-wp-5x3_1280x768&amp;rpt=simage&amp;_=1413033220781&amp;pin=1" TargetMode="External" /><Relationship Id="rId5" Type="http://schemas.openxmlformats.org/officeDocument/2006/relationships/image" Target="../media/image13.jpeg" /><Relationship Id="rId4" Type="http://schemas.openxmlformats.org/officeDocument/2006/relationships/hyperlink" Target="http://yandex.ru/images/search?viewport=wide&amp;text=%D0%BB%D0%B5%D0%B3%D0%BA%D0%BE%D0%B2%D1%8B%D0%B5%20%D0%B0%D0%B2%D1%82%D0%BE%D0%BC%D0%BE%D0%B1%D0%B8%D0%BB%D0%B8%20%20%D1%84%D0%BE%D1%82%D0%BE&amp;img_url=http://cs316331.userapi.com/v316331296/41ee/i_YwWS10ZFU.jpg&amp;pos=24&amp;uinfo=sw-1024-sh-600-ww-995-wh-437-pd-1-wp-5x3_1280x768&amp;rpt=simage&amp;_=1413033220781&amp;pin=1" TargetMode="External" /><Relationship Id="rId9" Type="http://schemas.openxmlformats.org/officeDocument/2006/relationships/image" Target="../media/image15.jpeg" 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yandex.ru/images/search?img_url=http://s1.cdn.autoevolution.com/images/news/jeep-70th-anniversary-edition-models-head-for-europe-31560_1.jpg&amp;uinfo=sw-1024-sh-600-ww-995-wh-437-pd-1-wp-5x3_1280x768&amp;_=1413033519328&amp;viewport=wide&amp;p=1&amp;text=%D0%B2%D0%BD%D0%B5%D0%B4%D0%BE%D1%80%D0%BE%D0%B6%D0%BD%D0%B8%D0%BA%D0%B8%20%20%D1%84%D0%BE%D1%82%D0%BE&amp;pos=43&amp;rpt=simage&amp;pin=1" TargetMode="External" /><Relationship Id="rId3" Type="http://schemas.openxmlformats.org/officeDocument/2006/relationships/image" Target="../media/image16.jpeg" /><Relationship Id="rId7" Type="http://schemas.openxmlformats.org/officeDocument/2006/relationships/image" Target="../media/image18.jpeg" /><Relationship Id="rId2" Type="http://schemas.openxmlformats.org/officeDocument/2006/relationships/hyperlink" Target="http://yandex.ru/images/search?viewport=wide&amp;text=%D0%B2%D0%BD%D0%B5%D0%B4%D0%BE%D1%80%D0%BE%D0%B6%D0%BD%D0%B8%D0%BA%D0%B8%20%20%D1%84%D0%BE%D1%82%D0%BE&amp;img_url=http://www.yabdoo.com/gallery/oldWatch.php?url=476/gallery/1410_p48992.jpg&amp;pos=0&amp;uinfo=sw-1024-sh-600-ww-995-wh-437-pd-1-wp-5x3_1280x768&amp;rpt=simage&amp;_=1413033454093&amp;pin=1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://yandex.ru/images/search?viewport=wide&amp;text=%D0%B2%D0%BD%D0%B5%D0%B4%D0%BE%D1%80%D0%BE%D0%B6%D0%BD%D0%B8%D0%BA%D0%B8%20%20%D1%84%D0%BE%D1%82%D0%BE&amp;img_url=http://podrobnosti.ua/upload/news/2006/04/18/306386_3.jpg&amp;pos=17&amp;uinfo=sw-1024-sh-600-ww-995-wh-437-pd-1-wp-5x3_1280x768&amp;rpt=simage&amp;_=1413033454093&amp;pin=1" TargetMode="External" /><Relationship Id="rId5" Type="http://schemas.openxmlformats.org/officeDocument/2006/relationships/image" Target="../media/image17.jpeg" /><Relationship Id="rId4" Type="http://schemas.openxmlformats.org/officeDocument/2006/relationships/hyperlink" Target="http://yandex.ru/images/search?viewport=wide&amp;text=%D0%B2%D0%BD%D0%B5%D0%B4%D0%BE%D1%80%D0%BE%D0%B6%D0%BD%D0%B8%D0%BA%D0%B8%20%20%D1%84%D0%BE%D1%82%D0%BE&amp;img_url=http://pic.auto.mail.ru/content/documents/in_text_images/a/9/a9b039c66c95d261ca59f54e4b6e2dd0.jpeg&amp;pos=10&amp;uinfo=sw-1024-sh-600-ww-995-wh-437-pd-1-wp-5x3_1280x768&amp;rpt=simage&amp;_=1413033454093&amp;pin=1" TargetMode="External" /><Relationship Id="rId9" Type="http://schemas.openxmlformats.org/officeDocument/2006/relationships/image" Target="../media/image19.jpeg" 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yandex.ru/images/search?img_url=http://img1.liveinternet.ru/images/attach/b/3/26/24/26024018_1212069623_883073f3ee5f9806322dbb19c72cf761_full.jpg&amp;uinfo=sw-1024-sh-600-ww-995-wh-437-pd-1-wp-5x3_1280x768&amp;_=1413033701312&amp;viewport=wide&amp;p=1&amp;text=%D1%81%D0%BF%D0%BE%D1%80%D1%82%D0%B8%D0%B2%D0%BD%D1%8B%D0%B5%20%D0%BC%D0%B0%D1%88%D0%B8%D0%BD%D1%8B%20%20%D1%84%D0%BE%D1%82%D0%BE&amp;pos=31&amp;rpt=simage&amp;pin=1" TargetMode="External" /><Relationship Id="rId3" Type="http://schemas.openxmlformats.org/officeDocument/2006/relationships/image" Target="../media/image20.jpeg" /><Relationship Id="rId7" Type="http://schemas.openxmlformats.org/officeDocument/2006/relationships/image" Target="../media/image22.jpeg" /><Relationship Id="rId2" Type="http://schemas.openxmlformats.org/officeDocument/2006/relationships/hyperlink" Target="http://yandex.ru/images/search?viewport=wide&amp;text=%D1%81%D0%BF%D0%BE%D1%80%D1%82%D0%B8%D0%B2%D0%BD%D1%8B%D0%B5%20%D0%BC%D0%B0%D1%88%D0%B8%D0%BD%D1%8B%20%20%D1%84%D0%BE%D1%82%D0%BE&amp;img_url=http://www.motorafondo.net/wp-content/2011/04/ferrari_f430_scuderia_derrapando.jpg&amp;pos=0&amp;uinfo=sw-1024-sh-600-ww-995-wh-437-pd-1-wp-5x3_1280x768&amp;rpt=simage&amp;_=1413033642562&amp;pin=1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://yandex.ru/images/search?viewport=wide&amp;text=%D1%81%D0%BF%D0%BE%D1%80%D1%82%D0%B8%D0%B2%D0%BD%D1%8B%D0%B5%20%D0%BC%D0%B0%D1%88%D0%B8%D0%BD%D1%8B%20%20%D1%84%D0%BE%D1%82%D0%BE&amp;img_url=http://cs4550.vk.me/g13039866/a_5bf14166.jpg&amp;pos=16&amp;uinfo=sw-1024-sh-600-ww-995-wh-437-pd-1-wp-5x3_1280x768&amp;rpt=simage&amp;_=1413033642562&amp;pin=1" TargetMode="External" /><Relationship Id="rId5" Type="http://schemas.openxmlformats.org/officeDocument/2006/relationships/image" Target="../media/image21.jpeg" /><Relationship Id="rId4" Type="http://schemas.openxmlformats.org/officeDocument/2006/relationships/hyperlink" Target="http://yandex.ru/images/search?viewport=wide&amp;text=%D1%81%D0%BF%D0%BE%D1%80%D1%82%D0%B8%D0%B2%D0%BD%D1%8B%D0%B5%20%D0%BC%D0%B0%D1%88%D0%B8%D0%BD%D1%8B%20%20%D1%84%D0%BE%D1%82%D0%BE&amp;img_url=http://static.novate.ru/files/u1240/audi_r25_02.jpg&amp;pos=5&amp;uinfo=sw-1024-sh-600-ww-995-wh-437-pd-1-wp-5x3_1280x768&amp;rpt=simage&amp;_=1413033642562&amp;pin=1" TargetMode="External" /><Relationship Id="rId9" Type="http://schemas.openxmlformats.org/officeDocument/2006/relationships/image" Target="../media/image23.jpeg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 /><Relationship Id="rId1" Type="http://schemas.openxmlformats.org/officeDocument/2006/relationships/slideLayout" Target="../slideLayouts/slideLayout8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 /><Relationship Id="rId2" Type="http://schemas.openxmlformats.org/officeDocument/2006/relationships/hyperlink" Target="http://yandex.ru/images/search?viewport=wide&amp;text=%D0%B0%D1%80%D0%BC%D0%B0%D0%BD%20%D0%BF%D0%B5%D0%B6%D0%BE%20%20%D1%84%D0%BE%D1%82%D0%BE&amp;img_url=http://peugeot.mainspot.net/pics/pic025.jpg&amp;pos=0&amp;uinfo=sw-1024-sh-600-ww-995-wh-437-pd-1-wp-5x3_1280x768&amp;rpt=simage&amp;_=1413033927015&amp;pin=1" TargetMode="Externa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27.jpeg" /><Relationship Id="rId4" Type="http://schemas.openxmlformats.org/officeDocument/2006/relationships/hyperlink" Target="http://yandex.ru/images/search?viewport=wide&amp;text=%D0%B3%D0%B5%D0%BD%D1%80%D0%B8%20%D1%84%D0%BE%D1%80%D0%B4%20%D1%84%D0%BE%D1%82%D0%BE&amp;img_url=http://www.kp.ru/f/4/image/98/32/593298.jpg&amp;pos=1&amp;uinfo=sw-1024-sh-600-ww-995-wh-437-pd-1-wp-5x3_1280x768&amp;rpt=simage&amp;_=1413034103828&amp;pin=1" TargetMode="Externa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 /><Relationship Id="rId7" Type="http://schemas.openxmlformats.org/officeDocument/2006/relationships/image" Target="../media/image30.jpeg" /><Relationship Id="rId2" Type="http://schemas.openxmlformats.org/officeDocument/2006/relationships/hyperlink" Target="http://yandex.ru/images/search?viewport=wide&amp;text=%D1%84%D0%B5%D1%80%D0%B4%D0%B8%D0%BD%D0%B0%D0%BD%D0%B4%20%D0%BF%D0%BE%D1%80%D1%88%D0%B5%20%D1%84%D0%BE%D1%82%D0%BE&amp;img_url=http://static2.wikia.nocookie.net/__cb20121228163314/auto/ru/images/3/3d/Porcshe22(Ferd).jpg&amp;pos=9&amp;uinfo=sw-1024-sh-600-ww-995-wh-437-pd-1-wp-5x3_1280x768&amp;rpt=simage&amp;_=1413034190500&amp;pin=1" TargetMode="External" /><Relationship Id="rId1" Type="http://schemas.openxmlformats.org/officeDocument/2006/relationships/slideLayout" Target="../slideLayouts/slideLayout7.xml" /><Relationship Id="rId6" Type="http://schemas.openxmlformats.org/officeDocument/2006/relationships/hyperlink" Target="http://yandex.ru/images/search?viewport=wide&amp;text=%D0%B2%D0%B8%D0%BB%D1%8C%D0%B3%D0%B5%D0%BB%D1%8C%D0%BC%20%D0%BC%D0%B0%D0%B9%D0%B1%D0%B0%D1%85%20%D1%84%D0%BE%D1%82%D0%BE&amp;img_url=http://s1.hubimg.com/u/2534720_f260.jpg&amp;pos=9&amp;uinfo=sw-1024-sh-600-ww-995-wh-437-pd-1-wp-5x3_1280x768&amp;rpt=simage&amp;_=1413034517593&amp;pin=1" TargetMode="External" /><Relationship Id="rId5" Type="http://schemas.openxmlformats.org/officeDocument/2006/relationships/image" Target="../media/image29.jpeg" /><Relationship Id="rId4" Type="http://schemas.openxmlformats.org/officeDocument/2006/relationships/hyperlink" Target="http://yandex.ru/images/search?viewport=wide&amp;text=%D1%84%D0%B5%D1%80%D1%80%D1%83%D1%87%D1%87%D0%BE%20%D0%BB%D0%B0%D0%BC%D0%B1%D0%BE%D1%80%D0%B3%D0%B8%D0%BD%D0%B8%20%D1%84%D0%BE%D1%82%D0%BE&amp;img_url=http://www.factroom.ru/wp-content/uploads/2011/09/64.jpg&amp;pos=1&amp;uinfo=sw-1024-sh-600-ww-995-wh-437-pd-1-wp-5x3_1280x768&amp;rpt=simage&amp;_=1413034407421&amp;pin=1" TargetMode="Externa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 /><Relationship Id="rId2" Type="http://schemas.openxmlformats.org/officeDocument/2006/relationships/image" Target="../media/image31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 /><Relationship Id="rId2" Type="http://schemas.openxmlformats.org/officeDocument/2006/relationships/image" Target="../media/image33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5.jpeg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ybook.ru/author/gennadij-chernenko/legkovye-avtomobili/" TargetMode="External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9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hyperlink" Target="http://yandex.ru/images/search?source=wiz&amp;img_url=http://www.gruzoviki.com/upload/plants/daf_4_big.jpg&amp;uinfo=sw-1024-sh-600-ww-995-wh-437-pd-1-wp-5x3_1280x768&amp;_=1413032235234&amp;viewport=wide&amp;text=%D0%B3%D1%80%D1%83%D0%B7%D0%BE%D0%B2%D1%8B%D0%B5%20%D0%BC%D0%B0%D1%88%D0%B8%D0%BD%D1%8B%20%D1%84%D0%BE%D1%82%D0%BE&amp;noreask=1&amp;pos=12&amp;rpt=simage&amp;lr=2&amp;pin=1" TargetMode="Externa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4.jpeg" /><Relationship Id="rId4" Type="http://schemas.openxmlformats.org/officeDocument/2006/relationships/hyperlink" Target="http://yandex.ru/images/search?source=wiz&amp;img_url=http://www.perevozim.ru/car/33b.jpg&amp;uinfo=sw-1024-sh-600-ww-995-wh-437-pd-1-wp-5x3_1280x768&amp;_=1413032288250&amp;viewport=wide&amp;p=1&amp;text=%D0%B3%D1%80%D1%83%D0%B7%D0%BE%D0%B2%D1%8B%D0%B5%20%D0%BC%D0%B0%D1%88%D0%B8%D0%BD%D1%8B%20%D1%84%D0%BE%D1%82%D0%BE&amp;noreask=1&amp;pos=53&amp;rpt=simage&amp;lr=2&amp;pin=1" TargetMode="External" 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yandex.ru/images/search?viewport=wide&amp;text=%D1%8D%D0%B2%D0%B0%D0%BA%D1%83%D0%B0%D1%82%D0%BE%D1%80%D1%8B%20%D1%84%D0%BE%D1%82%D0%BE&amp;img_url=http://www.proza.ru/pics/2010/05/18/488.jpg&amp;pos=9&amp;uinfo=sw-1024-sh-600-ww-995-wh-437-pd-1-wp-5x3_1280x768&amp;rpt=simage&amp;_=1413032711578&amp;pin=1" TargetMode="External" /><Relationship Id="rId3" Type="http://schemas.openxmlformats.org/officeDocument/2006/relationships/image" Target="../media/image5.jpeg" /><Relationship Id="rId7" Type="http://schemas.openxmlformats.org/officeDocument/2006/relationships/image" Target="../media/image7.jpeg" /><Relationship Id="rId2" Type="http://schemas.openxmlformats.org/officeDocument/2006/relationships/hyperlink" Target="http://yandex.ru/images/search?source=wiz&amp;img_url=http://www.ru.all.biz/img/ru/catalog/small/285571.jpeg&amp;uinfo=sw-1024-sh-600-ww-995-wh-437-pd-1-wp-5x3_1280x768&amp;_=1413032505093&amp;viewport=wide&amp;text=%D1%81%D0%BF%D0%B5%D1%86%D1%82%D1%80%D0%B0%D0%BD%D1%81%D0%BF%D0%BE%D1%80%D1%82%20%D1%84%D0%BE%D1%82%D0%BE&amp;noreask=1&amp;pos=9&amp;rpt=simage&amp;lr=2&amp;pin=1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://yandex.ru/images/search?source=wiz&amp;img_url=http://900igr.net/datai/okruzhajuschij-mir/Beregis-avtomobilja/0009-010-Spetsialnyj-transport.jpg&amp;uinfo=sw-1024-sh-600-ww-995-wh-437-pd-1-wp-5x3_1280x768&amp;_=1413032591390&amp;viewport=wide&amp;p=1&amp;text=%D1%81%D0%BF%D0%B5%D1%86%D1%82%D1%80%D0%B0%D0%BD%D1%81%D0%BF%D0%BE%D1%80%D1%82%20%D1%84%D0%BE%D1%82%D0%BE&amp;noreask=1&amp;pos=31&amp;rpt=simage&amp;lr=2&amp;pin=1" TargetMode="External" /><Relationship Id="rId5" Type="http://schemas.openxmlformats.org/officeDocument/2006/relationships/image" Target="../media/image6.jpeg" /><Relationship Id="rId4" Type="http://schemas.openxmlformats.org/officeDocument/2006/relationships/hyperlink" Target="http://yandex.ru/images/search?source=wiz&amp;img_url=http://www.zp-avto.ru/UserFiles/Image/a644_16.jpg&amp;uinfo=sw-1024-sh-600-ww-995-wh-437-pd-1-wp-5x3_1280x768&amp;_=1413032505093&amp;viewport=wide&amp;text=%D1%81%D0%BF%D0%B5%D1%86%D1%82%D1%80%D0%B0%D0%BD%D1%81%D0%BF%D0%BE%D1%80%D1%82%20%D1%84%D0%BE%D1%82%D0%BE&amp;noreask=1&amp;pos=12&amp;rpt=simage&amp;lr=2&amp;pin=1" TargetMode="External" /><Relationship Id="rId9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6810550" cy="2386029"/>
          </a:xfrm>
        </p:spPr>
        <p:txBody>
          <a:bodyPr/>
          <a:lstStyle/>
          <a:p>
            <a:r>
              <a:rPr lang="ru-RU" b="1" i="1" dirty="0"/>
              <a:t> Автомобиль – роскошь или средство передвижения?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0996" y="4412704"/>
            <a:ext cx="7304856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Выполнил: Егоров Никита,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8 «Г» класс, МОБУ СОШ №26</a:t>
            </a:r>
          </a:p>
          <a:p>
            <a:pPr algn="r"/>
            <a:r>
              <a:rPr lang="ru-RU">
                <a:solidFill>
                  <a:schemeClr val="tx1"/>
                </a:solidFill>
              </a:rPr>
              <a:t>Руководитель: </a:t>
            </a:r>
            <a:r>
              <a:rPr lang="ru-RU" dirty="0">
                <a:solidFill>
                  <a:schemeClr val="tx1"/>
                </a:solidFill>
              </a:rPr>
              <a:t>Иванова А.К.,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учитель русского языка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 и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val="122550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br>
              <a:rPr lang="ru-RU" sz="3100" dirty="0"/>
            </a:br>
            <a:r>
              <a:rPr lang="ru-RU" sz="3100" dirty="0"/>
              <a:t>3. Автобусы: микроавтобусы, городские и междугородние автобусы.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http://im2-tub-ru.yandex.net/i?id=aefde40d544136e0d71c5d6beb406b13-84-144&amp;n=21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628800"/>
            <a:ext cx="259228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dd49dcfeb151a0e5d3630d2c2bb3c3e6-93-144&amp;n=21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1700808"/>
            <a:ext cx="295232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-ru.yandex.net/i?id=4af430e5a7fe1c9d54b5ab58f93d2f6e-103-144&amp;n=21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3933056"/>
            <a:ext cx="273630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9972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4.Легковые автомобили: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http://im3-tub-ru.yandex.net/i?id=cc65ddbd0d30d70103332ae8f3fb8c74-02-144&amp;n=21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844824"/>
            <a:ext cx="280831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1-tub-ru.yandex.net/i?id=515942cbfd0c7781e5c1d0ce945f92ee-81-144&amp;n=21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844824"/>
            <a:ext cx="295232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af4e4ec1f6a2802b4856293011d344bf-111-144&amp;n=21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624" y="4293096"/>
            <a:ext cx="3240360" cy="171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3-tub-ru.yandex.net/i?id=53502a76e3427cc5447c4e7233ddf978-83-144&amp;n=21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6056" y="4093969"/>
            <a:ext cx="295232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7508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5.Внедорожники: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http://im3-tub-ru.yandex.net/i?id=1efa78011626091a32110e33d0e7dd01-54-144&amp;n=21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340768"/>
            <a:ext cx="302433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3d984d3886ac48373d21c4cc0c1f3558-38-144&amp;n=21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1340768"/>
            <a:ext cx="302433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1-tub-ru.yandex.net/i?id=22401976ae8b5fd2af6a033ce1489ecf-46-144&amp;n=21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3866850"/>
            <a:ext cx="3096343" cy="20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3-tub-ru.yandex.net/i?id=8e35a589cce54848791d70bfdfce0c3a-76-144&amp;n=21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64088" y="3866850"/>
            <a:ext cx="3024336" cy="20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6496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6.Спортивные: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http://im2-tub-ru.yandex.net/i?id=ddac896681ae3096f2d0f88d55424118-129-144&amp;n=21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570508"/>
            <a:ext cx="2880320" cy="19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1-tub-ru.yandex.net/i?id=5fe52b1228ffeb77edaf4308faabf031-104-144&amp;n=21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562496"/>
            <a:ext cx="2808312" cy="193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5069164525e9a7cef8477db4ce42939a-80-144&amp;n=21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696" y="3789039"/>
            <a:ext cx="2880320" cy="18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3-tub-ru.yandex.net/i?id=304a135ad471bc3bfe079e4ca3ce5875-112-144&amp;n=21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79850" y="3819774"/>
            <a:ext cx="2848533" cy="1769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5877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71858" cy="7984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Глава 5. </a:t>
            </a:r>
            <a:r>
              <a:rPr lang="ru-RU" b="0" i="1" dirty="0">
                <a:solidFill>
                  <a:srgbClr val="FF0000"/>
                </a:solidFill>
              </a:rPr>
              <a:t>Автомобили в годы Великой Отечественной Войны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471858" cy="46910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        </a:t>
            </a:r>
            <a:r>
              <a:rPr lang="ru-RU" sz="1600" dirty="0"/>
              <a:t>Автомобиль сыграл огромную роль во время Великой Отечественной войны, он внес большую лепту в победу нашей страны над фашистской Германией. Так, автомобили марки «ЗИС» доставляли в блокадный Ленинград по дороге Жизни продукты питания с Большой Земли и, тем самым, спасли не один десяток жизней. А на фронте автомобили доставляли солдатам снаряды и патроны. Поэтому можно с уверенностью сказать,  что автомобиль  находился всегда рядом с человеком и помог одержать ему победу над фашистской Германией.</a:t>
            </a:r>
          </a:p>
        </p:txBody>
      </p:sp>
      <p:pic>
        <p:nvPicPr>
          <p:cNvPr id="5" name="Содержимое 4" descr="75 лет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143372" y="357166"/>
            <a:ext cx="4334994" cy="553310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933056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   Также, работая над своим проектом, я узнал, что было несколько великих людей, которые стали основоположниками автомобилестроения, что Германия – родина автомобилестроения,  что такому удивительному изобретению, как автомобиль, исполнилось недавно чуть больше 120 лет, однако за это время машины успели сильно измениться как снаружи, так и внутри.</a:t>
            </a:r>
          </a:p>
          <a:p>
            <a:endParaRPr lang="ru-RU" dirty="0"/>
          </a:p>
        </p:txBody>
      </p:sp>
      <p:pic>
        <p:nvPicPr>
          <p:cNvPr id="2050" name="Picture 2" descr="ÐÐ°ÑÑÐ¸Ð½ÐºÐ¸ Ð¿Ð¾ Ð·Ð°Ð¿ÑÐ¾ÑÑ Ð»Ð°Ð¼Ð±Ð¾ÑÐ³Ð¸Ð½Ð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7524836" cy="363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978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Глава 6. Известные люди в автомобилестроении.</a:t>
            </a:r>
            <a:endParaRPr lang="ru-RU" dirty="0"/>
          </a:p>
        </p:txBody>
      </p:sp>
      <p:pic>
        <p:nvPicPr>
          <p:cNvPr id="4" name="Объект 3" descr="http://im2-tub-ru.yandex.net/i?id=f65ec0c7028bf1bd753241edb5b41142-66-144&amp;n=21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628800"/>
            <a:ext cx="2024608" cy="190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915816" y="1772816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Арман</a:t>
            </a:r>
            <a:r>
              <a:rPr lang="ru-RU" dirty="0"/>
              <a:t> </a:t>
            </a:r>
            <a:r>
              <a:rPr lang="ru-RU" b="1" i="1" dirty="0"/>
              <a:t>Пежо</a:t>
            </a:r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2204864"/>
            <a:ext cx="5688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Создал велосипед, у которого диаметр переднего колеса в 5 раз больше, чем у заднего, также он создал свой двигатель и автомобиль.</a:t>
            </a:r>
          </a:p>
        </p:txBody>
      </p:sp>
      <p:pic>
        <p:nvPicPr>
          <p:cNvPr id="7" name="Рисунок 6" descr="http://im3-tub-ru.yandex.net/i?id=0f7c0a411bfee81c8a9377e6c1c60cbb-15-144&amp;n=21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005064"/>
            <a:ext cx="194421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913437" y="4077072"/>
            <a:ext cx="22737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Генри</a:t>
            </a:r>
            <a:r>
              <a:rPr lang="ru-RU" dirty="0"/>
              <a:t> </a:t>
            </a:r>
            <a:r>
              <a:rPr lang="ru-RU" b="1" i="1" dirty="0"/>
              <a:t>Форд</a:t>
            </a:r>
            <a:r>
              <a:rPr lang="ru-RU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4581998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Создал конвейерное производство автомобилей.</a:t>
            </a:r>
          </a:p>
        </p:txBody>
      </p:sp>
    </p:spTree>
    <p:extLst>
      <p:ext uri="{BB962C8B-B14F-4D97-AF65-F5344CB8AC3E}">
        <p14:creationId xmlns:p14="http://schemas.microsoft.com/office/powerpoint/2010/main" val="1726442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im1-tub-ru.yandex.net/i?id=7bab719dde73c579f7b63622cc14fd0f-123-144&amp;n=21">
            <a:hlinkClick r:id="rId2"/>
          </p:cNvPr>
          <p:cNvPicPr>
            <a:picLocks noGrp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250"/>
            <a:ext cx="2303463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109697" y="476672"/>
            <a:ext cx="2075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/>
              <a:t>Фердинанд</a:t>
            </a:r>
            <a:r>
              <a:rPr lang="ru-RU" dirty="0"/>
              <a:t> </a:t>
            </a:r>
            <a:r>
              <a:rPr lang="ru-RU" b="1" i="1" dirty="0"/>
              <a:t>Порше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980728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Создал электромобиль, создал «фольксваген –жук», а позже - свою компанию «</a:t>
            </a:r>
            <a:r>
              <a:rPr lang="en-US" dirty="0"/>
              <a:t>Porsche</a:t>
            </a:r>
            <a:r>
              <a:rPr lang="ru-RU" dirty="0"/>
              <a:t>».</a:t>
            </a:r>
          </a:p>
        </p:txBody>
      </p:sp>
      <p:pic>
        <p:nvPicPr>
          <p:cNvPr id="7" name="Рисунок 6" descr="http://im0-tub-ru.yandex.net/i?id=8aa2e0ef2230b67045bee8b05cb7880d-98-144&amp;n=21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2" y="2492896"/>
            <a:ext cx="2304257" cy="169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112076" y="2492896"/>
            <a:ext cx="2533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/>
              <a:t>Ферруччо</a:t>
            </a:r>
            <a:r>
              <a:rPr lang="ru-RU" b="1" i="1" dirty="0"/>
              <a:t> </a:t>
            </a:r>
            <a:r>
              <a:rPr lang="ru-RU" b="1" i="1" dirty="0" err="1"/>
              <a:t>Ламборгини</a:t>
            </a:r>
            <a:r>
              <a:rPr lang="ru-RU" b="1" i="1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83648" y="3018147"/>
            <a:ext cx="549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Сначала производил тракторы, позже начал делать спортивные автомобили.</a:t>
            </a:r>
          </a:p>
        </p:txBody>
      </p:sp>
      <p:pic>
        <p:nvPicPr>
          <p:cNvPr id="10" name="Рисунок 9" descr="http://im3-tub-ru.yandex.net/i?id=1e595ee15f0e571849f16bdb1332aeda-95-144&amp;n=21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8032" y="4437112"/>
            <a:ext cx="231007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170198" y="4437112"/>
            <a:ext cx="2172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/>
              <a:t>Вильгельм</a:t>
            </a:r>
            <a:r>
              <a:rPr lang="ru-RU" dirty="0"/>
              <a:t> </a:t>
            </a:r>
            <a:r>
              <a:rPr lang="ru-RU" b="1" i="1" dirty="0"/>
              <a:t>Майбах</a:t>
            </a:r>
            <a:r>
              <a:rPr lang="ru-RU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37422" y="5013465"/>
            <a:ext cx="53950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Выдающийся конструктор, открыл свой завод по производству двигателей.</a:t>
            </a:r>
          </a:p>
        </p:txBody>
      </p:sp>
    </p:spTree>
    <p:extLst>
      <p:ext uri="{BB962C8B-B14F-4D97-AF65-F5344CB8AC3E}">
        <p14:creationId xmlns:p14="http://schemas.microsoft.com/office/powerpoint/2010/main" val="4073091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Глава 7. Интересные факты про автомобили.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556792"/>
            <a:ext cx="52383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1.Трехлучевая звезда на логотипе «Мерседес-</a:t>
            </a:r>
            <a:r>
              <a:rPr lang="ru-RU" dirty="0" err="1"/>
              <a:t>Бенц</a:t>
            </a:r>
            <a:r>
              <a:rPr lang="ru-RU" dirty="0"/>
              <a:t>», разработанная в 1909 году, символизирует успех марки на суше, в воде и в воздухе. Это объясняется тем, что владелец марки, компания «</a:t>
            </a:r>
            <a:r>
              <a:rPr lang="ru-RU" dirty="0" err="1"/>
              <a:t>Даймлер</a:t>
            </a:r>
            <a:r>
              <a:rPr lang="ru-RU" dirty="0"/>
              <a:t>», производила также судовые и авиационные двигатели.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09626" y="3932690"/>
            <a:ext cx="50508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2. Первые номерные знаки появились не на автомобилях, а на конных экипажах. И уже потом, когда на улицах поехали автомобили, их тоже стали нумеровать.</a:t>
            </a:r>
          </a:p>
          <a:p>
            <a:endParaRPr lang="ru-RU" dirty="0"/>
          </a:p>
        </p:txBody>
      </p:sp>
      <p:pic>
        <p:nvPicPr>
          <p:cNvPr id="3074" name="Picture 2" descr="C:\Users\PC\Desktop\кеша лох\Plenki_Kabluk_1900-Clement-Panhar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876"/>
            <a:ext cx="3143272" cy="2500330"/>
          </a:xfrm>
          <a:prstGeom prst="rect">
            <a:avLst/>
          </a:prstGeom>
          <a:noFill/>
        </p:spPr>
      </p:pic>
      <p:pic>
        <p:nvPicPr>
          <p:cNvPr id="3075" name="Picture 3" descr="C:\Users\PC\Desktop\кеша лох\699248a12f66f92dd28f8f2548d050d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000108"/>
            <a:ext cx="3238522" cy="2428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6059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613015"/>
            <a:ext cx="54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3.Самый большой автомобиль в мире – немецкий самосвал БелАЗ-75710 . Он весит 360 тонны. Чтобы попасть в кабину, водителю нужно подняться по лестнице из 16 ступеней.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2924944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4.Самый дорогой серийный автомобиль в мире - </a:t>
            </a:r>
            <a:r>
              <a:rPr lang="en-US" dirty="0" err="1"/>
              <a:t>Bugatti</a:t>
            </a:r>
            <a:r>
              <a:rPr lang="en-US" dirty="0"/>
              <a:t> La </a:t>
            </a:r>
            <a:r>
              <a:rPr lang="en-US" dirty="0" err="1"/>
              <a:t>Voiture</a:t>
            </a:r>
            <a:r>
              <a:rPr lang="en-US" dirty="0"/>
              <a:t> Noire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4807809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Самый дешевый автомобиль – индийский </a:t>
            </a:r>
            <a:r>
              <a:rPr lang="en-US" dirty="0"/>
              <a:t>Tata Nano</a:t>
            </a:r>
            <a:r>
              <a:rPr lang="ru-RU" dirty="0"/>
              <a:t>, он стоит 2,5 тысячи долларов.</a:t>
            </a:r>
          </a:p>
        </p:txBody>
      </p:sp>
      <p:pic>
        <p:nvPicPr>
          <p:cNvPr id="1026" name="Picture 2" descr="C:\Users\PC\Desktop\кеша лох\бугат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85992"/>
            <a:ext cx="2928958" cy="2143140"/>
          </a:xfrm>
          <a:prstGeom prst="rect">
            <a:avLst/>
          </a:prstGeom>
          <a:noFill/>
        </p:spPr>
      </p:pic>
      <p:pic>
        <p:nvPicPr>
          <p:cNvPr id="1027" name="Picture 3" descr="C:\Users\PC\Desktop\кеша лох\билаз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57166"/>
            <a:ext cx="2928958" cy="1950732"/>
          </a:xfrm>
          <a:prstGeom prst="rect">
            <a:avLst/>
          </a:prstGeom>
          <a:noFill/>
        </p:spPr>
      </p:pic>
      <p:pic>
        <p:nvPicPr>
          <p:cNvPr id="1028" name="Picture 4" descr="C:\Users\PC\Desktop\кеша лох\cattouchr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429132"/>
            <a:ext cx="2928958" cy="21431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71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b="1" dirty="0"/>
              <a:t>Оглавление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r>
              <a:rPr lang="ru-RU" dirty="0"/>
              <a:t>Введение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Глава 1. Откуда появилось название «автомобиль»?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Глава 2. История автомобиля                    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Глава 3. Восемь важнейших чисел                                                              Глава 4. Какие бывают автомобили?</a:t>
            </a:r>
          </a:p>
          <a:p>
            <a:pPr marL="0" indent="0">
              <a:buNone/>
            </a:pPr>
            <a:r>
              <a:rPr lang="ru-RU" dirty="0"/>
              <a:t>Глава 5. Автомобили в годы Великой Отечественной войны</a:t>
            </a:r>
          </a:p>
          <a:p>
            <a:pPr marL="0" indent="0">
              <a:buNone/>
            </a:pPr>
            <a:r>
              <a:rPr lang="ru-RU" dirty="0"/>
              <a:t>Глава 6. Известные люди в автомобилестроении                                   </a:t>
            </a:r>
          </a:p>
          <a:p>
            <a:pPr marL="0" indent="0">
              <a:buNone/>
            </a:pPr>
            <a:r>
              <a:rPr lang="ru-RU" dirty="0"/>
              <a:t>Глава 7. Интересные факты про автомобили</a:t>
            </a:r>
          </a:p>
          <a:p>
            <a:pPr marL="0" indent="0">
              <a:buNone/>
            </a:pPr>
            <a:r>
              <a:rPr lang="ru-RU" dirty="0"/>
              <a:t>Глава 8. Опрос</a:t>
            </a:r>
          </a:p>
          <a:p>
            <a:pPr marL="0" indent="0">
              <a:buNone/>
            </a:pPr>
            <a:r>
              <a:rPr lang="ru-RU" dirty="0"/>
              <a:t>Заключение                                                                                                      Список литературы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81923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Глава 8: </a:t>
            </a:r>
            <a:r>
              <a:rPr lang="ru-RU" b="1" i="1" dirty="0">
                <a:solidFill>
                  <a:srgbClr val="FF0000"/>
                </a:solidFill>
              </a:rPr>
              <a:t>Опрос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Какие марки автомобилей вам нравятся?</a:t>
            </a:r>
          </a:p>
          <a:p>
            <a:r>
              <a:rPr lang="ru-RU" sz="4000" dirty="0"/>
              <a:t>Для чего нужен человеку автомобиль?</a:t>
            </a:r>
          </a:p>
          <a:p>
            <a:r>
              <a:rPr lang="ru-RU" sz="4000" dirty="0"/>
              <a:t>Каким должен быть автомобиль будущего?</a:t>
            </a:r>
          </a:p>
        </p:txBody>
      </p:sp>
    </p:spTree>
    <p:extLst>
      <p:ext uri="{BB962C8B-B14F-4D97-AF65-F5344CB8AC3E}">
        <p14:creationId xmlns:p14="http://schemas.microsoft.com/office/powerpoint/2010/main" val="2140581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Какие марки автомобилей вам нравятся?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86766" cy="4757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6027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Для чего нужен автомобиль?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9129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Каким должен быть автомобиль будущего?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0053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1095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Вывод: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352928" cy="52578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Согласно результатам опроса, большинство людей в г. Якутске выбирает иностранные автомобили: безопасную и экономичную японскую марку автомобиля «</a:t>
            </a:r>
            <a:r>
              <a:rPr lang="en-US" dirty="0"/>
              <a:t>Toyota</a:t>
            </a:r>
            <a:r>
              <a:rPr lang="ru-RU" dirty="0"/>
              <a:t>», затем идут «</a:t>
            </a:r>
            <a:r>
              <a:rPr lang="en-US" dirty="0"/>
              <a:t>BMW</a:t>
            </a:r>
            <a:r>
              <a:rPr lang="ru-RU" dirty="0"/>
              <a:t>»,</a:t>
            </a:r>
            <a:r>
              <a:rPr lang="en-US" dirty="0"/>
              <a:t> </a:t>
            </a:r>
            <a:r>
              <a:rPr lang="ru-RU" dirty="0"/>
              <a:t>«</a:t>
            </a:r>
            <a:r>
              <a:rPr lang="en-US" dirty="0"/>
              <a:t>Lexus</a:t>
            </a:r>
            <a:r>
              <a:rPr lang="ru-RU" dirty="0"/>
              <a:t>» и</a:t>
            </a:r>
            <a:r>
              <a:rPr lang="en-US" dirty="0"/>
              <a:t> </a:t>
            </a:r>
            <a:r>
              <a:rPr lang="ru-RU" dirty="0"/>
              <a:t>«</a:t>
            </a:r>
            <a:r>
              <a:rPr lang="en-US" dirty="0"/>
              <a:t>Mazda</a:t>
            </a:r>
            <a:r>
              <a:rPr lang="ru-RU" dirty="0"/>
              <a:t>». Это связано с тем, что мы живем на Дальнем Востоке и основные поставки автомобилей идут с Владивостока.</a:t>
            </a:r>
          </a:p>
          <a:p>
            <a:r>
              <a:rPr lang="ru-RU" dirty="0"/>
              <a:t>Современные автомобили являются безопасными, потому что оснащены различными средствами защиты, слежения </a:t>
            </a:r>
            <a:r>
              <a:rPr lang="en-US" dirty="0" err="1"/>
              <a:t>Glonass</a:t>
            </a:r>
            <a:r>
              <a:rPr lang="ru-RU" dirty="0"/>
              <a:t>, созданными по последней технике.</a:t>
            </a:r>
            <a:endParaRPr lang="en-US" dirty="0"/>
          </a:p>
          <a:p>
            <a:r>
              <a:rPr lang="ru-RU" dirty="0"/>
              <a:t>Важным фактором является экологическая безопасность автомобильного транспорта , например, электромобили.</a:t>
            </a:r>
          </a:p>
          <a:p>
            <a:r>
              <a:rPr lang="ru-RU" dirty="0"/>
              <a:t>Таким образом, результаты работы заставляют нас прийти  к заключению, что автомобиль все-таки является средством передвижения, а не роскошью, потому что он необходим, прежде всего, для экономии времени и удовлетворения нужд современного человека, стремительно идущего в ногу со временем и спешащего реализовать свои мечты для комфортной жизни.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1070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Список литературы: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br>
              <a:rPr lang="ru-RU" b="1" dirty="0"/>
            </a:br>
            <a:r>
              <a:rPr lang="ru-RU" dirty="0"/>
              <a:t>Елена Качур «Автомобили и транспорт»;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Григорий Крылов «Автомобили»;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Геннадий Черненко «Легковые автомобили»;</a:t>
            </a:r>
            <a:endParaRPr lang="ru-RU" dirty="0">
              <a:hlinkClick r:id="rId2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Лурье, Назаров «100 автомобилей, изменивших мир»;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Майкл Боулер «Самые известные автомобили мира. С 1945 года до наших дней».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Википедия.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Интернет.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683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794" y="2348880"/>
            <a:ext cx="7467600" cy="114300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0665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          Введение</a:t>
            </a:r>
            <a:br>
              <a:rPr lang="ru-RU" dirty="0"/>
            </a:br>
            <a:r>
              <a:rPr lang="ru-RU" b="1" u="sng" dirty="0"/>
              <a:t>Цель работы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84916" cy="4873752"/>
          </a:xfrm>
        </p:spPr>
        <p:txBody>
          <a:bodyPr/>
          <a:lstStyle/>
          <a:p>
            <a:r>
              <a:rPr lang="ru-RU"/>
              <a:t>Узнать, какие марки автомобилей предпочитают люди и чем является автомобиль для них: предметом роскоши или средством передвижения.</a:t>
            </a:r>
            <a:endParaRPr lang="ru-RU" dirty="0"/>
          </a:p>
          <a:p>
            <a:r>
              <a:rPr lang="ru-RU" b="1" u="sng" dirty="0"/>
              <a:t>Задачи: </a:t>
            </a:r>
          </a:p>
          <a:p>
            <a:r>
              <a:rPr lang="ru-RU" dirty="0"/>
              <a:t>Изучить информацию в </a:t>
            </a:r>
            <a:r>
              <a:rPr lang="ru-RU"/>
              <a:t>научной литературе и в Интернете об истории создания первых автомобилей;</a:t>
            </a:r>
            <a:endParaRPr lang="ru-RU" dirty="0"/>
          </a:p>
          <a:p>
            <a:r>
              <a:rPr lang="ru-RU" dirty="0"/>
              <a:t>Узнать о великих людях, создавших автомобили;</a:t>
            </a:r>
          </a:p>
          <a:p>
            <a:r>
              <a:rPr lang="ru-RU" dirty="0"/>
              <a:t>Провести опрос среди населения о предпочтениях </a:t>
            </a:r>
            <a:r>
              <a:rPr lang="ru-RU"/>
              <a:t>марок автомобилей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950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Актуальность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Освещение данной темы, я считаю,  актуально тем, что современное общество не может обходиться без автомобиля, так как он является не только удобным средством передвижения, но и значительно экономит время человека. </a:t>
            </a:r>
          </a:p>
          <a:p>
            <a:r>
              <a:rPr lang="ru-RU" dirty="0"/>
              <a:t>Проблема воздействия автомобиля на окружающую среду также очень актуальна в современном мире.</a:t>
            </a:r>
          </a:p>
          <a:p>
            <a:r>
              <a:rPr lang="ru-RU" dirty="0"/>
              <a:t>Проведя опрос, мы узнаем о том, какие марки автомобилей являются популярными и почему, для чего они нужны, каким видят автомобиль будущего.</a:t>
            </a:r>
          </a:p>
          <a:p>
            <a:r>
              <a:rPr lang="ru-RU" dirty="0"/>
              <a:t>Данные вопросы позволят сделать вывод о том, чем является  автомобиль для каждого человека.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0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Глава 1. Откуда название «автомобиль»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Слово </a:t>
            </a:r>
            <a:r>
              <a:rPr lang="ru-RU" b="1" i="1" dirty="0"/>
              <a:t>«автомобиль»</a:t>
            </a:r>
            <a:r>
              <a:rPr lang="ru-RU" dirty="0"/>
              <a:t> - это перевод с двух языков: греческого – </a:t>
            </a:r>
            <a:r>
              <a:rPr lang="ru-RU" dirty="0" err="1"/>
              <a:t>autos</a:t>
            </a:r>
            <a:r>
              <a:rPr lang="ru-RU" dirty="0"/>
              <a:t> – «сам», «самостоятельный»; и </a:t>
            </a:r>
            <a:r>
              <a:rPr lang="ru-RU" dirty="0" err="1"/>
              <a:t>mobilis</a:t>
            </a:r>
            <a:r>
              <a:rPr lang="ru-RU" dirty="0"/>
              <a:t> – с латыни – «подвижной, движущийся».</a:t>
            </a:r>
          </a:p>
          <a:p>
            <a:r>
              <a:rPr lang="ru-RU" dirty="0"/>
              <a:t>Повозки, которые двигались без помощи лошадей, в конце 19 века называли </a:t>
            </a:r>
            <a:r>
              <a:rPr lang="ru-RU" b="1" i="1" dirty="0"/>
              <a:t>безлошадными экипажами, </a:t>
            </a:r>
            <a:r>
              <a:rPr lang="ru-RU" b="1" i="1" dirty="0" err="1"/>
              <a:t>самобеглыми</a:t>
            </a:r>
            <a:r>
              <a:rPr lang="ru-RU" b="1" i="1" dirty="0"/>
              <a:t> колясками и самоходами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6486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5486400" cy="432048"/>
          </a:xfrm>
        </p:spPr>
        <p:txBody>
          <a:bodyPr>
            <a:noAutofit/>
          </a:bodyPr>
          <a:lstStyle/>
          <a:p>
            <a:r>
              <a:rPr lang="ru-RU" sz="2400" dirty="0"/>
              <a:t>Глава 2. История автомобиля.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4857760"/>
            <a:ext cx="8136904" cy="2143116"/>
          </a:xfrm>
        </p:spPr>
        <p:txBody>
          <a:bodyPr>
            <a:normAutofit/>
          </a:bodyPr>
          <a:lstStyle/>
          <a:p>
            <a:r>
              <a:rPr lang="ru-RU" sz="1800" dirty="0"/>
              <a:t>В 1769 году французский изобретатель </a:t>
            </a:r>
            <a:r>
              <a:rPr lang="ru-RU" sz="1800" dirty="0" err="1"/>
              <a:t>Кюньо</a:t>
            </a:r>
            <a:r>
              <a:rPr lang="ru-RU" sz="1800" dirty="0"/>
              <a:t> испытал первый образец машины с паровым двигателем, известный как «малая телега </a:t>
            </a:r>
            <a:r>
              <a:rPr lang="ru-RU" sz="1800" dirty="0" err="1"/>
              <a:t>Кюньо</a:t>
            </a:r>
            <a:r>
              <a:rPr lang="ru-RU" sz="1800" dirty="0"/>
              <a:t>», а в 1770 году — «большую телегу </a:t>
            </a:r>
            <a:r>
              <a:rPr lang="ru-RU" sz="1800" dirty="0" err="1"/>
              <a:t>Кюньо</a:t>
            </a:r>
            <a:r>
              <a:rPr lang="ru-RU" sz="1800" dirty="0"/>
              <a:t>». Сам изобретатель назвал её «Огненная телега» — она предназначалась для буксировки артиллерийских орудий.</a:t>
            </a:r>
          </a:p>
          <a:p>
            <a:endParaRPr lang="ru-RU" dirty="0"/>
          </a:p>
        </p:txBody>
      </p:sp>
      <p:pic>
        <p:nvPicPr>
          <p:cNvPr id="2050" name="Picture 2" descr="C:\Users\PC\Desktop\кеша лох\FardierdeCugnot20050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5164193" cy="2857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1264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Глава 3. Восемь важнейших чисел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         </a:t>
            </a:r>
            <a:r>
              <a:rPr lang="ru-RU" dirty="0"/>
              <a:t>Каждому</a:t>
            </a:r>
            <a:r>
              <a:rPr lang="ru-RU" sz="2400" dirty="0"/>
              <a:t> автомобилисту полезно знать восемь чисел, отличающих </a:t>
            </a:r>
            <a:r>
              <a:rPr lang="ru-RU" dirty="0"/>
              <a:t>все </a:t>
            </a:r>
            <a:r>
              <a:rPr lang="ru-RU" sz="2400" dirty="0"/>
              <a:t>автомобили: </a:t>
            </a:r>
          </a:p>
          <a:p>
            <a:pPr marL="514350" indent="-514350">
              <a:buAutoNum type="arabicPeriod"/>
            </a:pPr>
            <a:r>
              <a:rPr lang="ru-RU" dirty="0"/>
              <a:t>в</a:t>
            </a:r>
            <a:r>
              <a:rPr lang="ru-RU" sz="2400" dirty="0"/>
              <a:t>ес</a:t>
            </a:r>
            <a:r>
              <a:rPr lang="ru-RU" dirty="0"/>
              <a:t>;</a:t>
            </a:r>
            <a:endParaRPr lang="ru-RU" sz="2400" dirty="0"/>
          </a:p>
          <a:p>
            <a:pPr marL="514350" indent="-514350">
              <a:buAutoNum type="arabicPeriod"/>
            </a:pPr>
            <a:r>
              <a:rPr lang="ru-RU" dirty="0"/>
              <a:t>м</a:t>
            </a:r>
            <a:r>
              <a:rPr lang="ru-RU" sz="2400" dirty="0"/>
              <a:t>ощность</a:t>
            </a:r>
            <a:r>
              <a:rPr lang="ru-RU" dirty="0"/>
              <a:t>;</a:t>
            </a:r>
            <a:r>
              <a:rPr lang="ru-RU" sz="2400" dirty="0"/>
              <a:t> </a:t>
            </a:r>
          </a:p>
          <a:p>
            <a:pPr marL="514350" indent="-514350">
              <a:buAutoNum type="arabicPeriod"/>
            </a:pPr>
            <a:r>
              <a:rPr lang="ru-RU" sz="2400" dirty="0"/>
              <a:t>количество посадочных мест</a:t>
            </a:r>
            <a:r>
              <a:rPr lang="ru-RU" dirty="0"/>
              <a:t>;</a:t>
            </a:r>
            <a:endParaRPr lang="ru-RU" sz="2400" dirty="0"/>
          </a:p>
          <a:p>
            <a:pPr marL="514350" indent="-514350">
              <a:buAutoNum type="arabicPeriod"/>
            </a:pPr>
            <a:r>
              <a:rPr lang="ru-RU" dirty="0"/>
              <a:t>г</a:t>
            </a:r>
            <a:r>
              <a:rPr lang="ru-RU" sz="2400" dirty="0"/>
              <a:t>рузоподъемность</a:t>
            </a:r>
            <a:r>
              <a:rPr lang="ru-RU" dirty="0"/>
              <a:t>;</a:t>
            </a:r>
            <a:r>
              <a:rPr lang="ru-RU" sz="2400" dirty="0"/>
              <a:t> </a:t>
            </a:r>
          </a:p>
          <a:p>
            <a:pPr marL="514350" indent="-514350">
              <a:buAutoNum type="arabicPeriod"/>
            </a:pPr>
            <a:r>
              <a:rPr lang="ru-RU" sz="2400" dirty="0"/>
              <a:t>рабочий объем двигателя</a:t>
            </a:r>
            <a:r>
              <a:rPr lang="ru-RU" dirty="0"/>
              <a:t>;</a:t>
            </a:r>
            <a:endParaRPr lang="ru-RU" sz="2400" dirty="0"/>
          </a:p>
          <a:p>
            <a:pPr marL="514350" indent="-514350">
              <a:buAutoNum type="arabicPeriod"/>
            </a:pPr>
            <a:r>
              <a:rPr lang="ru-RU" dirty="0"/>
              <a:t>с</a:t>
            </a:r>
            <a:r>
              <a:rPr lang="ru-RU" sz="2400" dirty="0"/>
              <a:t>корость</a:t>
            </a:r>
            <a:r>
              <a:rPr lang="ru-RU" dirty="0"/>
              <a:t>;</a:t>
            </a:r>
            <a:endParaRPr lang="ru-RU" sz="2400" dirty="0"/>
          </a:p>
          <a:p>
            <a:pPr marL="514350" indent="-514350">
              <a:buAutoNum type="arabicPeriod"/>
            </a:pPr>
            <a:r>
              <a:rPr lang="ru-RU" sz="2400" dirty="0"/>
              <a:t>расход бензина; </a:t>
            </a:r>
          </a:p>
          <a:p>
            <a:pPr marL="514350" indent="-514350">
              <a:buAutoNum type="arabicPeriod"/>
            </a:pPr>
            <a:r>
              <a:rPr lang="ru-RU" sz="2400" dirty="0"/>
              <a:t>габарит. 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62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Глава 4. Какие бывают автомобили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Какие бывают машины: </a:t>
            </a:r>
            <a:endParaRPr lang="ru-RU" dirty="0"/>
          </a:p>
          <a:p>
            <a:r>
              <a:rPr lang="ru-RU" dirty="0"/>
              <a:t>1.Грузовые: самосвалы, фуры.</a:t>
            </a:r>
          </a:p>
        </p:txBody>
      </p:sp>
      <p:pic>
        <p:nvPicPr>
          <p:cNvPr id="5" name="Рисунок 4" descr="http://im2-tub-ru.yandex.net/i?id=cca3db1a0b3a4a65bbf5711dd5f3adf1-43-144&amp;n=21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924944"/>
            <a:ext cx="396044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-ru.yandex.net/i?id=6ccb4eb4c5eddaa321cd743ba865ac93-44-144&amp;n=21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2924944"/>
            <a:ext cx="3744416" cy="293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9572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ru-RU" sz="2800" dirty="0"/>
              <a:t>2.Специальные машины:  моечные, поливальные, автокраны, эвакуаторы, скорая помощь, пожарная, мусоровозы.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Объект 3" descr="http://im3-tub-ru.yandex.net/i?id=ccab2b2de4e500ee3d8be710c38581b1-36-144&amp;n=21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276872"/>
            <a:ext cx="2581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6ed122702f9b88804fc2f2f75c69bb32-111-144&amp;n=21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55904" y="2204864"/>
            <a:ext cx="2447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-ru.yandex.net/i?id=962cd7aff906c5b97287d2eaf5ca39fd-86-144&amp;n=21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908" y="4437112"/>
            <a:ext cx="2162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2-tub-ru.yandex.net/i?id=f741d53205158fe9604131cf38741299-119-144&amp;n=21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08303" y="4437112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402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374</TotalTime>
  <Words>890</Words>
  <Application>Microsoft Office PowerPoint</Application>
  <PresentationFormat>Экран (4:3)</PresentationFormat>
  <Paragraphs>95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Эркер</vt:lpstr>
      <vt:lpstr> Автомобиль – роскошь или средство передвижения?</vt:lpstr>
      <vt:lpstr>Оглавление</vt:lpstr>
      <vt:lpstr>                            Введение Цель работы:</vt:lpstr>
      <vt:lpstr>Актуальность </vt:lpstr>
      <vt:lpstr>Глава 1. Откуда название «автомобиль» </vt:lpstr>
      <vt:lpstr>Глава 2. История автомобиля.</vt:lpstr>
      <vt:lpstr>Глава 3. Восемь важнейших чисел </vt:lpstr>
      <vt:lpstr>Глава 4. Какие бывают автомобили </vt:lpstr>
      <vt:lpstr>2.Специальные машины:  моечные, поливальные, автокраны, эвакуаторы, скорая помощь, пожарная, мусоровозы. </vt:lpstr>
      <vt:lpstr> 3. Автобусы: микроавтобусы, городские и междугородние автобусы. </vt:lpstr>
      <vt:lpstr>4.Легковые автомобили:  </vt:lpstr>
      <vt:lpstr>5.Внедорожники: </vt:lpstr>
      <vt:lpstr> 6.Спортивные: </vt:lpstr>
      <vt:lpstr>Глава 5. Автомобили в годы Великой Отечественной Войны</vt:lpstr>
      <vt:lpstr>Презентация PowerPoint</vt:lpstr>
      <vt:lpstr>Глава 6. Известные люди в автомобилестроении.</vt:lpstr>
      <vt:lpstr>Презентация PowerPoint</vt:lpstr>
      <vt:lpstr>Глава 7. Интересные факты про автомобили.</vt:lpstr>
      <vt:lpstr>Презентация PowerPoint</vt:lpstr>
      <vt:lpstr>Глава 8: Опрос</vt:lpstr>
      <vt:lpstr>Какие марки автомобилей вам нравятся?</vt:lpstr>
      <vt:lpstr>Для чего нужен автомобиль?</vt:lpstr>
      <vt:lpstr>Каким должен быть автомобиль будущего?</vt:lpstr>
      <vt:lpstr>Вывод:</vt:lpstr>
      <vt:lpstr>Список литературы: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Автомобили: вчера, сегодня, завтра</dc:title>
  <dc:creator>PC</dc:creator>
  <cp:lastModifiedBy>Неизвестный пользователь</cp:lastModifiedBy>
  <cp:revision>67</cp:revision>
  <dcterms:created xsi:type="dcterms:W3CDTF">2019-05-10T09:15:28Z</dcterms:created>
  <dcterms:modified xsi:type="dcterms:W3CDTF">2021-11-13T08:29:18Z</dcterms:modified>
</cp:coreProperties>
</file>