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41" r:id="rId3"/>
    <p:sldId id="326" r:id="rId4"/>
    <p:sldId id="318" r:id="rId5"/>
    <p:sldId id="333" r:id="rId6"/>
    <p:sldId id="339" r:id="rId7"/>
    <p:sldId id="334" r:id="rId8"/>
    <p:sldId id="337" r:id="rId9"/>
    <p:sldId id="340" r:id="rId10"/>
    <p:sldId id="316" r:id="rId11"/>
    <p:sldId id="342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1" autoAdjust="0"/>
    <p:restoredTop sz="94349" autoAdjust="0"/>
  </p:normalViewPr>
  <p:slideViewPr>
    <p:cSldViewPr>
      <p:cViewPr>
        <p:scale>
          <a:sx n="76" d="100"/>
          <a:sy n="76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5EF6-362E-4476-BA1A-3D127D0E0E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8F7B-B049-4B62-897E-AFC1529565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6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50434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2BD2A9-94AE-4DB7-AFD6-13059AB59D3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285860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Нахождение дроби от числа</a:t>
            </a:r>
            <a:br>
              <a:rPr lang="ru-RU" dirty="0" smtClean="0"/>
            </a:br>
            <a:r>
              <a:rPr lang="ru-RU" sz="4000" dirty="0" smtClean="0"/>
              <a:t>Решение задач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725144"/>
            <a:ext cx="5914414" cy="1752600"/>
          </a:xfrm>
        </p:spPr>
        <p:txBody>
          <a:bodyPr/>
          <a:lstStyle/>
          <a:p>
            <a:r>
              <a:rPr lang="ru-RU" sz="2400" i="1" dirty="0" err="1" smtClean="0"/>
              <a:t>Г.Екатеринбург</a:t>
            </a:r>
            <a:r>
              <a:rPr lang="ru-RU" sz="2400" i="1" dirty="0" smtClean="0"/>
              <a:t>, </a:t>
            </a:r>
          </a:p>
          <a:p>
            <a:r>
              <a:rPr lang="ru-RU" sz="2400" i="1" dirty="0" err="1" smtClean="0"/>
              <a:t>Муштайкина</a:t>
            </a:r>
            <a:r>
              <a:rPr lang="ru-RU" sz="2400" i="1" dirty="0" smtClean="0"/>
              <a:t> </a:t>
            </a:r>
            <a:r>
              <a:rPr lang="ru-RU" sz="2400" i="1" dirty="0" smtClean="0"/>
              <a:t>М.А. </a:t>
            </a:r>
            <a:r>
              <a:rPr lang="ru-RU" sz="2400" i="1" smtClean="0"/>
              <a:t>учитель</a:t>
            </a:r>
            <a:endParaRPr lang="ru-RU" sz="2400" i="1" dirty="0" smtClean="0"/>
          </a:p>
          <a:p>
            <a:r>
              <a:rPr lang="ru-RU" sz="2400" i="1" dirty="0" smtClean="0"/>
              <a:t>МАОУ СОШ 62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  </a:t>
            </a:r>
          </a:p>
          <a:p>
            <a:pPr algn="ctr">
              <a:buNone/>
            </a:pPr>
            <a:r>
              <a:rPr lang="ru-RU" sz="4800" b="1" i="1" smtClean="0">
                <a:solidFill>
                  <a:srgbClr val="002060"/>
                </a:solidFill>
                <a:latin typeface="Monotype Corsiva" pitchFamily="66" charset="0"/>
              </a:rPr>
              <a:t>№ 407</a:t>
            </a:r>
            <a:r>
              <a:rPr lang="ru-RU" sz="4800" b="1" i="1" dirty="0" smtClean="0">
                <a:solidFill>
                  <a:srgbClr val="002060"/>
                </a:solidFill>
                <a:latin typeface="Monotype Corsiva" pitchFamily="66" charset="0"/>
              </a:rPr>
              <a:t>, 409</a:t>
            </a:r>
            <a:r>
              <a:rPr lang="ru-RU" sz="4800" b="1" i="1" smtClean="0">
                <a:solidFill>
                  <a:srgbClr val="002060"/>
                </a:solidFill>
                <a:latin typeface="Monotype Corsiva" pitchFamily="66" charset="0"/>
              </a:rPr>
              <a:t>, 411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00372"/>
            <a:ext cx="3214702" cy="31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Используемая литература:</a:t>
            </a:r>
          </a:p>
          <a:p>
            <a:pPr>
              <a:buFontTx/>
              <a:buChar char="-"/>
            </a:pPr>
            <a:r>
              <a:rPr lang="ru-RU" sz="2800" dirty="0" smtClean="0"/>
              <a:t>Математика:6 класс: учебник/ </a:t>
            </a:r>
            <a:r>
              <a:rPr lang="ru-RU" sz="2800" dirty="0" err="1" smtClean="0"/>
              <a:t>А.Г.Мерзляк</a:t>
            </a:r>
            <a:r>
              <a:rPr lang="ru-RU" sz="2800" dirty="0" smtClean="0"/>
              <a:t>, </a:t>
            </a:r>
            <a:r>
              <a:rPr lang="ru-RU" sz="2800" dirty="0" err="1" smtClean="0"/>
              <a:t>В.Б.Полонский</a:t>
            </a:r>
            <a:r>
              <a:rPr lang="ru-RU" sz="2800" dirty="0" smtClean="0"/>
              <a:t>, </a:t>
            </a:r>
            <a:r>
              <a:rPr lang="ru-RU" sz="2800" dirty="0" err="1" smtClean="0"/>
              <a:t>М.С.Якир</a:t>
            </a:r>
            <a:r>
              <a:rPr lang="ru-RU" sz="2800" dirty="0" smtClean="0"/>
              <a:t>; под ред.В.Е.Полонского.-5-е изд., стереотип.-М:Вентана-Граф,2020.-334с.</a:t>
            </a:r>
          </a:p>
          <a:p>
            <a:pPr>
              <a:buFontTx/>
              <a:buChar char="-"/>
            </a:pPr>
            <a:r>
              <a:rPr lang="ru-RU" sz="2800" dirty="0" smtClean="0"/>
              <a:t>Математика: 6 класс: методическое пособие/Е.В. Буцко, </a:t>
            </a:r>
            <a:r>
              <a:rPr lang="ru-RU" sz="2800" dirty="0" err="1" smtClean="0"/>
              <a:t>А.Г.Мерзляк</a:t>
            </a:r>
            <a:r>
              <a:rPr lang="ru-RU" sz="2800" dirty="0" smtClean="0"/>
              <a:t>, </a:t>
            </a:r>
            <a:r>
              <a:rPr lang="ru-RU" sz="2800" dirty="0" err="1" smtClean="0"/>
              <a:t>В.Б.Полонский</a:t>
            </a:r>
            <a:r>
              <a:rPr lang="ru-RU" sz="2800" dirty="0" smtClean="0"/>
              <a:t> и </a:t>
            </a:r>
            <a:r>
              <a:rPr lang="ru-RU" sz="2800" dirty="0" err="1" smtClean="0"/>
              <a:t>др</a:t>
            </a:r>
            <a:r>
              <a:rPr lang="ru-RU" sz="2800" dirty="0" smtClean="0"/>
              <a:t>.-</a:t>
            </a:r>
            <a:r>
              <a:rPr lang="ru-RU" sz="2800" dirty="0" err="1" smtClean="0"/>
              <a:t>М:Вентана-Граф</a:t>
            </a:r>
            <a:r>
              <a:rPr lang="ru-RU" sz="2800" dirty="0" smtClean="0"/>
              <a:t>, 2019-288с.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118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Молодцы!!!</a:t>
            </a:r>
            <a:br>
              <a:rPr lang="ru-RU" sz="6600" dirty="0" smtClean="0"/>
            </a:br>
            <a:r>
              <a:rPr lang="ru-RU" sz="6600" dirty="0" smtClean="0"/>
              <a:t>Спасибо за урок!!!</a:t>
            </a:r>
            <a:endParaRPr lang="ru-RU" sz="6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2857520" cy="23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818"/>
            <a:ext cx="2899530" cy="21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Формируемые результаты: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Предметные: формировать навык решения задач на нахождение дроби от числа с использование умножения натурального числа на дробь;</a:t>
            </a:r>
          </a:p>
          <a:p>
            <a:pPr marL="0" indent="0">
              <a:buNone/>
            </a:pPr>
            <a:r>
              <a:rPr lang="ru-RU" sz="2000" dirty="0" smtClean="0"/>
              <a:t>Личностные: формировать интерес к изучению темы и желание применять приобретенные знания и умения;</a:t>
            </a:r>
          </a:p>
          <a:p>
            <a:pPr marL="0" indent="0">
              <a:buNone/>
            </a:pPr>
            <a:r>
              <a:rPr lang="ru-RU" sz="2000" dirty="0" err="1" smtClean="0"/>
              <a:t>Метапредметные</a:t>
            </a:r>
            <a:r>
              <a:rPr lang="ru-RU" sz="2000" dirty="0" smtClean="0"/>
              <a:t>: формировать умение видеть математическую задачу в контексте проблемной ситуации в окружающей жизни.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Основные понятия: правило нахождения дроби от числа, правило нахождения процента от числа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764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96944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Дробь от числа </a:t>
            </a:r>
            <a:r>
              <a:rPr lang="ru-RU" dirty="0" smtClean="0"/>
              <a:t>=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часть от целого</a:t>
            </a:r>
            <a:r>
              <a:rPr lang="ru-RU" dirty="0" smtClean="0"/>
              <a:t>=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% от числа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614033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2400" b="1" i="1" cap="all" dirty="0">
                <a:ln w="0"/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Правило</a:t>
            </a:r>
            <a:r>
              <a:rPr lang="ru-RU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: </a:t>
            </a:r>
            <a: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чтобы </a:t>
            </a:r>
            <a:r>
              <a:rPr lang="ru-RU" sz="2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найти дробь от </a:t>
            </a:r>
            <a:r>
              <a:rPr lang="ru-RU" sz="24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числа, </a:t>
            </a:r>
            <a:endParaRPr lang="ru-RU" dirty="0"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4840" y="1654792"/>
            <a:ext cx="14553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можно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9" y="2140119"/>
            <a:ext cx="5184576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6588" y="2790027"/>
            <a:ext cx="61572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i="1" cap="all" dirty="0">
                <a:ln w="0"/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правило: </a:t>
            </a:r>
            <a:r>
              <a:rPr lang="ru-RU" sz="27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чтобы найти </a:t>
            </a:r>
            <a:r>
              <a:rPr lang="ru-RU" sz="27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% </a:t>
            </a:r>
            <a:r>
              <a:rPr lang="ru-RU" sz="2700" b="1" cap="all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от числа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74839" y="2816394"/>
            <a:ext cx="14553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можно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3297858"/>
            <a:ext cx="58326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cap="all" dirty="0">
                <a:ln w="0"/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представить</a:t>
            </a:r>
            <a:r>
              <a:rPr lang="ru-RU" sz="27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 </a:t>
            </a:r>
            <a:r>
              <a:rPr lang="ru-RU" sz="27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% </a:t>
            </a:r>
            <a:r>
              <a:rPr lang="ru-RU" sz="2700" b="1" cap="all" dirty="0">
                <a:ln w="0"/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в виде дроби 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3805689"/>
            <a:ext cx="5616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u="sng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Число </a:t>
            </a:r>
            <a:r>
              <a:rPr lang="ru-RU" sz="2700" b="1" u="sng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умножить</a:t>
            </a:r>
            <a:r>
              <a:rPr lang="ru-RU" sz="2700" b="1" u="sng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 </a:t>
            </a:r>
            <a:r>
              <a:rPr lang="ru-RU" sz="2700" b="1" u="sng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на эту дробь</a:t>
            </a:r>
            <a:r>
              <a:rPr lang="ru-RU" sz="2700" b="1" u="sng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/>
            </a:r>
            <a:br>
              <a:rPr lang="ru-RU" sz="2700" b="1" u="sng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</a:b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7943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791" y="311150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 Проверка ДЗ </a:t>
            </a:r>
            <a:r>
              <a:rPr lang="ru-RU" sz="2400" dirty="0" smtClean="0">
                <a:solidFill>
                  <a:schemeClr val="accent1"/>
                </a:solidFill>
              </a:rPr>
              <a:t>№ 394, 396, 398, 400, 402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387" y="1268760"/>
            <a:ext cx="1224136" cy="576063"/>
          </a:xfrm>
        </p:spPr>
        <p:txBody>
          <a:bodyPr numCol="1"/>
          <a:lstStyle/>
          <a:p>
            <a:pPr marL="0" indent="0">
              <a:buNone/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№ 394 </a:t>
            </a:r>
          </a:p>
          <a:p>
            <a:pPr>
              <a:buNone/>
            </a:pP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5" y="4439025"/>
            <a:ext cx="1915716" cy="16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Прямая со стрелкой 57"/>
          <p:cNvCxnSpPr/>
          <p:nvPr/>
        </p:nvCxnSpPr>
        <p:spPr>
          <a:xfrm>
            <a:off x="428596" y="571480"/>
            <a:ext cx="84296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02624" y="1710073"/>
                <a:ext cx="4572000" cy="7021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14350" lvl="0" indent="-51435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arenR"/>
                </a:pPr>
                <a:r>
                  <a:rPr lang="ru-RU" sz="2800" dirty="0">
                    <a:solidFill>
                      <a:prstClr val="black"/>
                    </a:solidFill>
                    <a:latin typeface="Monotype Corsiva" pitchFamily="66" charset="0"/>
                    <a:cs typeface="Times New Roman" pitchFamily="18" charset="0"/>
                  </a:rPr>
                  <a:t>45∙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Monotype Corsiva" pitchFamily="66" charset="0"/>
                    <a:cs typeface="Times New Roman" pitchFamily="18" charset="0"/>
                  </a:rPr>
                  <a:t> = 20 (пирожков</a:t>
                </a:r>
                <a:r>
                  <a:rPr lang="ru-RU" sz="2800" dirty="0" smtClean="0">
                    <a:solidFill>
                      <a:prstClr val="black"/>
                    </a:solidFill>
                    <a:latin typeface="Monotype Corsiva" pitchFamily="66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4" y="1710073"/>
                <a:ext cx="4572000" cy="702115"/>
              </a:xfrm>
              <a:prstGeom prst="rect">
                <a:avLst/>
              </a:prstGeom>
              <a:blipFill rotWithShape="1">
                <a:blip r:embed="rId3"/>
                <a:stretch>
                  <a:fillRect l="-2400" b="-1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52350" y="2234900"/>
            <a:ext cx="2953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Ответ. 20 пирожков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57463" y="2790314"/>
            <a:ext cx="1224136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№ 396 </a:t>
            </a:r>
          </a:p>
          <a:p>
            <a:pPr>
              <a:buFont typeface="Arial" charset="0"/>
              <a:buNone/>
            </a:pP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0876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Font typeface="Arial" charset="0"/>
              <a:buAutoNum type="arabicParenR"/>
            </a:pPr>
            <a:r>
              <a:rPr lang="ru-RU" sz="2800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12,5% : 100 = 0,125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7587" y="353195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2) 120∙ 0,125 </a:t>
            </a:r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= </a:t>
            </a:r>
            <a:r>
              <a:rPr lang="ru-RU" sz="2800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15 (чел)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4876" y="3553480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одной лодке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46" y="3972308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3) 120 : 15 = 8 (л)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598" y="4439025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Ответ:  15 человек в лодке, всего 8 лодок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107" y="4902095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№398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5598" y="5271427"/>
                <a:ext cx="1285929" cy="700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solidFill>
                      <a:prstClr val="black"/>
                    </a:solidFill>
                    <a:latin typeface="Monotype Corsiva" pitchFamily="66" charset="0"/>
                    <a:cs typeface="Times New Roman" pitchFamily="18" charset="0"/>
                  </a:rPr>
                  <a:t>1) 280∙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ru-RU" sz="2800" dirty="0">
                  <a:solidFill>
                    <a:prstClr val="black"/>
                  </a:solidFill>
                  <a:latin typeface="Monotype Corsiva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" y="5271427"/>
                <a:ext cx="1285929" cy="700448"/>
              </a:xfrm>
              <a:prstGeom prst="rect">
                <a:avLst/>
              </a:prstGeom>
              <a:blipFill rotWithShape="1">
                <a:blip r:embed="rId4"/>
                <a:stretch>
                  <a:fillRect l="-9953" b="-1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681598" y="5370332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= </a:t>
            </a:r>
            <a:r>
              <a:rPr lang="ru-RU" sz="2800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160 (кг)</a:t>
            </a:r>
            <a:endParaRPr lang="ru-RU" sz="2800" dirty="0">
              <a:solidFill>
                <a:prstClr val="black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107" y="5893552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Ответ: 160 килограмм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9" grpId="0"/>
      <p:bldP spid="10" grpId="0"/>
      <p:bldP spid="11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76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0" i="1" dirty="0" smtClean="0">
                <a:solidFill>
                  <a:schemeClr val="accent5">
                    <a:lumMod val="75000"/>
                  </a:schemeClr>
                </a:solidFill>
                <a:latin typeface="Cambria Math"/>
                <a:ea typeface="+mn-ea"/>
                <a:cs typeface="Times New Roman" pitchFamily="18" charset="0"/>
              </a:rPr>
              <a:t>    №</a:t>
            </a:r>
            <a:r>
              <a:rPr lang="ru-RU" sz="2800" b="0" i="1" dirty="0">
                <a:solidFill>
                  <a:schemeClr val="accent5">
                    <a:lumMod val="75000"/>
                  </a:schemeClr>
                </a:solidFill>
                <a:latin typeface="Cambria Math"/>
                <a:ea typeface="+mn-ea"/>
                <a:cs typeface="Times New Roman" pitchFamily="18" charset="0"/>
              </a:rPr>
              <a:t>400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28597" y="1143859"/>
                <a:ext cx="2376264" cy="720080"/>
              </a:xfrm>
            </p:spPr>
            <p:txBody>
              <a:bodyPr numCol="1"/>
              <a:lstStyle/>
              <a:p>
                <a:pPr>
                  <a:buAutoNum type="arabicParenR"/>
                </a:pPr>
                <a:r>
                  <a:rPr lang="en-US" sz="2800" dirty="0" smtClean="0">
                    <a:latin typeface="Monotype Corsiva" pitchFamily="66" charset="0"/>
                    <a:cs typeface="Times New Roman" pitchFamily="18" charset="0"/>
                  </a:rPr>
                  <a:t>m∙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ru-RU" sz="2800" dirty="0">
                  <a:latin typeface="Monotype Corsiva" pitchFamily="66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       </a:t>
                </a:r>
                <a:endParaRPr lang="ru-RU" sz="28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7" y="1143859"/>
                <a:ext cx="2376264" cy="720080"/>
              </a:xfrm>
              <a:blipFill rotWithShape="1">
                <a:blip r:embed="rId2"/>
                <a:stretch>
                  <a:fillRect l="-4359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3573016"/>
            <a:ext cx="1915716" cy="16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Прямая со стрелкой 57"/>
          <p:cNvCxnSpPr/>
          <p:nvPr/>
        </p:nvCxnSpPr>
        <p:spPr>
          <a:xfrm>
            <a:off x="428596" y="571480"/>
            <a:ext cx="84296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424535" y="1610156"/>
                <a:ext cx="1814533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Cambria Math"/>
                    <a:cs typeface="Times New Roman" pitchFamily="18" charset="0"/>
                  </a:rPr>
                  <a:t>2) 120∙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ru-RU" sz="2800" i="1" dirty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4535" y="1610156"/>
                <a:ext cx="1814533" cy="710707"/>
              </a:xfrm>
              <a:prstGeom prst="rect">
                <a:avLst/>
              </a:prstGeom>
              <a:blipFill rotWithShape="1">
                <a:blip r:embed="rId4"/>
                <a:stretch>
                  <a:fillRect l="-7071" b="-8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96186" y="1697953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= 15 ∙ 5=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8632" y="1703899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Cambria Math"/>
                <a:cs typeface="Times New Roman" pitchFamily="18" charset="0"/>
              </a:rPr>
              <a:t>75 (</a:t>
            </a:r>
            <a:r>
              <a:rPr lang="ru-RU" sz="2800" i="1" dirty="0">
                <a:latin typeface="Cambria Math"/>
                <a:cs typeface="Times New Roman" pitchFamily="18" charset="0"/>
              </a:rPr>
              <a:t>п)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474" y="2221173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Cambria Math"/>
                <a:cs typeface="Times New Roman" pitchFamily="18" charset="0"/>
              </a:rPr>
              <a:t>Ответ: 75 порций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419" y="2787942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Cambria Math"/>
                <a:cs typeface="Times New Roman" pitchFamily="18" charset="0"/>
              </a:rPr>
              <a:t>№ 402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596" y="3154401"/>
                <a:ext cx="2034531" cy="699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i="1" dirty="0">
                    <a:latin typeface="Cambria Math"/>
                    <a:cs typeface="Times New Roman" pitchFamily="18" charset="0"/>
                  </a:rPr>
                  <a:t>1) 1 440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sz="2800" i="1" dirty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3154401"/>
                <a:ext cx="2034531" cy="699166"/>
              </a:xfrm>
              <a:prstGeom prst="rect">
                <a:avLst/>
              </a:prstGeom>
              <a:blipFill rotWithShape="1">
                <a:blip r:embed="rId5"/>
                <a:stretch>
                  <a:fillRect l="-59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13354" y="3311406"/>
            <a:ext cx="3087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Cambria Math"/>
                <a:cs typeface="Times New Roman" pitchFamily="18" charset="0"/>
              </a:rPr>
              <a:t>= </a:t>
            </a:r>
            <a:r>
              <a:rPr lang="ru-RU" sz="2800" i="1" dirty="0" smtClean="0">
                <a:latin typeface="Cambria Math"/>
                <a:cs typeface="Times New Roman" pitchFamily="18" charset="0"/>
              </a:rPr>
              <a:t>120 ∙7=840 </a:t>
            </a:r>
            <a:r>
              <a:rPr lang="ru-RU" sz="2800" i="1" dirty="0">
                <a:latin typeface="Cambria Math"/>
                <a:cs typeface="Times New Roman" pitchFamily="18" charset="0"/>
              </a:rPr>
              <a:t>(кг)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8281" y="3311406"/>
            <a:ext cx="328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400" i="1" dirty="0">
                <a:latin typeface="Cambria Math"/>
                <a:cs typeface="Times New Roman" pitchFamily="18" charset="0"/>
              </a:rPr>
              <a:t>привезли апельсинов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419" y="3777870"/>
            <a:ext cx="288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Cambria Math"/>
                <a:cs typeface="Times New Roman" pitchFamily="18" charset="0"/>
              </a:rPr>
              <a:t>2) 1 440 -840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1345" y="3765594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Cambria Math"/>
                <a:cs typeface="Times New Roman" pitchFamily="18" charset="0"/>
              </a:rPr>
              <a:t>600 (кг)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145" y="4266527"/>
            <a:ext cx="243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Cambria Math"/>
                <a:cs typeface="Times New Roman" pitchFamily="18" charset="0"/>
              </a:rPr>
              <a:t>Ответ: 600 кг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5772" y="4722328"/>
                <a:ext cx="1860178" cy="1130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7030A0"/>
                    </a:solidFill>
                    <a:latin typeface="Cambria Math"/>
                    <a:cs typeface="Times New Roman" pitchFamily="18" charset="0"/>
                  </a:rPr>
                  <a:t>2 способ:  </a:t>
                </a:r>
              </a:p>
              <a:p>
                <a:r>
                  <a:rPr lang="ru-RU" sz="2800" i="1" dirty="0">
                    <a:solidFill>
                      <a:srgbClr val="7030A0"/>
                    </a:solidFill>
                    <a:latin typeface="Cambria Math"/>
                    <a:cs typeface="Times New Roman" pitchFamily="18" charset="0"/>
                  </a:rPr>
                  <a:t>1) 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sz="2800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72" y="4722328"/>
                <a:ext cx="1860178" cy="1130053"/>
              </a:xfrm>
              <a:prstGeom prst="rect">
                <a:avLst/>
              </a:prstGeom>
              <a:blipFill rotWithShape="1">
                <a:blip r:embed="rId6"/>
                <a:stretch>
                  <a:fillRect l="-6885" t="-5405" r="-2951" b="-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68643" y="5173056"/>
                <a:ext cx="835485" cy="707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7030A0"/>
                    </a:solidFill>
                    <a:latin typeface="Cambria Math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sz="2800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643" y="5173056"/>
                <a:ext cx="835485" cy="707758"/>
              </a:xfrm>
              <a:prstGeom prst="rect">
                <a:avLst/>
              </a:prstGeom>
              <a:blipFill rotWithShape="1">
                <a:blip r:embed="rId7"/>
                <a:stretch>
                  <a:fillRect l="-14599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513354" y="5265325"/>
            <a:ext cx="3946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sz="2800" i="1" dirty="0">
                <a:solidFill>
                  <a:srgbClr val="7030A0"/>
                </a:solidFill>
                <a:latin typeface="Cambria Math"/>
                <a:cs typeface="Times New Roman" pitchFamily="18" charset="0"/>
              </a:rPr>
              <a:t>привезли мандаринов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9597" y="5852381"/>
                <a:ext cx="2034531" cy="707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7030A0"/>
                    </a:solidFill>
                    <a:latin typeface="Cambria Math"/>
                    <a:cs typeface="Times New Roman" pitchFamily="18" charset="0"/>
                  </a:rPr>
                  <a:t>2) 1 440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sz="2800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7" y="5852381"/>
                <a:ext cx="2034531" cy="707758"/>
              </a:xfrm>
              <a:prstGeom prst="rect">
                <a:avLst/>
              </a:prstGeom>
              <a:blipFill rotWithShape="1">
                <a:blip r:embed="rId8"/>
                <a:stretch>
                  <a:fillRect l="-5988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749155" y="5886690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  <a:latin typeface="Cambria Math"/>
                <a:cs typeface="Times New Roman" pitchFamily="18" charset="0"/>
              </a:rPr>
              <a:t>= 120 ∙5 = 600 (кг)</a:t>
            </a:r>
          </a:p>
        </p:txBody>
      </p:sp>
    </p:spTree>
    <p:extLst>
      <p:ext uri="{BB962C8B-B14F-4D97-AF65-F5344CB8AC3E}">
        <p14:creationId xmlns:p14="http://schemas.microsoft.com/office/powerpoint/2010/main" val="26810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7644"/>
            <a:ext cx="8229600" cy="739292"/>
          </a:xfrm>
        </p:spPr>
        <p:txBody>
          <a:bodyPr>
            <a:normAutofit/>
          </a:bodyPr>
          <a:lstStyle/>
          <a:p>
            <a:pPr algn="l"/>
            <a:r>
              <a:rPr lang="ru-RU" sz="2800" b="0" i="1" dirty="0" smtClean="0">
                <a:solidFill>
                  <a:schemeClr val="accent5">
                    <a:lumMod val="75000"/>
                  </a:schemeClr>
                </a:solidFill>
                <a:latin typeface="Cambria Math"/>
                <a:ea typeface="+mn-ea"/>
                <a:cs typeface="Times New Roman" pitchFamily="18" charset="0"/>
              </a:rPr>
              <a:t>    №404</a:t>
            </a:r>
            <a:endParaRPr lang="ru-RU" sz="2800" b="0" i="1" dirty="0">
              <a:solidFill>
                <a:schemeClr val="accent5">
                  <a:lumMod val="75000"/>
                </a:schemeClr>
              </a:solidFill>
              <a:latin typeface="Cambria Math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12" y="947074"/>
            <a:ext cx="2320558" cy="720080"/>
          </a:xfrm>
        </p:spPr>
        <p:txBody>
          <a:bodyPr numCol="1"/>
          <a:lstStyle/>
          <a:p>
            <a:pPr>
              <a:buAutoNum type="arabicParenR"/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3,5% :100 = 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3573016"/>
            <a:ext cx="1915716" cy="16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Прямая со стрелкой 57"/>
          <p:cNvCxnSpPr/>
          <p:nvPr/>
        </p:nvCxnSpPr>
        <p:spPr>
          <a:xfrm>
            <a:off x="428596" y="571480"/>
            <a:ext cx="84296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465808" y="1348546"/>
            <a:ext cx="2491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/>
                <a:cs typeface="Times New Roman" pitchFamily="18" charset="0"/>
              </a:rPr>
              <a:t>2) </a:t>
            </a:r>
            <a:r>
              <a:rPr lang="ru-RU" sz="2800" i="1" dirty="0" smtClean="0">
                <a:latin typeface="Cambria Math"/>
                <a:cs typeface="Times New Roman" pitchFamily="18" charset="0"/>
              </a:rPr>
              <a:t>32 ∙0,035</a:t>
            </a:r>
            <a:endParaRPr lang="ru-RU" sz="2800" i="1" dirty="0">
              <a:latin typeface="Cambria Math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856" y="1417157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=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1,12</a:t>
            </a:r>
            <a:endParaRPr lang="ru-RU" sz="2800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720" y="1798127"/>
                <a:ext cx="1678665" cy="703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i="1" dirty="0" smtClean="0">
                    <a:latin typeface="Cambria Math"/>
                    <a:cs typeface="Times New Roman" pitchFamily="18" charset="0"/>
                  </a:rPr>
                  <a:t>3) 0,45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2800" i="1" dirty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20" y="1798127"/>
                <a:ext cx="1678665" cy="703911"/>
              </a:xfrm>
              <a:prstGeom prst="rect">
                <a:avLst/>
              </a:prstGeom>
              <a:blipFill rotWithShape="1">
                <a:blip r:embed="rId3"/>
                <a:stretch>
                  <a:fillRect l="-7246" b="-9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8419" y="2787942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Cambria Math"/>
                <a:cs typeface="Times New Roman" pitchFamily="18" charset="0"/>
              </a:rPr>
              <a:t>№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Cambria Math"/>
                <a:cs typeface="Times New Roman" pitchFamily="18" charset="0"/>
              </a:rPr>
              <a:t>406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Cambria Math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596" y="3154401"/>
                <a:ext cx="1313180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i="1" dirty="0" smtClean="0">
                    <a:latin typeface="Cambria Math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ru-RU" sz="28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800" i="1" dirty="0" smtClean="0">
                    <a:latin typeface="Cambria Math"/>
                    <a:cs typeface="Times New Roman" pitchFamily="18" charset="0"/>
                  </a:rPr>
                  <a:t>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ru-RU" sz="2800" i="1" dirty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3154401"/>
                <a:ext cx="1313180" cy="704295"/>
              </a:xfrm>
              <a:prstGeom prst="rect">
                <a:avLst/>
              </a:prstGeom>
              <a:blipFill rotWithShape="1">
                <a:blip r:embed="rId4"/>
                <a:stretch>
                  <a:fillRect l="-9259" b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4028" y="3154401"/>
                <a:ext cx="83548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i="1" dirty="0" smtClean="0">
                    <a:latin typeface="Cambria Math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ru-RU" sz="2800" i="1" dirty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28" y="3154401"/>
                <a:ext cx="835485" cy="704295"/>
              </a:xfrm>
              <a:prstGeom prst="rect">
                <a:avLst/>
              </a:prstGeom>
              <a:blipFill rotWithShape="1">
                <a:blip r:embed="rId5"/>
                <a:stretch>
                  <a:fillRect l="-14599" b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25460" y="3813199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Cambria Math"/>
                <a:cs typeface="Times New Roman" pitchFamily="18" charset="0"/>
              </a:rPr>
              <a:t>Ответ: </a:t>
            </a:r>
            <a:r>
              <a:rPr lang="ru-RU" sz="2800" i="1" dirty="0" smtClean="0">
                <a:latin typeface="Cambria Math"/>
                <a:cs typeface="Times New Roman" pitchFamily="18" charset="0"/>
              </a:rPr>
              <a:t>2/25 </a:t>
            </a:r>
            <a:endParaRPr lang="ru-RU" sz="2800" i="1" dirty="0">
              <a:latin typeface="Cambria Math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9513" y="893937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0,035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6385" y="1871766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Cambria Math"/>
                <a:cs typeface="Times New Roman" pitchFamily="18" charset="0"/>
              </a:rPr>
              <a:t>= 0,05*2=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7347" y="1876590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  <a:latin typeface="Cambria Math"/>
                <a:cs typeface="Times New Roman" pitchFamily="18" charset="0"/>
              </a:rPr>
              <a:t>0,1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989" y="2329154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Cambria Math"/>
                <a:cs typeface="Times New Roman" pitchFamily="18" charset="0"/>
              </a:rPr>
              <a:t>4) 1,12-0,1 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9155" y="2296938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  <a:latin typeface="Cambria Math"/>
                <a:cs typeface="Times New Roman" pitchFamily="18" charset="0"/>
              </a:rPr>
              <a:t>1,02</a:t>
            </a:r>
          </a:p>
        </p:txBody>
      </p:sp>
    </p:spTree>
    <p:extLst>
      <p:ext uri="{BB962C8B-B14F-4D97-AF65-F5344CB8AC3E}">
        <p14:creationId xmlns:p14="http://schemas.microsoft.com/office/powerpoint/2010/main" val="42586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9" grpId="0"/>
      <p:bldP spid="10" grpId="0"/>
      <p:bldP spid="11" grpId="0"/>
      <p:bldP spid="12" grpId="0"/>
      <p:bldP spid="16" grpId="0"/>
      <p:bldP spid="5" grpId="0"/>
      <p:bldP spid="22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7644"/>
            <a:ext cx="8229600" cy="777100"/>
          </a:xfrm>
        </p:spPr>
        <p:txBody>
          <a:bodyPr/>
          <a:lstStyle/>
          <a:p>
            <a:pPr algn="l"/>
            <a:r>
              <a:rPr lang="ru-RU" dirty="0" smtClean="0"/>
              <a:t>  Задача №408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287102" y="958437"/>
                <a:ext cx="6024282" cy="2808586"/>
              </a:xfrm>
            </p:spPr>
            <p:txBody>
              <a:bodyPr numCol="1"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1 способ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ru-RU" sz="2800" dirty="0">
                    <a:latin typeface="Monotype Corsiva" pitchFamily="66" charset="0"/>
                    <a:cs typeface="Times New Roman" pitchFamily="18" charset="0"/>
                  </a:rPr>
                  <a:t>2</a:t>
                </a: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16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= 84 (д) – изготовил 1 рабочи1</a:t>
                </a:r>
              </a:p>
              <a:p>
                <a:pPr marL="14400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216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= 78 (д) – изготовил 2 рабочий</a:t>
                </a:r>
              </a:p>
              <a:p>
                <a:pPr marL="144000" indent="-514350">
                  <a:spcBef>
                    <a:spcPts val="600"/>
                  </a:spcBef>
                  <a:buAutoNum type="arabicPeriod"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216 – 84- 78 = 54 (д)</a:t>
                </a:r>
              </a:p>
              <a:p>
                <a:pPr marL="144000">
                  <a:spcBef>
                    <a:spcPts val="600"/>
                  </a:spcBef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Ответ. 54 детали</a:t>
                </a:r>
              </a:p>
              <a:p>
                <a:pPr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       2 способ:</a:t>
                </a:r>
              </a:p>
              <a:p>
                <a:pPr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1) 1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) = 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- изготовил 3 рабочий</a:t>
                </a:r>
              </a:p>
              <a:p>
                <a:pPr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2) 216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= 54 (д)</a:t>
                </a:r>
              </a:p>
              <a:p>
                <a:pPr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Ответ: 54 детали</a:t>
                </a:r>
                <a:endParaRPr lang="ru-RU" sz="28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102" y="958437"/>
                <a:ext cx="6024282" cy="2808586"/>
              </a:xfrm>
              <a:blipFill rotWithShape="1">
                <a:blip r:embed="rId2"/>
                <a:stretch>
                  <a:fillRect l="-2024" t="-1952" r="-101" b="-112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4807" y="4219917"/>
            <a:ext cx="1915716" cy="16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7"/>
          <p:cNvGrpSpPr>
            <a:grpSpLocks/>
          </p:cNvGrpSpPr>
          <p:nvPr/>
        </p:nvGrpSpPr>
        <p:grpSpPr bwMode="auto">
          <a:xfrm>
            <a:off x="-298731" y="862276"/>
            <a:ext cx="7846055" cy="2856830"/>
            <a:chOff x="2188" y="192"/>
            <a:chExt cx="4145" cy="4057"/>
          </a:xfrm>
        </p:grpSpPr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2188" y="365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8000"/>
                  </a:schemeClr>
                </a:gs>
                <a:gs pos="50000">
                  <a:schemeClr val="bg1">
                    <a:alpha val="99001"/>
                  </a:schemeClr>
                </a:gs>
                <a:gs pos="100000">
                  <a:schemeClr val="accent1">
                    <a:alpha val="98000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55" name="Oval 2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22"/>
            <p:cNvGrpSpPr>
              <a:grpSpLocks/>
            </p:cNvGrpSpPr>
            <p:nvPr/>
          </p:nvGrpSpPr>
          <p:grpSpPr bwMode="auto">
            <a:xfrm>
              <a:off x="3009" y="193"/>
              <a:ext cx="134" cy="385"/>
              <a:chOff x="275" y="191"/>
              <a:chExt cx="161" cy="385"/>
            </a:xfrm>
          </p:grpSpPr>
          <p:sp>
            <p:nvSpPr>
              <p:cNvPr id="53" name="Oval 2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25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51" name="Oval 2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28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31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47" name="Oval 3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Freeform 37"/>
            <p:cNvSpPr>
              <a:spLocks/>
            </p:cNvSpPr>
            <p:nvPr/>
          </p:nvSpPr>
          <p:spPr bwMode="auto">
            <a:xfrm flipH="1">
              <a:off x="4933" y="1560"/>
              <a:ext cx="1400" cy="2377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43" name="Oval 4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58" name="Прямая со стрелкой 57"/>
          <p:cNvCxnSpPr/>
          <p:nvPr/>
        </p:nvCxnSpPr>
        <p:spPr>
          <a:xfrm>
            <a:off x="428596" y="571480"/>
            <a:ext cx="84296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17"/>
          <p:cNvGrpSpPr>
            <a:grpSpLocks/>
          </p:cNvGrpSpPr>
          <p:nvPr/>
        </p:nvGrpSpPr>
        <p:grpSpPr bwMode="auto">
          <a:xfrm>
            <a:off x="-299879" y="3740673"/>
            <a:ext cx="9095837" cy="2849593"/>
            <a:chOff x="2314" y="192"/>
            <a:chExt cx="4019" cy="4027"/>
          </a:xfrm>
        </p:grpSpPr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2314" y="335"/>
              <a:ext cx="3065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8000"/>
                  </a:schemeClr>
                </a:gs>
                <a:gs pos="50000">
                  <a:schemeClr val="bg1">
                    <a:alpha val="99001"/>
                  </a:schemeClr>
                </a:gs>
                <a:gs pos="100000">
                  <a:schemeClr val="accent1">
                    <a:alpha val="98000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60" name="Group 19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82" name="Oval 2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" name="Group 22"/>
            <p:cNvGrpSpPr>
              <a:grpSpLocks/>
            </p:cNvGrpSpPr>
            <p:nvPr/>
          </p:nvGrpSpPr>
          <p:grpSpPr bwMode="auto">
            <a:xfrm>
              <a:off x="3009" y="193"/>
              <a:ext cx="134" cy="385"/>
              <a:chOff x="275" y="191"/>
              <a:chExt cx="161" cy="385"/>
            </a:xfrm>
          </p:grpSpPr>
          <p:sp>
            <p:nvSpPr>
              <p:cNvPr id="80" name="Oval 2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2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2" name="Group 25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78" name="Oval 2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3" name="Group 28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76" name="Oval 2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" name="Group 31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74" name="Oval 3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" name="Group 34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72" name="Oval 3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6" name="Freeform 37"/>
            <p:cNvSpPr>
              <a:spLocks/>
            </p:cNvSpPr>
            <p:nvPr/>
          </p:nvSpPr>
          <p:spPr bwMode="auto">
            <a:xfrm flipH="1">
              <a:off x="4933" y="1560"/>
              <a:ext cx="1400" cy="2377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7" name="Freeform 38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8" name="Freeform 39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69" name="Group 40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4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9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6335 -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6335 -0.002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7644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 №410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00809"/>
                <a:ext cx="1944216" cy="504055"/>
              </a:xfrm>
            </p:spPr>
            <p:txBody>
              <a:bodyPr numCol="1"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1) 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dirty="0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dirty="0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= </a:t>
                </a:r>
                <a:endParaRPr lang="ru-RU" sz="28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9"/>
                <a:ext cx="1944216" cy="504055"/>
              </a:xfrm>
              <a:blipFill rotWithShape="1">
                <a:blip r:embed="rId2"/>
                <a:stretch>
                  <a:fillRect l="-2194" b="-6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4807" y="4219917"/>
            <a:ext cx="1915716" cy="16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Прямая со стрелкой 57"/>
          <p:cNvCxnSpPr/>
          <p:nvPr/>
        </p:nvCxnSpPr>
        <p:spPr>
          <a:xfrm>
            <a:off x="428596" y="571480"/>
            <a:ext cx="84296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одержимое 2"/>
              <p:cNvSpPr txBox="1">
                <a:spLocks/>
              </p:cNvSpPr>
              <p:nvPr/>
            </p:nvSpPr>
            <p:spPr bwMode="auto">
              <a:xfrm>
                <a:off x="388869" y="2357263"/>
                <a:ext cx="1734859" cy="504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2) </a:t>
                </a:r>
                <a:r>
                  <a:rPr lang="ru-RU" sz="2800" dirty="0">
                    <a:latin typeface="Monotype Corsiva" pitchFamily="66" charset="0"/>
                    <a:cs typeface="Times New Roman" pitchFamily="18" charset="0"/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ru-RU" sz="2800" dirty="0">
                        <a:latin typeface="Cambria Math"/>
                        <a:cs typeface="Times New Roman" pitchFamily="18" charset="0"/>
                      </a:rPr>
                      <m:t>3</m:t>
                    </m:r>
                    <m:f>
                      <m:fPr>
                        <m:ctrlP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ru-RU" sz="2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=</a:t>
                </a:r>
                <a:endParaRPr lang="ru-RU" sz="28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869" y="2357263"/>
                <a:ext cx="1734859" cy="504055"/>
              </a:xfrm>
              <a:prstGeom prst="rect">
                <a:avLst/>
              </a:prstGeom>
              <a:blipFill rotWithShape="1">
                <a:blip r:embed="rId4"/>
                <a:stretch>
                  <a:fillRect l="-7394" r="-7042" b="-621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одержимое 2"/>
              <p:cNvSpPr txBox="1">
                <a:spLocks/>
              </p:cNvSpPr>
              <p:nvPr/>
            </p:nvSpPr>
            <p:spPr bwMode="auto">
              <a:xfrm>
                <a:off x="474514" y="3140969"/>
                <a:ext cx="8229600" cy="504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2800" i="1" dirty="0">
                        <a:latin typeface="Cambria Math"/>
                        <a:cs typeface="Times New Roman" pitchFamily="18" charset="0"/>
                      </a:rPr>
                      <m:t>5</m:t>
                    </m:r>
                    <m:f>
                      <m:fPr>
                        <m:ctrlP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= 2,5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м</m:t>
                        </m:r>
                      </m:e>
                      <m:sup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dirty="0">
                    <a:latin typeface="Monotype Corsiva" pitchFamily="66" charset="0"/>
                    <a:cs typeface="Times New Roman" pitchFamily="18" charset="0"/>
                  </a:rPr>
                  <a:t>)</a:t>
                </a: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</a:t>
                </a:r>
                <a:endParaRPr lang="ru-RU" sz="28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514" y="3140969"/>
                <a:ext cx="8229600" cy="504055"/>
              </a:xfrm>
              <a:prstGeom prst="rect">
                <a:avLst/>
              </a:prstGeom>
              <a:blipFill rotWithShape="1">
                <a:blip r:embed="rId5"/>
                <a:stretch>
                  <a:fillRect l="-1556" b="-614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одержимое 2"/>
              <p:cNvSpPr txBox="1">
                <a:spLocks/>
              </p:cNvSpPr>
              <p:nvPr/>
            </p:nvSpPr>
            <p:spPr bwMode="auto">
              <a:xfrm>
                <a:off x="388869" y="3715862"/>
                <a:ext cx="8229600" cy="504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 Ответ: 2,5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м</m:t>
                        </m:r>
                      </m:e>
                      <m:sup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dirty="0">
                    <a:latin typeface="Monotype Corsiva" pitchFamily="66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869" y="3715862"/>
                <a:ext cx="8229600" cy="504055"/>
              </a:xfrm>
              <a:prstGeom prst="rect">
                <a:avLst/>
              </a:prstGeom>
              <a:blipFill rotWithShape="1">
                <a:blip r:embed="rId6"/>
                <a:stretch>
                  <a:fillRect t="-9756" b="-402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одержимое 2"/>
              <p:cNvSpPr txBox="1">
                <a:spLocks/>
              </p:cNvSpPr>
              <p:nvPr/>
            </p:nvSpPr>
            <p:spPr bwMode="auto">
              <a:xfrm>
                <a:off x="1759500" y="1700961"/>
                <a:ext cx="1366443" cy="504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Font typeface="Arial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  <m:t>75</m:t>
                        </m:r>
                      </m:num>
                      <m:den>
                        <m: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ru-RU" sz="2800" i="1" dirty="0">
                        <a:latin typeface="Cambria Math"/>
                        <a:cs typeface="Times New Roman" pitchFamily="18" charset="0"/>
                      </a:rPr>
                      <m:t>∗</m:t>
                    </m:r>
                    <m:f>
                      <m:fPr>
                        <m:ctrlP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i="1" dirty="0" smtClean="0">
                    <a:latin typeface="Cambria Math"/>
                    <a:cs typeface="Times New Roman" pitchFamily="18" charset="0"/>
                  </a:rPr>
                  <a:t> =</a:t>
                </a:r>
                <a:endParaRPr lang="ru-RU" sz="2800" i="1" dirty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9500" y="1700961"/>
                <a:ext cx="1366443" cy="504055"/>
              </a:xfrm>
              <a:prstGeom prst="rect">
                <a:avLst/>
              </a:prstGeom>
              <a:blipFill rotWithShape="1">
                <a:blip r:embed="rId7"/>
                <a:stretch>
                  <a:fillRect r="-4464" b="-530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одержимое 2"/>
              <p:cNvSpPr txBox="1">
                <a:spLocks/>
              </p:cNvSpPr>
              <p:nvPr/>
            </p:nvSpPr>
            <p:spPr bwMode="auto">
              <a:xfrm>
                <a:off x="3125942" y="1773973"/>
                <a:ext cx="869993" cy="504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Font typeface="Arial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=  </a:t>
                </a:r>
                <a:endParaRPr lang="ru-RU" sz="28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5942" y="1773973"/>
                <a:ext cx="869993" cy="504055"/>
              </a:xfrm>
              <a:prstGeom prst="rect">
                <a:avLst/>
              </a:prstGeom>
              <a:blipFill rotWithShape="1">
                <a:blip r:embed="rId8"/>
                <a:stretch>
                  <a:fillRect r="-16783" b="-614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 txBox="1">
                <a:spLocks/>
              </p:cNvSpPr>
              <p:nvPr/>
            </p:nvSpPr>
            <p:spPr bwMode="auto">
              <a:xfrm>
                <a:off x="3925289" y="1773973"/>
                <a:ext cx="3022975" cy="504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Font typeface="Arial" charset="0"/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 i="0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f>
                      <m:fPr>
                        <m:ctrlPr>
                          <a:rPr lang="ru-RU" sz="28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м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) - в 1 день</a:t>
                </a:r>
                <a:endParaRPr lang="ru-RU" sz="28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5289" y="1773973"/>
                <a:ext cx="3022975" cy="504055"/>
              </a:xfrm>
              <a:prstGeom prst="rect">
                <a:avLst/>
              </a:prstGeom>
              <a:blipFill rotWithShape="1">
                <a:blip r:embed="rId9"/>
                <a:stretch>
                  <a:fillRect b="-602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одержимое 2"/>
              <p:cNvSpPr txBox="1">
                <a:spLocks/>
              </p:cNvSpPr>
              <p:nvPr/>
            </p:nvSpPr>
            <p:spPr bwMode="auto">
              <a:xfrm>
                <a:off x="2180356" y="2385910"/>
                <a:ext cx="2363040" cy="678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20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000" b="0" i="1" dirty="0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000" b="0" i="1" dirty="0" smtClean="0"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400"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  <a:cs typeface="Times New Roman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4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ru-RU" sz="2400" dirty="0">
                          <a:latin typeface="Monotype Corsiva" pitchFamily="66" charset="0"/>
                          <a:cs typeface="Times New Roman" pitchFamily="18" charset="0"/>
                        </a:rPr>
                        <m:t>)</m:t>
                      </m:r>
                      <m:r>
                        <a:rPr lang="ru-RU" sz="2000" b="0" i="1" dirty="0" smtClean="0">
                          <a:latin typeface="Cambria Math"/>
                          <a:cs typeface="Times New Roman" pitchFamily="18" charset="0"/>
                        </a:rPr>
                        <m:t>−остаток</m:t>
                      </m:r>
                      <m:r>
                        <a:rPr lang="ru-RU" sz="2000" i="1" dirty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0356" y="2385910"/>
                <a:ext cx="2363040" cy="6788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3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7644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 №414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9"/>
            <a:ext cx="8229600" cy="504055"/>
          </a:xfrm>
        </p:spPr>
        <p:txBody>
          <a:bodyPr numCol="1"/>
          <a:lstStyle/>
          <a:p>
            <a:pPr marL="0" indent="0">
              <a:spcBef>
                <a:spcPts val="600"/>
              </a:spcBef>
              <a:buNone/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1)200* 0,65= 130 (с)- прибыль в июле      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4807" y="4219917"/>
            <a:ext cx="1915716" cy="16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Прямая со стрелкой 57"/>
          <p:cNvCxnSpPr/>
          <p:nvPr/>
        </p:nvCxnSpPr>
        <p:spPr>
          <a:xfrm>
            <a:off x="428596" y="571480"/>
            <a:ext cx="84296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одержимое 2"/>
              <p:cNvSpPr txBox="1">
                <a:spLocks/>
              </p:cNvSpPr>
              <p:nvPr/>
            </p:nvSpPr>
            <p:spPr bwMode="auto">
              <a:xfrm>
                <a:off x="388869" y="2105236"/>
                <a:ext cx="8229600" cy="504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2) 130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Monotype Corsiva" pitchFamily="66" charset="0"/>
                    <a:cs typeface="Times New Roman" pitchFamily="18" charset="0"/>
                  </a:rPr>
                  <a:t>= 160 (с)- прибыль в августе     </a:t>
                </a:r>
                <a:endParaRPr lang="ru-RU" sz="28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869" y="2105236"/>
                <a:ext cx="8229600" cy="504055"/>
              </a:xfrm>
              <a:prstGeom prst="rect">
                <a:avLst/>
              </a:prstGeom>
              <a:blipFill rotWithShape="1">
                <a:blip r:embed="rId3"/>
                <a:stretch>
                  <a:fillRect l="-1556" b="-602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76905" y="2780928"/>
            <a:ext cx="82296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3) 200+ 130 + 160= 490 (с)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23528" y="3417849"/>
            <a:ext cx="82296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 Ответ: 490 сольдо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математический</Template>
  <TotalTime>1686</TotalTime>
  <Words>703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математический</vt:lpstr>
      <vt:lpstr>Нахождение дроби от числа Решение задач</vt:lpstr>
      <vt:lpstr>Формируемые результаты:</vt:lpstr>
      <vt:lpstr>Дробь от числа = часть от целого=% от числа </vt:lpstr>
      <vt:lpstr>  Проверка ДЗ № 394, 396, 398, 400, 402</vt:lpstr>
      <vt:lpstr>    №400</vt:lpstr>
      <vt:lpstr>    №404</vt:lpstr>
      <vt:lpstr>  Задача №408</vt:lpstr>
      <vt:lpstr>  №410</vt:lpstr>
      <vt:lpstr>  №414</vt:lpstr>
      <vt:lpstr>Домашнее задание</vt:lpstr>
      <vt:lpstr>Презентация PowerPoint</vt:lpstr>
      <vt:lpstr>Молодцы!!! Спасибо за урок!!!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mushtaikin</cp:lastModifiedBy>
  <cp:revision>203</cp:revision>
  <dcterms:created xsi:type="dcterms:W3CDTF">2011-07-12T07:33:19Z</dcterms:created>
  <dcterms:modified xsi:type="dcterms:W3CDTF">2021-10-25T01:23:49Z</dcterms:modified>
</cp:coreProperties>
</file>