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1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3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8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5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1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5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0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4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5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49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7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68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7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35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403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91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45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99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80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7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56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4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0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185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77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58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65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8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DB8B2-9521-4596-B3DB-A8F52CC15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74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2FD33-C8D5-4858-9D83-53F1BFD04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45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B8F75-E069-406E-AEAE-DB8B6A7F6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64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4BC00-B9A1-44F6-B2CB-50F15F27E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62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6A7B3-779C-461F-925B-7ED5C2DE5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1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151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CEC46-6912-4E71-8FC3-B5497810E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64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5321A-8BBC-4F46-AACE-520428585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38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8E44-E140-4D4B-948C-02048AFBC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4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89711-E8B6-432F-A49F-6FBD6E113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0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F112-6394-45C3-9D04-CF3C3CB58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04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AFC1A-FEE2-43CB-90D5-49602B19E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01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37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05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62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261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3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5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56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31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9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4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61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9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4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7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2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06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9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B553225-C3EA-434A-9D66-E6E48D4B62C6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CFC2D8C-006B-41A1-B1A9-36F8688CB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1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>
                  <a:alpha val="79999"/>
                </a:srgbClr>
              </a:gs>
            </a:gsLst>
            <a:lin ang="2700000" scaled="1"/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solidFill>
            <a:srgbClr val="CCFFFF">
              <a:alpha val="79999"/>
            </a:srgbClr>
          </a:solidFill>
          <a:ln w="19050">
            <a:solidFill>
              <a:srgbClr val="CC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fld id="{5BB8BFB5-BB88-44B6-9537-000BBFDB2D7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smtClean="0"/>
            </a:lvl1pPr>
          </a:lstStyle>
          <a:p>
            <a:fld id="{3BED9885-1239-40C6-B220-56E3739FB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0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smtClean="0"/>
            </a:lvl1pPr>
          </a:lstStyle>
          <a:p>
            <a:pPr>
              <a:defRPr/>
            </a:pPr>
            <a:fld id="{10BCA9C3-92B5-4843-8798-26CD614EC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9" name="plant"/>
          <p:cNvSpPr>
            <a:spLocks noEditPoints="1" noChangeArrowheads="1"/>
          </p:cNvSpPr>
          <p:nvPr/>
        </p:nvSpPr>
        <p:spPr bwMode="auto">
          <a:xfrm>
            <a:off x="1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19536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4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49824"/>
            <a:ext cx="7772400" cy="210530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ИНТЕГРИРОВАННЫЙ ПОДХОД К ОБРАЗОВАНИЮ ДЕТЕЙ С ОТКЛОНЕНИЯМИ В РАЗВИТИИ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47664"/>
            <a:ext cx="6400800" cy="1526241"/>
          </a:xfrm>
        </p:spPr>
        <p:txBody>
          <a:bodyPr/>
          <a:lstStyle/>
          <a:p>
            <a:r>
              <a:rPr lang="ru-RU" sz="1800" dirty="0">
                <a:latin typeface="Bookman Old Style" panose="02050604050505020204" pitchFamily="18" charset="0"/>
              </a:rPr>
              <a:t>Составила: учитель-логопед</a:t>
            </a:r>
          </a:p>
          <a:p>
            <a:r>
              <a:rPr lang="ru-RU" sz="1800" dirty="0">
                <a:latin typeface="Bookman Old Style" panose="02050604050505020204" pitchFamily="18" charset="0"/>
              </a:rPr>
              <a:t>МДОАУ детский сад, с. </a:t>
            </a:r>
            <a:r>
              <a:rPr lang="ru-RU" sz="1800" dirty="0" err="1">
                <a:latin typeface="Bookman Old Style" panose="02050604050505020204" pitchFamily="18" charset="0"/>
              </a:rPr>
              <a:t>Усть</a:t>
            </a:r>
            <a:r>
              <a:rPr lang="ru-RU" sz="1800" dirty="0">
                <a:latin typeface="Bookman Old Style" panose="02050604050505020204" pitchFamily="18" charset="0"/>
              </a:rPr>
              <a:t>-Ивановка</a:t>
            </a:r>
            <a:r>
              <a:rPr lang="ru-RU" sz="1800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ru-RU" sz="1800" dirty="0" smtClean="0">
                <a:latin typeface="Bookman Old Style" panose="02050604050505020204" pitchFamily="18" charset="0"/>
              </a:rPr>
              <a:t> </a:t>
            </a:r>
            <a:r>
              <a:rPr lang="ru-RU" sz="1800" dirty="0">
                <a:latin typeface="Bookman Old Style" panose="02050604050505020204" pitchFamily="18" charset="0"/>
              </a:rPr>
              <a:t>Амурской </a:t>
            </a:r>
            <a:r>
              <a:rPr lang="ru-RU" sz="1800" dirty="0" smtClean="0">
                <a:latin typeface="Bookman Old Style" panose="02050604050505020204" pitchFamily="18" charset="0"/>
              </a:rPr>
              <a:t>области</a:t>
            </a:r>
            <a:endParaRPr lang="ru-RU" sz="1800" dirty="0">
              <a:latin typeface="Bookman Old Style" panose="02050604050505020204" pitchFamily="18" charset="0"/>
            </a:endParaRPr>
          </a:p>
          <a:p>
            <a:r>
              <a:rPr lang="ru-RU" sz="1800" b="1" i="1" dirty="0">
                <a:latin typeface="Bookman Old Style" panose="02050604050505020204" pitchFamily="18" charset="0"/>
              </a:rPr>
              <a:t>Белова Лариса </a:t>
            </a:r>
            <a:r>
              <a:rPr lang="ru-RU" sz="1800" b="1" i="1" dirty="0" smtClean="0">
                <a:latin typeface="Bookman Old Style" panose="02050604050505020204" pitchFamily="18" charset="0"/>
              </a:rPr>
              <a:t>Александровна</a:t>
            </a:r>
            <a:endParaRPr lang="ru-RU" sz="18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6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035" y="274638"/>
            <a:ext cx="8229601" cy="151382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МДОАУ детский сад,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с.Усть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-Ивановка, Амурской области</a:t>
            </a:r>
            <a:endParaRPr lang="ru-RU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1" y="1615063"/>
            <a:ext cx="4034907" cy="24606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66" y="3600355"/>
            <a:ext cx="4370264" cy="27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9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Образовательная программа </a:t>
            </a:r>
            <a:b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МДОАУ детский сад, с.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Усть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-Ивановка</a:t>
            </a:r>
            <a:b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А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мурской области</a:t>
            </a:r>
            <a:endParaRPr lang="ru-RU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1840" y="1600200"/>
            <a:ext cx="3209319" cy="452596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272553"/>
            <a:ext cx="4038600" cy="38536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детском саду разработана программа, которая включает в себя обоснование актуальности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проблемы интеграции детей-логопатов в группы здоровых детей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4485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452" y="274638"/>
            <a:ext cx="6221347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Обеспечение Программы интеграции во всех видах деятельности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0" y="274639"/>
            <a:ext cx="1793277" cy="115417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680">
            <a:off x="5785373" y="2094469"/>
            <a:ext cx="2672635" cy="2414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407">
            <a:off x="508054" y="2105975"/>
            <a:ext cx="3364525" cy="2523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998" y="3936667"/>
            <a:ext cx="2493480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1494" y="274638"/>
            <a:ext cx="6145306" cy="115224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Обеспечение Программы интеграции во всех видах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58" y="274637"/>
            <a:ext cx="1792379" cy="1152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15">
            <a:off x="5284175" y="2397381"/>
            <a:ext cx="3413624" cy="25602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6335">
            <a:off x="535922" y="3382475"/>
            <a:ext cx="4359434" cy="27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1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Интеграция в образовании и воспитании детей с ОВЗ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Bookman Old Style" panose="02050604050505020204" pitchFamily="18" charset="0"/>
              </a:rPr>
              <a:t>Граница между общим и специальным образованием должна быть прозрачной, а общее образование в последствии должно стать по своей сути «интегрированным»!</a:t>
            </a: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28799"/>
            <a:ext cx="4240306" cy="4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Дети-инвалиды в учреждениях интернатного вида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34" y="1636668"/>
            <a:ext cx="8450565" cy="50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012" y="274638"/>
            <a:ext cx="669978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Здоровые дети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принимают аномальных детей как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партнёров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2028968"/>
            <a:ext cx="8122024" cy="4570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6000" t="47647" r="2706" b="4118"/>
          <a:stretch/>
        </p:blipFill>
        <p:spPr>
          <a:xfrm>
            <a:off x="255494" y="162825"/>
            <a:ext cx="1731518" cy="13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7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1117" y="365920"/>
            <a:ext cx="5728447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Интегрированное 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2067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Bookman Old Style" panose="02050604050505020204" pitchFamily="18" charset="0"/>
              </a:rPr>
              <a:t>И</a:t>
            </a:r>
            <a:r>
              <a:rPr lang="ru-RU" sz="2400" b="1" dirty="0" smtClean="0">
                <a:latin typeface="Bookman Old Style" panose="02050604050505020204" pitchFamily="18" charset="0"/>
              </a:rPr>
              <a:t>нтегрированное </a:t>
            </a:r>
            <a:r>
              <a:rPr lang="ru-RU" sz="2400" b="1" dirty="0">
                <a:latin typeface="Bookman Old Style" panose="02050604050505020204" pitchFamily="18" charset="0"/>
              </a:rPr>
              <a:t>образование – </a:t>
            </a:r>
            <a:r>
              <a:rPr lang="ru-RU" sz="2400" dirty="0">
                <a:latin typeface="Bookman Old Style" panose="02050604050505020204" pitchFamily="18" charset="0"/>
              </a:rPr>
              <a:t>процесс совместного обучения и воспитания детей с </a:t>
            </a:r>
            <a:r>
              <a:rPr lang="ru-RU" sz="2400" dirty="0" smtClean="0">
                <a:latin typeface="Bookman Old Style" panose="02050604050505020204" pitchFamily="18" charset="0"/>
              </a:rPr>
              <a:t>ограничениями </a:t>
            </a:r>
            <a:r>
              <a:rPr lang="ru-RU" sz="2400" dirty="0">
                <a:latin typeface="Bookman Old Style" panose="02050604050505020204" pitchFamily="18" charset="0"/>
              </a:rPr>
              <a:t>здоровья и не имеющих таких ограничений – посредством создания дополнительных специализированных </a:t>
            </a:r>
            <a:r>
              <a:rPr lang="ru-RU" sz="2400" dirty="0" smtClean="0">
                <a:latin typeface="Bookman Old Style" panose="02050604050505020204" pitchFamily="18" charset="0"/>
              </a:rPr>
              <a:t>условий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55694"/>
            <a:ext cx="4038600" cy="3521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706" t="55098" r="25147" b="10000"/>
          <a:stretch/>
        </p:blipFill>
        <p:spPr>
          <a:xfrm>
            <a:off x="457200" y="379368"/>
            <a:ext cx="2163917" cy="11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Л.С. Выготский об интеграции в воспитании и образовании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24" t="25551" r="29054" b="4628"/>
          <a:stretch/>
        </p:blipFill>
        <p:spPr>
          <a:xfrm>
            <a:off x="309283" y="2017060"/>
            <a:ext cx="2191871" cy="3160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294" t="38431" r="6176" b="5882"/>
          <a:stretch/>
        </p:blipFill>
        <p:spPr>
          <a:xfrm>
            <a:off x="2823882" y="1417638"/>
            <a:ext cx="5970495" cy="49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95660"/>
            <a:ext cx="8229600" cy="2656821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В Амурской области проблема интеграции детей с ограниченными возможностями является достаточно актуальной и в этом направлении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имеется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некоторый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опыт</a:t>
            </a:r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6937" t="71789" r="13096" b="4685"/>
          <a:stretch/>
        </p:blipFill>
        <p:spPr>
          <a:xfrm>
            <a:off x="381000" y="3402105"/>
            <a:ext cx="3444516" cy="232634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825516" y="3146611"/>
            <a:ext cx="4861284" cy="349623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К наиболее значимым примерам следует отнести интеграцию в образовательные организации области 50 детей и подростков с нарушениями слуха, 56 – с нарушением зрения, 50 – с речевыми нарушениями, 135 – с </a:t>
            </a:r>
            <a:r>
              <a:rPr lang="ru-RU" dirty="0" smtClean="0">
                <a:latin typeface="Bookman Old Style" panose="02050604050505020204" pitchFamily="18" charset="0"/>
              </a:rPr>
              <a:t>опорно-двигательными </a:t>
            </a:r>
            <a:r>
              <a:rPr lang="ru-RU" dirty="0">
                <a:latin typeface="Bookman Old Style" panose="02050604050505020204" pitchFamily="18" charset="0"/>
              </a:rPr>
              <a:t>нарушениями, 235 – с задержкой психического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329012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825" y="2208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г.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Райчихинск МДОУ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«Тополёк»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75412" y="1600202"/>
            <a:ext cx="3765176" cy="502919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Bookman Old Style" panose="02050604050505020204" pitchFamily="18" charset="0"/>
              </a:rPr>
              <a:t>Н</a:t>
            </a:r>
            <a:r>
              <a:rPr lang="ru-RU" sz="2800" dirty="0" smtClean="0">
                <a:latin typeface="Bookman Old Style" panose="02050604050505020204" pitchFamily="18" charset="0"/>
              </a:rPr>
              <a:t>а </a:t>
            </a:r>
            <a:r>
              <a:rPr lang="ru-RU" sz="2800" dirty="0">
                <a:latin typeface="Bookman Old Style" panose="02050604050505020204" pitchFamily="18" charset="0"/>
              </a:rPr>
              <a:t>базе МДОУ «Тополёк» не первый год работает экспериментальная площадка «Интегрированное обучение как одна из форм образовательного процесса дошкольника</a:t>
            </a:r>
            <a:r>
              <a:rPr lang="ru-RU" sz="2800" dirty="0" smtClean="0">
                <a:latin typeface="Bookman Old Style" panose="02050604050505020204" pitchFamily="18" charset="0"/>
              </a:rPr>
              <a:t>»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Мбдоу-Дс  Тополё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057402"/>
            <a:ext cx="3523128" cy="35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9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 г. Благовещенске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467" y="2317407"/>
            <a:ext cx="2754120" cy="275412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93142" y="1600202"/>
            <a:ext cx="5293658" cy="49754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Благовещенске дошкольные образовательные учреждения компенсирующего вида, осуществляющие до недавнего времени коррекционную работу по развитию и воспитанию детей с различными видами нарушений, приобрели статус комбинированных. Эти дошкольные учреждения теперь посещают малыши и с нормальным развитием и с патологией (комбинированная интеграция)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4776" y="4370325"/>
            <a:ext cx="8122024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6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Интеграция в воспитании и обучении детей с ОВЗ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69340"/>
            <a:ext cx="4781643" cy="3202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261" t="16159" r="15395"/>
          <a:stretch/>
        </p:blipFill>
        <p:spPr>
          <a:xfrm>
            <a:off x="4303059" y="1417637"/>
            <a:ext cx="4276164" cy="30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27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5" id="{BCDF1F46-5E87-4FD9-A55D-5338F385A516}" vid="{A6D678E3-B290-4736-A48A-88EE954018A5}"/>
    </a:ext>
  </a:extLst>
</a:theme>
</file>

<file path=ppt/theme/theme2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3" id="{17143D40-A0C0-4437-8EED-64A102D6D9FC}" vid="{93DE22DC-1C53-4821-B214-5FDAFCD79BFA}"/>
    </a:ext>
  </a:extLst>
</a:theme>
</file>

<file path=ppt/theme/theme3.xml><?xml version="1.0" encoding="utf-8"?>
<a:theme xmlns:a="http://schemas.openxmlformats.org/drawingml/2006/main" name="1_Тема3">
  <a:themeElements>
    <a:clrScheme name="Light-blue_flowe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ight-blue_flow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3" id="{89F32426-61F0-4333-85D6-948A77C0E085}" vid="{A9134449-5A7E-44D4-BED5-A5D942B83D1A}"/>
    </a:ext>
  </a:extLst>
</a:theme>
</file>

<file path=ppt/theme/theme4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Тема15</Template>
  <TotalTime>488</TotalTime>
  <Words>298</Words>
  <Application>Microsoft Office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Bookman Old Style</vt:lpstr>
      <vt:lpstr>Calibri</vt:lpstr>
      <vt:lpstr>Comic Sans MS</vt:lpstr>
      <vt:lpstr>Times New Roman</vt:lpstr>
      <vt:lpstr>Тема15</vt:lpstr>
      <vt:lpstr>Тема3</vt:lpstr>
      <vt:lpstr>1_Тема3</vt:lpstr>
      <vt:lpstr>Специальное оформление</vt:lpstr>
      <vt:lpstr>Тема77</vt:lpstr>
      <vt:lpstr>ИНТЕГРИРОВАННЫЙ ПОДХОД К ОБРАЗОВАНИЮ ДЕТЕЙ С ОТКЛОНЕНИЯМИ В РАЗВИТИИ</vt:lpstr>
      <vt:lpstr>Дети-инвалиды в учреждениях интернатного вида</vt:lpstr>
      <vt:lpstr>Здоровые дети принимают аномальных детей как партнёров</vt:lpstr>
      <vt:lpstr>Интегрированное образование</vt:lpstr>
      <vt:lpstr>Л.С. Выготский об интеграции в воспитании и образовании</vt:lpstr>
      <vt:lpstr>В Амурской области проблема интеграции детей с ограниченными возможностями является достаточно актуальной и в этом направлении имеется некоторый опыт </vt:lpstr>
      <vt:lpstr>г. Райчихинск МДОУ «Тополёк» </vt:lpstr>
      <vt:lpstr>В г. Благовещенске</vt:lpstr>
      <vt:lpstr>Интеграция в воспитании и обучении детей с ОВЗ</vt:lpstr>
      <vt:lpstr>МДОАУ детский сад, с.Усть-Ивановка, Амурской области</vt:lpstr>
      <vt:lpstr>Образовательная программа  МДОАУ детский сад, с. Усть-Ивановка  Амурской области</vt:lpstr>
      <vt:lpstr>Обеспечение Программы интеграции во всех видах деятельности</vt:lpstr>
      <vt:lpstr>Обеспечение Программы интеграции во всех видах деятельности</vt:lpstr>
      <vt:lpstr>Интеграция в образовании и воспитании детей с ОВЗ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</dc:creator>
  <cp:lastModifiedBy>DS</cp:lastModifiedBy>
  <cp:revision>30</cp:revision>
  <dcterms:created xsi:type="dcterms:W3CDTF">2021-09-23T01:49:17Z</dcterms:created>
  <dcterms:modified xsi:type="dcterms:W3CDTF">2021-10-01T04:26:56Z</dcterms:modified>
</cp:coreProperties>
</file>