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300" r:id="rId13"/>
    <p:sldId id="269" r:id="rId14"/>
    <p:sldId id="299" r:id="rId15"/>
    <p:sldId id="273" r:id="rId16"/>
    <p:sldId id="271" r:id="rId17"/>
    <p:sldId id="281" r:id="rId18"/>
    <p:sldId id="274" r:id="rId19"/>
    <p:sldId id="275" r:id="rId20"/>
    <p:sldId id="277" r:id="rId21"/>
    <p:sldId id="278" r:id="rId22"/>
    <p:sldId id="279" r:id="rId23"/>
    <p:sldId id="280" r:id="rId24"/>
    <p:sldId id="295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66FF33"/>
    <a:srgbClr val="9933FF"/>
    <a:srgbClr val="99FF33"/>
    <a:srgbClr val="99FFCC"/>
    <a:srgbClr val="9966FF"/>
    <a:srgbClr val="FF66CC"/>
    <a:srgbClr val="FFCC99"/>
    <a:srgbClr val="170FB1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2" autoAdjust="0"/>
    <p:restoredTop sz="94660"/>
  </p:normalViewPr>
  <p:slideViewPr>
    <p:cSldViewPr>
      <p:cViewPr varScale="1">
        <p:scale>
          <a:sx n="76" d="100"/>
          <a:sy n="76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CB9AC-818E-4CCB-90CF-D8A3917D14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78760-CE8D-4BAD-9F6B-477589D92A8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A608C-2126-4284-9F33-70447BBB271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51AA4-4E6C-4596-999D-8C6C0E55DAB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F1407-E788-4E8C-BF38-F8EF2D23C12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70A9F-4187-48DE-9709-2D084DEEF18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09D45-C831-4227-BC3A-07623B27CB6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3B6CF-4104-4C7F-A04A-A9AE78C9A0A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B22C0-A91C-4F96-9D9C-4E4EDD77803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6DA5C-3915-48B1-B30A-7A3C0FD0F91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866B0-E120-40E5-94BD-A466388190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A7BFCF-0A2E-4115-9DDB-92F53B6062D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1340768"/>
            <a:ext cx="8280920" cy="3024336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i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еализация </a:t>
            </a: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технологий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спользование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нетрадиционного оборудования 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Кашина Надежда Ивановна, 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воспитатель  </a:t>
            </a:r>
            <a:endParaRPr lang="es-E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Муниципальное автономное дошкольное образовательное учреждение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г. Нижневартовска детский сад №77 «Эрудит»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6" descr="C:\Users\Admin\Desktop\40085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981075"/>
            <a:ext cx="1151781" cy="115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928802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 с сыпучими материалами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929718" cy="604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Значение игровых действий с песком </a:t>
            </a:r>
          </a:p>
          <a:p>
            <a:pPr algn="ctr">
              <a:lnSpc>
                <a:spcPct val="114000"/>
              </a:lnSpc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 сыпучими материалами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(подготовка, тренировка мышц руки для письма и т.д.); 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Развивается тактильная чувствительность;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Развитие воображения (нахождение образов в созданных картинах с помощью крупы,    разнообразные игровые замыслы);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Развитие речи (дети озвучивают свои действия, разговаривают за героев, договариваются друг с другом);</a:t>
            </a:r>
          </a:p>
          <a:p>
            <a:pPr>
              <a:lnSpc>
                <a:spcPct val="114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Развитие логического мышления, восприятия, памяти, внимания, наглядно-образного мышления. Более интенсивно и гармонично происходит развитие познавательных процессов.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Моделирование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– построение своего мира, своей планеты. </a:t>
            </a:r>
          </a:p>
          <a:p>
            <a:pPr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Совместное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проведение времени, установление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дружеских, доверительных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отношений в системе ребенок-взрослый, ребенок– сверстник;</a:t>
            </a:r>
          </a:p>
          <a:p>
            <a:pPr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рук;</a:t>
            </a:r>
          </a:p>
          <a:p>
            <a:pPr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процессе игры малыш обретает внутреннюю свободу и уверенность в своих     силах, может выразить самые глубокие эмоциональные переживания,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освободится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от страхов, </a:t>
            </a:r>
          </a:p>
          <a:p>
            <a:pPr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самооценка и ребенок обретает веру в самого себя,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стабилизируется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эмоциональное состояние </a:t>
            </a:r>
          </a:p>
          <a:p>
            <a:pPr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Снижает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уровень тревоги, так как ребенок имеет возможность 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любой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момент исправить созданный им образ;</a:t>
            </a:r>
          </a:p>
          <a:p>
            <a:pPr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Повышается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мотивация ребенка к занятиям. </a:t>
            </a:r>
            <a:endParaRPr lang="ru-RU" sz="2300" dirty="0"/>
          </a:p>
        </p:txBody>
      </p:sp>
    </p:spTree>
    <p:extLst>
      <p:ext uri="{BB962C8B-B14F-4D97-AF65-F5344CB8AC3E}">
        <p14:creationId xmlns="" xmlns:p14="http://schemas.microsoft.com/office/powerpoint/2010/main" val="18511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3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Идеи использования сыпучих материалов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Идея первая: сортировка круп</a:t>
            </a:r>
          </a:p>
          <a:p>
            <a:pPr marL="342900" indent="-342900">
              <a:spcBef>
                <a:spcPct val="2000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Идея вторая: Картина из крупы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Идея третья: Что это звучит?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Идея четвертая: Найди клад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Идея пятая: Рисование в крупе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000" dirty="0" smtClean="0">
              <a:latin typeface="+mn-lt"/>
              <a:cs typeface="+mn-cs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071546"/>
            <a:ext cx="1836017" cy="102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214554"/>
            <a:ext cx="1836017" cy="116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500438"/>
            <a:ext cx="1764010" cy="101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929198"/>
            <a:ext cx="1689767" cy="138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b="1" kern="1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Оборудование для игр с сыпучими материалами</a:t>
            </a:r>
            <a:endParaRPr lang="ru-RU" sz="4000" b="1" kern="12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</a:pP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Соль, манка</a:t>
            </a: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, гречка, </a:t>
            </a: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рис, фасоль</a:t>
            </a: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макароны; </a:t>
            </a: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kern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Тряпичные </a:t>
            </a: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мешочки (или разноцветные носочки самого маленького размера</a:t>
            </a: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spcBef>
                <a:spcPct val="0"/>
              </a:spcBef>
            </a:pP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Мисочки, крышки и коробки (из-под </a:t>
            </a: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йогурта, творожка);</a:t>
            </a:r>
          </a:p>
          <a:p>
            <a:pPr marL="0" indent="0">
              <a:spcBef>
                <a:spcPct val="0"/>
              </a:spcBef>
            </a:pP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Яркие подносы;</a:t>
            </a:r>
            <a:endParaRPr lang="ru-RU" sz="2800" kern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Ситечки, ложки;</a:t>
            </a:r>
            <a:endParaRPr lang="ru-RU" sz="2800" kern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</a:pP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лей</a:t>
            </a:r>
            <a:r>
              <a:rPr lang="ru-RU" sz="2800" kern="1200" dirty="0">
                <a:latin typeface="Times New Roman" pitchFamily="18" charset="0"/>
                <a:cs typeface="Times New Roman" pitchFamily="18" charset="0"/>
              </a:rPr>
              <a:t>, картон, </a:t>
            </a: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пластилин</a:t>
            </a:r>
            <a:endParaRPr lang="ru-RU" sz="2800" kern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20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СЫПУЧИМИ МАТЕРИАЛАМИ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85794"/>
            <a:ext cx="75724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«Золушка» 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«Дождик»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«Найди пару»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«Чего больше»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«Выложи дорожку»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«Приготовь обед и накорми»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«Отыщи пиратские сокровища на дне океана»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Строительная игра «Прораб»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«Археология и прочие исследования»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«Лабиринт»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«Угадай, кто спрятался»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«Найди наклейки»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«Что изменилось»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«Чего не хватает»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«Отгадай загадку»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«Веселые соревнования»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«Заколдованные цифры»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«Азбука настроения»</a:t>
            </a:r>
          </a:p>
          <a:p>
            <a:pPr marL="0" inden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4296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Техники рисования на крупе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Кулаком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Ладонью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Мизинцем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Щепотью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Симметрично двумя руками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Одновременно несколькими пальцами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Ребром большого пальца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Указательным пальцем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Ребром мизинца</a:t>
            </a:r>
          </a:p>
          <a:p>
            <a:r>
              <a:rPr lang="ru-RU" sz="2400" dirty="0" smtClean="0"/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_20150121_10_49_19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14290"/>
            <a:ext cx="2000264" cy="3560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WP_20150121_11_00_09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928934"/>
            <a:ext cx="1928826" cy="3433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WP_20150121_10_53_25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28604"/>
            <a:ext cx="2006438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000240"/>
            <a:ext cx="70967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Кинетический песок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«Живой и умный»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C:\Users\Packard Bell\Desktop\зам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27559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50099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Характеристика песка</a:t>
            </a:r>
          </a:p>
          <a:p>
            <a:pPr algn="ctr">
              <a:defRPr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Состоит на 98% из чистого песка и 2% нетоксичного связующего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Никогда не сохнет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Оставляет все поверхности совершенно чистыми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Неблагоприятная среда для размножения бактерий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Предназначен для детей с одного года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100% оригинальный продукт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Изготовлено в Швеции</a:t>
            </a: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214290"/>
            <a:ext cx="9144000" cy="621510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к структуре основной образовательной программы дошкольного образования определяет как одну из важнейших задач охрану и укрепление здоровья воспитанников через интеграцию образовательных областей, создание условий безопасной образовательной среды, осуществление комплекса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педагогической, профилактической и оздоровительной работы.  	В соответствии с этим особую актуальность приобретает поиск новых  средств  и методов повышения эффективности оздоровительной работы в дошкольных учреждениях, создание оптимальных условий для всестороннего гармоничного   развития личности ребёнка.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	Реализация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технологий –                              это такая организация образовательного процесса,                     при которой происходит качественное развитие без        нанесений ущерба  здоровью ребенка.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Что необходимо для игры с песком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82341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кинетический песок;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чистая, плоская поверхность (стол, ящик, коробка);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набор мелких игрушек (человеческие персонажи, животные, машины, здания);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естественные предметы (камушки, ракушки, цветы и.т.д.);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песочные наборы (формочки, совочки);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пластиковые или деревянные буквы и цифры, различные геометрические фигуры (круги, треугольники, прямоугольники, пирамиды и др.);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тихая, спокойная музыка.</a:t>
            </a:r>
            <a:endParaRPr lang="ru-RU" sz="2400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РАЗВИТИЕ ТАКТИЛЬНО-КИНЕСТЕТИЧЕСКОЙ ЧУВСТВИТЕЛЬНОСТИ И МЕЛКОЙ МОТОРИКИ РУК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«ЧУВСТВИТЕЛЬНЫЕ ЛАДОШКИ»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21455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«Здравствуй песок»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«Необыкновенные следы»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«Найди отличие»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«Археология»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Picture 4" descr="C:\Users\Packard Bell\Desktop\ПЕС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295" r="5501" b="14818"/>
          <a:stretch>
            <a:fillRect/>
          </a:stretch>
        </p:blipFill>
        <p:spPr bwMode="auto">
          <a:xfrm>
            <a:off x="1285852" y="4857760"/>
            <a:ext cx="28797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14290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РАЗВИТИЕ ФОНЕМАТИЧЕСКОГО СЛУХА, КОРРЕКЦИЮ ЗВУКОПРОИЗНОШЕНИЯ,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ЧТЕНИЮ И ПИСЬМУ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«ПЕСОЧНАЯ ГРАМОТА»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21455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«Путешествия к звукам»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«Город волшебных букв»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Песочная грамматика»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Picture 2" descr="C:\Users\Packard Bell\Desktop\18130410.ef8viiq2bz_en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857628"/>
            <a:ext cx="439261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28860" y="285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ПЕСКЕ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9" name="Стрелка влево 8"/>
          <p:cNvSpPr/>
          <p:nvPr/>
        </p:nvSpPr>
        <p:spPr>
          <a:xfrm rot="18405021">
            <a:off x="2184927" y="1321348"/>
            <a:ext cx="1021495" cy="438150"/>
          </a:xfrm>
          <a:prstGeom prst="leftArrow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 rot="16022489">
            <a:off x="4127184" y="1662804"/>
            <a:ext cx="1566863" cy="438150"/>
          </a:xfrm>
          <a:prstGeom prst="leftArrow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трелка влево 10"/>
          <p:cNvSpPr/>
          <p:nvPr/>
        </p:nvSpPr>
        <p:spPr>
          <a:xfrm rot="14028035">
            <a:off x="5991930" y="1274221"/>
            <a:ext cx="1255759" cy="438150"/>
          </a:xfrm>
          <a:prstGeom prst="leftArrow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500306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«Знакомство с окружающим миром»</a:t>
            </a:r>
          </a:p>
          <a:p>
            <a:pPr eaLnBrk="1" hangingPunct="1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«Географические»</a:t>
            </a:r>
          </a:p>
          <a:p>
            <a:pPr eaLnBrk="1" hangingPunct="1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«Фантастические»</a:t>
            </a:r>
          </a:p>
          <a:p>
            <a:pPr eaLnBrk="1" hangingPunct="1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«Исторические игры (история России, края, города)»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2143116"/>
            <a:ext cx="2485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2786058"/>
            <a:ext cx="170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ГРУППОВЫЕ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43636" y="2143116"/>
            <a:ext cx="2114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ПРОЕКТИВНЫЕ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6" name="Picture 12" descr="C:\Users\Packard Bell\Desktop\ПЕСОК 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071942"/>
            <a:ext cx="4679801" cy="2591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1500174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es-E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428736"/>
            <a:ext cx="7644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14282" y="571480"/>
            <a:ext cx="8572560" cy="500066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Нетрадиционное использование предметов стимулирует умственную деятельность, способствуют хорошему эмоциональному настроению, повышает общий тонус, снижает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напряжение, координирует движения пальцев рук, расширяет словарный запас, приучает руку к осознанным, точным, целенаправленным движениям.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 детей к различным новшествам вызывает положительные эмоции и это тонизирует организм ребенка в целом.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из главных задач – дать ребенку как можно         больше естественных знаний для более точного      выражения себя и своего видения мира.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/>
          <a:lstStyle/>
          <a:p>
            <a:pPr marL="342900" indent="-342900">
              <a:defRPr/>
            </a:pPr>
            <a:r>
              <a:rPr lang="ru-RU" sz="3600" b="1" kern="1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Основные принципы </a:t>
            </a:r>
            <a:br>
              <a:rPr lang="ru-RU" sz="3600" b="1" kern="1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3600" b="1" kern="1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использования нестандартного оборудования</a:t>
            </a:r>
            <a:endParaRPr lang="ru-RU" sz="3600" b="1" kern="12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36"/>
            <a:ext cx="9144000" cy="455455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Должно быть безопасным, эстетичным, соответствовать возрасту и иметь функциональную привлекательность.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Оборудование может быть использовано в самостоятельной деятельности детей.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Начинать упражнения от самых простых, постепенно переходить к более сложным и разнообразным.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выполнения упражнений необходимо внимательно следить за состоянием самочувствия детей, не допускать перегрузок.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целью развития воображения, памяти и речи,                       воспитания самостоятельности и активности            целесообразно   предлагать детям самим придумать     упражнения и игры с нестандартным оборудованием.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1214422"/>
            <a:ext cx="7143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 на развитие дыхания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Рисунок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861048"/>
            <a:ext cx="4206875" cy="275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85728"/>
            <a:ext cx="8786874" cy="6357982"/>
          </a:xfrm>
        </p:spPr>
        <p:txBody>
          <a:bodyPr/>
          <a:lstStyle/>
          <a:p>
            <a:pPr algn="ctr">
              <a:spcBef>
                <a:spcPct val="0"/>
              </a:spcBef>
              <a:buNone/>
              <a:defRPr/>
            </a:pPr>
            <a:r>
              <a:rPr lang="ru-RU" sz="3600" b="1" kern="1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Arial" charset="0"/>
              </a:rPr>
              <a:t>Значение дыхательной гимнастики для детей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улучшает кислородный обмен в организме;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стимулирует работу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пищеварительной систем;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помогает ребенку овладеть элементарными навыками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малыш учится расслабляться, успокаиваться, если он взволнован или раздражен чем-то.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И, конечно, упражнения дыхательной гимнастики                 для детей – это еще и веселые игры, которые помогут   педагогу организовать время ребенка интересно и с       пользой для его здоровья.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835824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defRPr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Задачи дыхательной гимнастики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улучшить функцию внешнего (носового) дыхания;</a:t>
            </a:r>
          </a:p>
          <a:p>
            <a:pPr>
              <a:buFont typeface="Wingdings" pitchFamily="2" charset="2"/>
              <a:buChar char="§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вырабатывать более глубокий вдох и более длительный выдох;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развивать фонационный  выдох;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развивать речевое дыхание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715436" cy="579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defRPr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Алгоритм выполнения упражнений</a:t>
            </a:r>
          </a:p>
          <a:p>
            <a:pPr marL="342900" indent="-342900">
              <a:spcBef>
                <a:spcPct val="20000"/>
              </a:spcBef>
            </a:pPr>
            <a:endParaRPr lang="ru-RU" sz="20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вдох производится через нос;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плечи ребенка остаются в спокойном состоянии                     (не поднимаются);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выдыхать воздух следует плавно и длительно;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щеки ребенка не должны раздуваться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(можно контролировать их при помощи рук на                   этапе разучивания упражнений).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715436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РАЗВИТИЕ ДЫХАНИЯ</a:t>
            </a:r>
          </a:p>
          <a:p>
            <a:pPr marL="342900" indent="-342900">
              <a:spcBef>
                <a:spcPct val="20000"/>
              </a:spcBef>
            </a:pPr>
            <a:endParaRPr lang="ru-RU" sz="200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«Разноцветные листочки»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«Задуй ватку в "ворота"»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«Погудим!»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«Буря в стакане»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«Птички (бабочки)»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«Фокус с предметами»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«Метелица»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412115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878</Words>
  <Application>Microsoft Office PowerPoint</Application>
  <PresentationFormat>Экран (4:3)</PresentationFormat>
  <Paragraphs>158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Diseño predeterminado</vt:lpstr>
      <vt:lpstr>      Реализация здоровьесберегающих технологий через использование нетрадиционного оборудования                                             Кашина Надежда Ивановна,                                                                                                  воспитатель  </vt:lpstr>
      <vt:lpstr>Слайд 2</vt:lpstr>
      <vt:lpstr>Слайд 3</vt:lpstr>
      <vt:lpstr>Основные принципы  использования нестандартного оборудования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Оборудование для игр с сыпучими материалами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Дом</cp:lastModifiedBy>
  <cp:revision>79</cp:revision>
  <dcterms:created xsi:type="dcterms:W3CDTF">2009-09-08T02:07:17Z</dcterms:created>
  <dcterms:modified xsi:type="dcterms:W3CDTF">2021-03-01T14:56:24Z</dcterms:modified>
</cp:coreProperties>
</file>