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67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2" r:id="rId27"/>
    <p:sldId id="285" r:id="rId28"/>
    <p:sldId id="287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4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C437CCC-E7F3-46BF-AF48-796486AF2CC2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DD8CCFE-FA2F-43C5-AB70-676BECA7681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infourok.ru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zavuch.info/methodlib/157/57959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chool2100.r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lovari.yandex.ru/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community.livejournal.com/litvedenie_ru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620689"/>
            <a:ext cx="7342584" cy="4104455"/>
          </a:xfrm>
        </p:spPr>
        <p:txBody>
          <a:bodyPr>
            <a:normAutofit/>
          </a:bodyPr>
          <a:lstStyle/>
          <a:p>
            <a:r>
              <a:rPr lang="ru-RU" b="1" dirty="0" smtClean="0"/>
              <a:t>ИКТ-компетентность и цифровая грамотность-методологическая и технологическая основа современного образования</a:t>
            </a:r>
            <a:r>
              <a:rPr lang="en-US" b="1" dirty="0" smtClean="0"/>
              <a:t> </a:t>
            </a:r>
            <a:r>
              <a:rPr lang="ru-RU" b="1" dirty="0" smtClean="0"/>
              <a:t>в рамках ФГОС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dirty="0" err="1" smtClean="0"/>
              <a:t>Наливко</a:t>
            </a:r>
            <a:r>
              <a:rPr lang="ru-RU" dirty="0" smtClean="0"/>
              <a:t> Л.Г</a:t>
            </a:r>
            <a:r>
              <a:rPr lang="ru-RU" smtClean="0"/>
              <a:t>. </a:t>
            </a:r>
            <a:endParaRPr lang="ru-RU" dirty="0" smtClean="0"/>
          </a:p>
          <a:p>
            <a:r>
              <a:rPr lang="ru-RU" dirty="0" smtClean="0"/>
              <a:t> МОБУ «СОШ № 16»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20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Мой </a:t>
            </a:r>
            <a:r>
              <a:rPr lang="ru-RU" u="sng" dirty="0"/>
              <a:t> </a:t>
            </a:r>
            <a:r>
              <a:rPr lang="ru-RU" u="sng" dirty="0" smtClean="0"/>
              <a:t>сайт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C:\Users\Q\Pictures\с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7155"/>
            <a:ext cx="6984776" cy="561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6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27168" cy="1228998"/>
          </a:xfrm>
        </p:spPr>
        <p:txBody>
          <a:bodyPr>
            <a:noAutofit/>
          </a:bodyPr>
          <a:lstStyle/>
          <a:p>
            <a:r>
              <a:rPr lang="ru-RU" sz="2400" dirty="0" smtClean="0"/>
              <a:t>Организация  работы </a:t>
            </a:r>
            <a:r>
              <a:rPr lang="ru-RU" sz="2400" dirty="0"/>
              <a:t>учащихся в рамках сетевых коммуникационных проектов (олимпиады, конкурсы, </a:t>
            </a:r>
            <a:r>
              <a:rPr lang="ru-RU" sz="2400" dirty="0" smtClean="0"/>
              <a:t>викторины).        </a:t>
            </a:r>
            <a:r>
              <a:rPr lang="ru-RU" sz="2400" u="sng" dirty="0" smtClean="0">
                <a:hlinkClick r:id="rId2"/>
              </a:rPr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172" name="Picture 4" descr="C:\Users\Q\Pictures\Безымянный.pngс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447800"/>
            <a:ext cx="7056784" cy="53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39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ru-RU" dirty="0"/>
          </a:p>
        </p:txBody>
      </p:sp>
      <p:pic>
        <p:nvPicPr>
          <p:cNvPr id="9218" name="Picture 2" descr="C:\Users\Q\Pictures\Безымянный.pngтаис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776864" cy="68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24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936104"/>
          </a:xfrm>
        </p:spPr>
        <p:txBody>
          <a:bodyPr>
            <a:normAutofit/>
          </a:bodyPr>
          <a:lstStyle/>
          <a:p>
            <a:pPr lvl="0"/>
            <a:endParaRPr lang="ru-RU" i="1" dirty="0"/>
          </a:p>
        </p:txBody>
      </p:sp>
      <p:pic>
        <p:nvPicPr>
          <p:cNvPr id="10242" name="Picture 2" descr="C:\Users\Q\Pictures\Талантоха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76672"/>
            <a:ext cx="7632849" cy="61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9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Ссылки  для методической</a:t>
            </a:r>
            <a:r>
              <a:rPr lang="ru-RU" sz="3200" b="1" dirty="0"/>
              <a:t>, организационной, технической и мотивационной поддержки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72816"/>
            <a:ext cx="7571184" cy="4680520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Согласно </a:t>
            </a:r>
            <a:r>
              <a:rPr lang="ru-RU" sz="2800" dirty="0"/>
              <a:t>новому положению об аттестации, если учитель не владеет компьютером, то он не может быть аттестован на первую или высшую категорию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Существует три уровня ИКТ-компетентности учителя : </a:t>
            </a:r>
          </a:p>
          <a:p>
            <a:r>
              <a:rPr lang="ru-RU" sz="2800" dirty="0" smtClean="0"/>
              <a:t>1. </a:t>
            </a:r>
            <a:r>
              <a:rPr lang="ru-RU" sz="2800" dirty="0"/>
              <a:t>•    знать перечень основных существующих электронных (цифровых) пособий по предмету (на дисках и в Интернете): электронные учебники, атласы, коллекции цифровых образовательных ресурсов в Интернете и </a:t>
            </a:r>
            <a:r>
              <a:rPr lang="ru-RU" sz="2800" dirty="0" err="1"/>
              <a:t>т.д</a:t>
            </a:r>
            <a:r>
              <a:rPr lang="ru-RU" sz="2800" dirty="0"/>
              <a:t>);</a:t>
            </a:r>
            <a:br>
              <a:rPr lang="ru-RU" sz="2800" dirty="0"/>
            </a:br>
            <a:r>
              <a:rPr lang="ru-RU" sz="2800" dirty="0"/>
              <a:t>•    уметь находить и демонстрировать информацию из электронных источников (например, использовать материалы электронных учебников и других пособий) в соответствии с поставленными учебными задачами;</a:t>
            </a:r>
            <a:br>
              <a:rPr lang="ru-RU" sz="2800" dirty="0"/>
            </a:br>
            <a:r>
              <a:rPr lang="ru-RU" sz="2800" dirty="0"/>
              <a:t>•    оценивать, отбирать информацию из электронных источников;</a:t>
            </a:r>
            <a:br>
              <a:rPr lang="ru-RU" sz="2800" dirty="0"/>
            </a:br>
            <a:r>
              <a:rPr lang="ru-RU" sz="2800" dirty="0"/>
              <a:t>•    осуществлять поиск источников </a:t>
            </a:r>
            <a:r>
              <a:rPr lang="ru-RU" sz="2800" dirty="0" smtClean="0"/>
              <a:t>информации </a:t>
            </a:r>
            <a:r>
              <a:rPr lang="ru-RU" sz="2800" dirty="0"/>
              <a:t>на дисках и 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1790932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807" y="116632"/>
            <a:ext cx="7643192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 и 3 уровень ИКТ -компетентности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836712"/>
            <a:ext cx="7787208" cy="5760640"/>
          </a:xfrm>
        </p:spPr>
        <p:txBody>
          <a:bodyPr>
            <a:noAutofit/>
          </a:bodyPr>
          <a:lstStyle/>
          <a:p>
            <a:r>
              <a:rPr lang="ru-RU" sz="1600" b="1" i="1" dirty="0"/>
              <a:t>2 уровень </a:t>
            </a:r>
            <a:r>
              <a:rPr lang="ru-RU" sz="1600" b="1" i="1" dirty="0" smtClean="0"/>
              <a:t>ИКТ компетентности</a:t>
            </a:r>
            <a:r>
              <a:rPr lang="ru-RU" sz="1600" b="1" i="1" dirty="0"/>
              <a:t>:</a:t>
            </a:r>
            <a:endParaRPr lang="ru-RU" sz="1600" dirty="0"/>
          </a:p>
          <a:p>
            <a:r>
              <a:rPr lang="ru-RU" sz="1600" dirty="0"/>
              <a:t>•    извлекать и компилировать информацию из разных источников в соответствии с учебными задачами;</a:t>
            </a:r>
            <a:br>
              <a:rPr lang="ru-RU" sz="1600" dirty="0"/>
            </a:br>
            <a:r>
              <a:rPr lang="ru-RU" sz="1600" dirty="0"/>
              <a:t>•    уметь преобразовывать и представлять информацию, составлять собственный учебный материал из имеющихся источников, обобщая, сравнивая, противопоставляя, преобразовывая различные </a:t>
            </a:r>
            <a:r>
              <a:rPr lang="ru-RU" sz="1600" dirty="0" smtClean="0"/>
              <a:t>данные</a:t>
            </a:r>
          </a:p>
          <a:p>
            <a:r>
              <a:rPr lang="ru-RU" sz="1600" dirty="0" smtClean="0"/>
              <a:t>•</a:t>
            </a:r>
            <a:r>
              <a:rPr lang="ru-RU" sz="1600" dirty="0"/>
              <a:t>    знать основные особенности и уметь применять специфические филологические программные продукты и сервисы: </a:t>
            </a:r>
            <a:r>
              <a:rPr lang="ru-RU" sz="1600" dirty="0" smtClean="0"/>
              <a:t>электронные </a:t>
            </a:r>
            <a:r>
              <a:rPr lang="ru-RU" sz="1600" dirty="0"/>
              <a:t>энциклопедии, словари, литературоведческие справочники, сайты с биографиями писателей и поэтов и т. Д. </a:t>
            </a:r>
          </a:p>
          <a:p>
            <a:r>
              <a:rPr lang="ru-RU" sz="1600" b="1" i="1" dirty="0"/>
              <a:t>3 уровень ИКТ-компетентности:</a:t>
            </a:r>
            <a:endParaRPr lang="ru-RU" sz="1600" dirty="0"/>
          </a:p>
          <a:p>
            <a:r>
              <a:rPr lang="ru-RU" sz="1600" dirty="0"/>
              <a:t>•    эффективно применять инструменты организации учебной деятельности учащегося (программы тестирования, электронные рабочие </a:t>
            </a:r>
            <a:r>
              <a:rPr lang="ru-RU" sz="1600" dirty="0" smtClean="0"/>
              <a:t>тетради)</a:t>
            </a:r>
          </a:p>
          <a:p>
            <a:r>
              <a:rPr lang="ru-RU" sz="1600" dirty="0" smtClean="0"/>
              <a:t>•</a:t>
            </a:r>
            <a:r>
              <a:rPr lang="ru-RU" sz="1600" dirty="0"/>
              <a:t>    уметь организовать работу учащихся на уроке с использованием полного спектра имеющихся учебных ресурсов и инструментов, сформировать цифровое портфолио учащегося, собственное портфолио учителя;</a:t>
            </a:r>
            <a:br>
              <a:rPr lang="ru-RU" sz="1600" dirty="0"/>
            </a:br>
            <a:r>
              <a:rPr lang="ru-RU" sz="1600" dirty="0"/>
              <a:t>•    уметь оптимальным образом передавать информацию в ИКТ-среде: направлять электронную информацию определенной аудитории (учащимся, родителям, коллегам, администрации школы</a:t>
            </a:r>
            <a:r>
              <a:rPr lang="ru-RU" sz="1600" dirty="0" smtClean="0"/>
              <a:t>).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 При этом необходимо </a:t>
            </a:r>
            <a:r>
              <a:rPr lang="ru-RU" sz="1600" dirty="0"/>
              <a:t>грамотно выбирать форму распространения информации: электронную почту, </a:t>
            </a:r>
            <a:r>
              <a:rPr lang="ru-RU" sz="1600" dirty="0" smtClean="0"/>
              <a:t>сайт, </a:t>
            </a:r>
            <a:r>
              <a:rPr lang="ru-RU" sz="1600" dirty="0"/>
              <a:t>форум, </a:t>
            </a:r>
            <a:r>
              <a:rPr lang="ru-RU" sz="1600" dirty="0" err="1"/>
              <a:t>wiki</a:t>
            </a:r>
            <a:r>
              <a:rPr lang="ru-RU" sz="1600" dirty="0"/>
              <a:t>-среду (Интернет-среда для коллективного редактирования документов), блог (личный </a:t>
            </a:r>
            <a:r>
              <a:rPr lang="ru-RU" sz="1600" dirty="0" smtClean="0"/>
              <a:t>дневник)</a:t>
            </a:r>
          </a:p>
          <a:p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0296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92211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Порталы с образовательными ресурсами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1026" name="Picture 2" descr="C:\Users\Q\Pictures\Безымянный.pngс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836712"/>
            <a:ext cx="8034858" cy="54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89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850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3" descr="C:\Users\Q\Pictures\Безымянный.pngс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940645" cy="623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6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558" y="116632"/>
            <a:ext cx="7653536" cy="57606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ЕНТ Методическая копилка.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2051" name="Picture 3" descr="C:\Users\Q\Pictures\Безымянный.pngкопилка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6" y="692696"/>
            <a:ext cx="8229600" cy="57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2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>
                <a:hlinkClick r:id="rId2"/>
              </a:rPr>
              <a:t>http://www.zavuch.info/methodlib/157/57959/</a:t>
            </a:r>
            <a:r>
              <a:rPr lang="ru-RU" dirty="0"/>
              <a:t>   </a:t>
            </a:r>
            <a:r>
              <a:rPr lang="ru-RU" dirty="0" err="1"/>
              <a:t>Завуч.инфо</a:t>
            </a:r>
            <a:endParaRPr lang="ru-RU" dirty="0"/>
          </a:p>
        </p:txBody>
      </p:sp>
      <p:pic>
        <p:nvPicPr>
          <p:cNvPr id="3074" name="Picture 2" descr="C:\Users\Q\Pictures\Безымянный.pn10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0001" y="1447800"/>
            <a:ext cx="746954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 уроке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Урок – это зеркало общей и педагогической культуры учителя, </a:t>
            </a:r>
            <a:br>
              <a:rPr lang="ru-RU" b="1" i="1" dirty="0"/>
            </a:br>
            <a:r>
              <a:rPr lang="ru-RU" b="1" i="1" dirty="0"/>
              <a:t>мерило его интеллектуального богатства, </a:t>
            </a:r>
            <a:br>
              <a:rPr lang="ru-RU" b="1" i="1" dirty="0"/>
            </a:br>
            <a:r>
              <a:rPr lang="ru-RU" b="1" i="1" dirty="0"/>
              <a:t>показатель его кругозора и эрудиции. </a:t>
            </a:r>
            <a:br>
              <a:rPr lang="ru-RU" b="1" i="1" dirty="0"/>
            </a:br>
            <a:r>
              <a:rPr lang="ru-RU" b="1" i="1" dirty="0"/>
              <a:t>В. Сухомлинский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45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hlinkClick r:id="rId2"/>
              </a:rPr>
              <a:t>http://www.school2100.ru/</a:t>
            </a:r>
            <a:r>
              <a:rPr lang="ru-RU" u="sng" dirty="0"/>
              <a:t> </a:t>
            </a:r>
            <a:endParaRPr lang="ru-RU" dirty="0"/>
          </a:p>
        </p:txBody>
      </p:sp>
      <p:pic>
        <p:nvPicPr>
          <p:cNvPr id="4098" name="Picture 2" descr="C:\Users\Q\Pictures\Безымянный.png1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5100" y="1459288"/>
            <a:ext cx="7499350" cy="47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Социальная сеть  работников образования    </a:t>
            </a:r>
            <a:r>
              <a:rPr lang="en-US" sz="3600" dirty="0" smtClean="0"/>
              <a:t>nsportal.ru</a:t>
            </a:r>
            <a:endParaRPr lang="ru-RU" sz="3600" dirty="0"/>
          </a:p>
        </p:txBody>
      </p:sp>
      <p:pic>
        <p:nvPicPr>
          <p:cNvPr id="5122" name="Picture 2" descr="C:\Users\Q\Pictures\Безымянный.png1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5100" y="1459288"/>
            <a:ext cx="7499350" cy="47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96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10146"/>
          </a:xfrm>
        </p:spPr>
        <p:txBody>
          <a:bodyPr>
            <a:noAutofit/>
          </a:bodyPr>
          <a:lstStyle/>
          <a:p>
            <a:r>
              <a:rPr lang="ru-RU" sz="3200" dirty="0" smtClean="0"/>
              <a:t>Единое окно доступа к образовательным ресурсам. 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6146" name="Picture 2" descr="C:\Users\Q\Pictures\Безымянный.pngс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72808" cy="543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07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7780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Сайт «Электронная книга»</a:t>
            </a:r>
            <a:endParaRPr lang="ru-RU" sz="3600" dirty="0"/>
          </a:p>
        </p:txBody>
      </p:sp>
      <p:pic>
        <p:nvPicPr>
          <p:cNvPr id="7170" name="Picture 2" descr="C:\Users\Q\Pictures\Безымянный.pngс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84562"/>
            <a:ext cx="7848872" cy="52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7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85010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ЕГЭ-портал </a:t>
            </a:r>
            <a:endParaRPr lang="ru-RU" sz="3600" dirty="0"/>
          </a:p>
        </p:txBody>
      </p:sp>
      <p:pic>
        <p:nvPicPr>
          <p:cNvPr id="8194" name="Picture 2" descr="C:\Users\Q\Pictures\с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8078748" cy="547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263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0"/>
            <a:ext cx="7202760" cy="1143000"/>
          </a:xfrm>
        </p:spPr>
        <p:txBody>
          <a:bodyPr/>
          <a:lstStyle/>
          <a:p>
            <a:pPr eaLnBrk="1" hangingPunct="1"/>
            <a:r>
              <a:rPr lang="ru-RU" sz="3600" b="1" dirty="0" smtClean="0"/>
              <a:t>ГРАМОТА.РУ</a:t>
            </a:r>
          </a:p>
        </p:txBody>
      </p:sp>
      <p:pic>
        <p:nvPicPr>
          <p:cNvPr id="614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84250"/>
            <a:ext cx="740030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884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7414592" cy="1143000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Вся информация в одном месте</a:t>
            </a:r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42975"/>
            <a:ext cx="770485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686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342584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3366CC"/>
                </a:solidFill>
                <a:latin typeface="Tahoma" pitchFamily="34" charset="0"/>
                <a:cs typeface="Tahoma" pitchFamily="34" charset="0"/>
              </a:rPr>
              <a:t>ИКТ на уроках русского языка</a:t>
            </a:r>
            <a:r>
              <a:rPr lang="ru-RU" sz="3200" b="1" dirty="0" smtClean="0">
                <a:solidFill>
                  <a:srgbClr val="3366CC"/>
                </a:solidFill>
                <a:latin typeface="Tahoma" pitchFamily="34" charset="0"/>
              </a:rPr>
              <a:t/>
            </a:r>
            <a:br>
              <a:rPr lang="ru-RU" sz="3200" b="1" dirty="0" smtClean="0">
                <a:solidFill>
                  <a:srgbClr val="3366CC"/>
                </a:solidFill>
                <a:latin typeface="Tahoma" pitchFamily="34" charset="0"/>
              </a:rPr>
            </a:br>
            <a:r>
              <a:rPr lang="ru-RU" sz="3200" b="1" dirty="0" smtClean="0">
                <a:solidFill>
                  <a:srgbClr val="3366CC"/>
                </a:solidFill>
                <a:latin typeface="Tahoma" pitchFamily="34" charset="0"/>
                <a:cs typeface="Tahoma" pitchFamily="34" charset="0"/>
              </a:rPr>
              <a:t>и литературы</a:t>
            </a:r>
          </a:p>
        </p:txBody>
      </p:sp>
      <p:pic>
        <p:nvPicPr>
          <p:cNvPr id="8195" name="Picture 3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43000"/>
            <a:ext cx="7704856" cy="55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27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3042"/>
            <a:ext cx="8318698" cy="66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9632" y="274638"/>
            <a:ext cx="7488832" cy="560263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8000" b="1" i="1" dirty="0" smtClean="0"/>
              <a:t>Спасибо                         за внимание!</a:t>
            </a:r>
            <a:endParaRPr lang="ru-RU" sz="8000" b="1" i="1" dirty="0"/>
          </a:p>
        </p:txBody>
      </p:sp>
    </p:spTree>
    <p:extLst>
      <p:ext uri="{BB962C8B-B14F-4D97-AF65-F5344CB8AC3E}">
        <p14:creationId xmlns:p14="http://schemas.microsoft.com/office/powerpoint/2010/main" val="288801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7643192" cy="478539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Компетенция</a:t>
            </a:r>
            <a:r>
              <a:rPr lang="ru-RU" dirty="0"/>
              <a:t> </a:t>
            </a:r>
            <a:r>
              <a:rPr lang="ru-RU" dirty="0" smtClean="0"/>
              <a:t>- совокупность </a:t>
            </a:r>
            <a:r>
              <a:rPr lang="ru-RU" dirty="0"/>
              <a:t>взаимосвязанных качеств личности (знаний, умений, навыков, способов деятельности</a:t>
            </a:r>
            <a:r>
              <a:rPr lang="ru-RU" dirty="0" smtClean="0"/>
              <a:t>).</a:t>
            </a:r>
          </a:p>
          <a:p>
            <a:r>
              <a:rPr lang="ru-RU" b="1" dirty="0"/>
              <a:t>Компетентность</a:t>
            </a:r>
            <a:r>
              <a:rPr lang="ru-RU" dirty="0"/>
              <a:t> - владение, обладание человеком соответствующей </a:t>
            </a:r>
            <a:r>
              <a:rPr lang="ru-RU" dirty="0" smtClean="0"/>
              <a:t>компетенцией.</a:t>
            </a:r>
          </a:p>
          <a:p>
            <a:r>
              <a:rPr lang="ru-RU" b="1" dirty="0" err="1"/>
              <a:t>Компетентностный</a:t>
            </a:r>
            <a:r>
              <a:rPr lang="ru-RU" b="1" dirty="0"/>
              <a:t> подход</a:t>
            </a:r>
            <a:r>
              <a:rPr lang="ru-RU" dirty="0"/>
              <a:t> - это подход, акцентирующий внимание на результате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18027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80728"/>
            <a:ext cx="7571184" cy="554461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ИКТ- компетентность </a:t>
            </a:r>
            <a:r>
              <a:rPr lang="ru-RU" b="1" dirty="0"/>
              <a:t>учителя-предметника </a:t>
            </a:r>
            <a:r>
              <a:rPr lang="ru-RU" b="1" dirty="0" smtClean="0"/>
              <a:t>-  это </a:t>
            </a:r>
            <a:r>
              <a:rPr lang="ru-RU" dirty="0" smtClean="0"/>
              <a:t>не </a:t>
            </a:r>
            <a:r>
              <a:rPr lang="ru-RU" dirty="0"/>
              <a:t>только использование различных информационных инструментов, но и эффективное применение их в педагогической деятельности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Для формирования базовой ИКТ-компетентности</a:t>
            </a:r>
            <a:r>
              <a:rPr lang="ru-RU" dirty="0"/>
              <a:t> необходимо: </a:t>
            </a:r>
          </a:p>
          <a:p>
            <a:pPr lvl="0"/>
            <a:r>
              <a:rPr lang="ru-RU" dirty="0"/>
              <a:t>наличие представлений о функционировании ПК и дидактических возможностях ИК материалов средствами </a:t>
            </a:r>
            <a:r>
              <a:rPr lang="ru-RU" dirty="0" err="1"/>
              <a:t>Microsoft</a:t>
            </a:r>
            <a:r>
              <a:rPr lang="ru-RU" dirty="0"/>
              <a:t> </a:t>
            </a:r>
            <a:r>
              <a:rPr lang="ru-RU" dirty="0" err="1"/>
              <a:t>Office</a:t>
            </a:r>
            <a:r>
              <a:rPr lang="ru-RU" dirty="0"/>
              <a:t>; </a:t>
            </a:r>
          </a:p>
          <a:p>
            <a:pPr lvl="0"/>
            <a:r>
              <a:rPr lang="ru-RU" dirty="0"/>
              <a:t>использование Интернета и цифровых образовательных ресурсов в педагогической деятельности;</a:t>
            </a:r>
          </a:p>
          <a:p>
            <a:pPr lvl="0"/>
            <a:r>
              <a:rPr lang="ru-RU" dirty="0"/>
              <a:t>формирование положительной мотивации к использованию ИКТ.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44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Содержание ИКТ-     компетентности </a:t>
            </a:r>
            <a:r>
              <a:rPr lang="ru-RU" dirty="0" smtClean="0"/>
              <a:t>учителя: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7643192" cy="504056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знать </a:t>
            </a:r>
            <a:r>
              <a:rPr lang="ru-RU" dirty="0"/>
              <a:t>перечень основных существующих электронных (цифровых) пособий по предмету (на дисках и в Интернете</a:t>
            </a:r>
            <a:r>
              <a:rPr lang="ru-RU" dirty="0" smtClean="0"/>
              <a:t>);</a:t>
            </a:r>
          </a:p>
          <a:p>
            <a:r>
              <a:rPr lang="ru-RU" dirty="0" smtClean="0"/>
              <a:t>уметь </a:t>
            </a:r>
            <a:r>
              <a:rPr lang="ru-RU" dirty="0"/>
              <a:t>находить, оценивать, отбирать и демонстрировать информацию из ЦОР </a:t>
            </a:r>
            <a:r>
              <a:rPr lang="ru-RU" dirty="0" smtClean="0"/>
              <a:t>;</a:t>
            </a:r>
          </a:p>
          <a:p>
            <a:r>
              <a:rPr lang="ru-RU" dirty="0" smtClean="0"/>
              <a:t>уметь </a:t>
            </a:r>
            <a:r>
              <a:rPr lang="ru-RU" dirty="0"/>
              <a:t>преобразовывать и представлять информацию в эффективном для решения учебных задач виде, составлять собственный учебный материал </a:t>
            </a:r>
            <a:r>
              <a:rPr lang="ru-RU" dirty="0" smtClean="0"/>
              <a:t>:</a:t>
            </a:r>
          </a:p>
          <a:p>
            <a:r>
              <a:rPr lang="ru-RU" dirty="0" smtClean="0"/>
              <a:t>уметь </a:t>
            </a:r>
            <a:r>
              <a:rPr lang="ru-RU" dirty="0"/>
              <a:t>применять НИТИ-методики (Новые Информационные Технологии и Интернет) – это методики проведения уроков, объединенных одной темой, с использованием ИКТ</a:t>
            </a:r>
          </a:p>
        </p:txBody>
      </p:sp>
    </p:spTree>
    <p:extLst>
      <p:ext uri="{BB962C8B-B14F-4D97-AF65-F5344CB8AC3E}">
        <p14:creationId xmlns:p14="http://schemas.microsoft.com/office/powerpoint/2010/main" val="393538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Цифровое портфолио</a:t>
            </a:r>
            <a:endParaRPr lang="ru-RU" dirty="0"/>
          </a:p>
        </p:txBody>
      </p:sp>
      <p:pic>
        <p:nvPicPr>
          <p:cNvPr id="2050" name="Picture 2" descr="C:\Users\Q\Pictures\Безымянный.png мастер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84887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6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Мой </a:t>
            </a:r>
            <a:r>
              <a:rPr lang="ru-RU" dirty="0" smtClean="0"/>
              <a:t>блог</a:t>
            </a:r>
            <a:endParaRPr lang="ru-RU" dirty="0"/>
          </a:p>
        </p:txBody>
      </p:sp>
      <p:pic>
        <p:nvPicPr>
          <p:cNvPr id="3074" name="Picture 2" descr="C:\Users\Q\Pictures\Безымянный.pngмой блог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1681"/>
            <a:ext cx="8064895" cy="55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11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Моя страница в  </a:t>
            </a:r>
            <a:r>
              <a:rPr lang="en-US" dirty="0" err="1" smtClean="0"/>
              <a:t>Prima.Wiki</a:t>
            </a:r>
            <a:endParaRPr lang="ru-RU" dirty="0"/>
          </a:p>
        </p:txBody>
      </p:sp>
      <p:pic>
        <p:nvPicPr>
          <p:cNvPr id="4098" name="Picture 2" descr="C:\Users\Q\Pictures\Безымянныйприма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0793"/>
            <a:ext cx="7416823" cy="58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6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480720" cy="50405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Сайт для повышения квалификации педагога</a:t>
            </a:r>
            <a:endParaRPr lang="ru-RU" sz="2800" dirty="0"/>
          </a:p>
        </p:txBody>
      </p:sp>
      <p:pic>
        <p:nvPicPr>
          <p:cNvPr id="5122" name="Picture 2" descr="C:\Users\Q\Pictures\Безымянный.png1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2" y="836712"/>
            <a:ext cx="8175742" cy="552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04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361</TotalTime>
  <Words>343</Words>
  <Application>Microsoft Office PowerPoint</Application>
  <PresentationFormat>Экран (4:3)</PresentationFormat>
  <Paragraphs>51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Corbel</vt:lpstr>
      <vt:lpstr>Gill Sans MT</vt:lpstr>
      <vt:lpstr>Tahoma</vt:lpstr>
      <vt:lpstr>Verdana</vt:lpstr>
      <vt:lpstr>Wingdings 2</vt:lpstr>
      <vt:lpstr>Солнцестояние</vt:lpstr>
      <vt:lpstr>ИКТ-компетентность и цифровая грамотность-методологическая и технологическая основа современного образования в рамках ФГОС</vt:lpstr>
      <vt:lpstr>Об уроке</vt:lpstr>
      <vt:lpstr>Основные понятия</vt:lpstr>
      <vt:lpstr>Основные понятия</vt:lpstr>
      <vt:lpstr>           Содержание ИКТ-     компетентности учителя:</vt:lpstr>
      <vt:lpstr>Цифровое портфолио</vt:lpstr>
      <vt:lpstr>Мой блог</vt:lpstr>
      <vt:lpstr>Моя страница в  Prima.Wiki</vt:lpstr>
      <vt:lpstr>Сайт для повышения квалификации педагога</vt:lpstr>
      <vt:lpstr>Мой  сайт </vt:lpstr>
      <vt:lpstr>Организация  работы учащихся в рамках сетевых коммуникационных проектов (олимпиады, конкурсы, викторины).          </vt:lpstr>
      <vt:lpstr>Презентация PowerPoint</vt:lpstr>
      <vt:lpstr>Презентация PowerPoint</vt:lpstr>
      <vt:lpstr>Ссылки  для методической, организационной, технической и мотивационной поддержки</vt:lpstr>
      <vt:lpstr>2 и 3 уровень ИКТ -компетентности</vt:lpstr>
      <vt:lpstr>Порталы с образовательными ресурсами  </vt:lpstr>
      <vt:lpstr>Презентация PowerPoint</vt:lpstr>
      <vt:lpstr>  ЕНТ Методическая копилка.  </vt:lpstr>
      <vt:lpstr>http://www.zavuch.info/methodlib/157/57959/   Завуч.инфо</vt:lpstr>
      <vt:lpstr>http://www.school2100.ru/ </vt:lpstr>
      <vt:lpstr>Социальная сеть  работников образования    nsportal.ru</vt:lpstr>
      <vt:lpstr>Единое окно доступа к образовательным ресурсам.  </vt:lpstr>
      <vt:lpstr>Сайт «Электронная книга»</vt:lpstr>
      <vt:lpstr>ЕГЭ-портал </vt:lpstr>
      <vt:lpstr>ГРАМОТА.РУ</vt:lpstr>
      <vt:lpstr>Вся информация в одном месте</vt:lpstr>
      <vt:lpstr>ИКТ на уроках русского языка и литературы</vt:lpstr>
      <vt:lpstr>Презентация PowerPoint</vt:lpstr>
      <vt:lpstr>Спасибо                         за внимание!</vt:lpstr>
    </vt:vector>
  </TitlesOfParts>
  <Company>DG Win&amp;Soft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Информационно-коммуникационные технологии в образовании: ИКТ – компетентность современного учителя</dc:title>
  <dc:creator>Q</dc:creator>
  <cp:lastModifiedBy>flash</cp:lastModifiedBy>
  <cp:revision>23</cp:revision>
  <dcterms:created xsi:type="dcterms:W3CDTF">2014-03-19T07:41:44Z</dcterms:created>
  <dcterms:modified xsi:type="dcterms:W3CDTF">2016-10-23T08:27:35Z</dcterms:modified>
</cp:coreProperties>
</file>