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4" r:id="rId5"/>
    <p:sldId id="265" r:id="rId6"/>
    <p:sldId id="274" r:id="rId7"/>
    <p:sldId id="271" r:id="rId8"/>
    <p:sldId id="266" r:id="rId9"/>
    <p:sldId id="267" r:id="rId10"/>
    <p:sldId id="268" r:id="rId11"/>
    <p:sldId id="273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31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57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11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3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03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94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22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76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4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24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CB31-5EEA-4F4F-8BF8-06CC707A02DA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7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rc-mir.com/smile.99419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nature-archive.ru/pic_global.php?n=058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lower.onego.ru/lukov/en_1917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1229" y="157996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Тетрадь, дочь, учитель, воробьи, корабль, мышь,</a:t>
            </a:r>
          </a:p>
          <a:p>
            <a:pPr marL="0" indent="0" algn="ctr">
              <a:buNone/>
            </a:pP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соловьи, колосья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302327" y="831273"/>
            <a:ext cx="6798686" cy="12054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Маленький рост, длинный хвост,</a:t>
            </a:r>
          </a:p>
          <a:p>
            <a:pPr algn="ctr"/>
            <a:r>
              <a:rPr lang="ru-RU" sz="2800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Серая шубка, острые зубки.</a:t>
            </a:r>
          </a:p>
        </p:txBody>
      </p:sp>
      <p:pic>
        <p:nvPicPr>
          <p:cNvPr id="24579" name="Picture 3" descr="karlikovye-domovye-mysh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565400"/>
            <a:ext cx="3600450" cy="3671888"/>
          </a:xfrm>
          <a:prstGeom prst="rect">
            <a:avLst/>
          </a:prstGeom>
          <a:noFill/>
        </p:spPr>
      </p:pic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6732588" y="5661025"/>
            <a:ext cx="2087562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мышь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pic>
        <p:nvPicPr>
          <p:cNvPr id="16387" name="Picture 5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0"/>
            <a:ext cx="47164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268538" y="0"/>
            <a:ext cx="41036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imes New Roman" pitchFamily="18" charset="0"/>
              </a:rPr>
              <a:t>            </a:t>
            </a:r>
            <a:r>
              <a:rPr lang="ru-RU" sz="4400">
                <a:solidFill>
                  <a:srgbClr val="0000CC"/>
                </a:solidFill>
                <a:latin typeface="Times New Roman" pitchFamily="18" charset="0"/>
              </a:rPr>
              <a:t>Вывод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269874" y="993189"/>
            <a:ext cx="860425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На конце существительных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CC0000"/>
                </a:solidFill>
                <a:latin typeface="Calibri" panose="020F0502020204030204" pitchFamily="34" charset="0"/>
              </a:rPr>
              <a:t>женского</a:t>
            </a: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рода  после шипящих 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rgbClr val="CC0000"/>
                </a:solidFill>
                <a:latin typeface="Calibri" panose="020F0502020204030204" pitchFamily="34" charset="0"/>
              </a:rPr>
              <a:t>пишется Ь</a:t>
            </a: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знак.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latin typeface="Calibri" panose="020F0502020204030204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На конце существительных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CC0000"/>
                </a:solidFill>
                <a:latin typeface="Calibri" panose="020F0502020204030204" pitchFamily="34" charset="0"/>
              </a:rPr>
              <a:t>мужского</a:t>
            </a: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рода после шипящих</a:t>
            </a:r>
          </a:p>
          <a:p>
            <a:pPr algn="ctr">
              <a:spcBef>
                <a:spcPct val="50000"/>
              </a:spcBef>
            </a:pP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CC0000"/>
                </a:solidFill>
                <a:latin typeface="Calibri" panose="020F0502020204030204" pitchFamily="34" charset="0"/>
              </a:rPr>
              <a:t>Ь</a:t>
            </a: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>знак</a:t>
            </a:r>
            <a:r>
              <a:rPr lang="ru-RU" sz="3600" dirty="0">
                <a:latin typeface="Calibri" panose="020F0502020204030204" pitchFamily="34" charset="0"/>
              </a:rPr>
              <a:t> </a:t>
            </a:r>
            <a:r>
              <a:rPr lang="ru-RU" sz="3600" dirty="0">
                <a:solidFill>
                  <a:srgbClr val="CC0000"/>
                </a:solidFill>
                <a:latin typeface="Calibri" panose="020F0502020204030204" pitchFamily="34" charset="0"/>
              </a:rPr>
              <a:t>не пишется.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5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5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5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356" y="1981902"/>
            <a:ext cx="7273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 smtClean="0"/>
              <a:t>«</a:t>
            </a:r>
            <a:r>
              <a:rPr lang="ru-RU" sz="3200" b="1" i="1" dirty="0" smtClean="0"/>
              <a:t>Правописание </a:t>
            </a:r>
            <a:r>
              <a:rPr lang="ru-RU" sz="3200" b="1" i="1" dirty="0" smtClean="0"/>
              <a:t>мягкого знака после шипящих на конце имен существительных </a:t>
            </a:r>
            <a:r>
              <a:rPr lang="ru-RU" sz="3200" b="1" i="1" dirty="0" smtClean="0"/>
              <a:t>»</a:t>
            </a:r>
            <a:endParaRPr lang="ru-RU" sz="32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 rot="21395544">
            <a:off x="397183" y="4964449"/>
            <a:ext cx="4300152" cy="767782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419600" y="4575719"/>
            <a:ext cx="4281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58" y="550803"/>
            <a:ext cx="4659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урока</a:t>
            </a:r>
            <a:endParaRPr lang="ru-RU" sz="4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 rot="21225795">
            <a:off x="3603172" y="1052176"/>
            <a:ext cx="5290457" cy="1360714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47057" y="2326064"/>
            <a:ext cx="74626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формировать </a:t>
            </a:r>
            <a:r>
              <a:rPr lang="ru-RU" sz="3200" b="1" dirty="0" smtClean="0"/>
              <a:t>умение   </a:t>
            </a:r>
            <a:r>
              <a:rPr lang="ru-RU" sz="3200" b="1" dirty="0" smtClean="0"/>
              <a:t>писать слова с новой орфограммой «Правописание мягкого знака после шипящих на конце имен </a:t>
            </a:r>
            <a:r>
              <a:rPr lang="ru-RU" sz="3200" b="1" dirty="0" smtClean="0"/>
              <a:t>существительных</a:t>
            </a:r>
            <a:r>
              <a:rPr lang="ru-RU" sz="3200" dirty="0" smtClean="0"/>
              <a:t>» 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201475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075709" y="549275"/>
            <a:ext cx="3990110" cy="5291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луч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дочь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карандаш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вещь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врач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чиж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молодёжь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тишь</a:t>
            </a:r>
          </a:p>
        </p:txBody>
      </p:sp>
      <p:pic>
        <p:nvPicPr>
          <p:cNvPr id="90117" name="Picture 5" descr="377f0857764b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 contrast="36000"/>
          </a:blip>
          <a:srcRect/>
          <a:stretch>
            <a:fillRect/>
          </a:stretch>
        </p:blipFill>
        <p:spPr bwMode="auto">
          <a:xfrm>
            <a:off x="6084888" y="0"/>
            <a:ext cx="291465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349500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/>
              <a:t>			</a:t>
            </a:r>
            <a:endParaRPr lang="ru-RU" i="1"/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941199" y="1052513"/>
            <a:ext cx="2592387" cy="3240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ж.р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.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дочь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вещь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молодёжь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тишь</a:t>
            </a: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5435600" y="1052513"/>
            <a:ext cx="2124075" cy="4032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м.р.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луч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карандаш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врач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чиж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pic>
        <p:nvPicPr>
          <p:cNvPr id="18435" name="Picture 5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6191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0"/>
            <a:ext cx="46434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161084" y="674400"/>
            <a:ext cx="8451273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ru-RU" sz="3200" b="1" dirty="0" smtClean="0">
                <a:latin typeface="Calibri" panose="020F0502020204030204" pitchFamily="34" charset="0"/>
              </a:rPr>
              <a:t>Это существительное? (да)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ru-RU" sz="3200" b="1" dirty="0" smtClean="0">
                <a:latin typeface="Calibri" panose="020F0502020204030204" pitchFamily="34" charset="0"/>
              </a:rPr>
              <a:t>Определяем род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Calibri" panose="020F0502020204030204" pitchFamily="34" charset="0"/>
              </a:rPr>
              <a:t>Мужской род ( он) -           Женский род (она)  Ь</a:t>
            </a:r>
          </a:p>
          <a:p>
            <a:pPr>
              <a:spcBef>
                <a:spcPct val="50000"/>
              </a:spcBef>
            </a:pPr>
            <a:endParaRPr lang="ru-RU" sz="3200" b="1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ru-RU" sz="3200" b="1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Calibri" panose="020F0502020204030204" pitchFamily="34" charset="0"/>
              </a:rPr>
              <a:t>Марш (?) шипящий на конце слова есть, это имя существительное мужского рода. 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Calibri" panose="020F0502020204030204" pitchFamily="34" charset="0"/>
              </a:rPr>
              <a:t>Пишем: МАРШ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/>
            </a:r>
            <a:br>
              <a:rPr lang="ru-RU" smtClean="0">
                <a:solidFill>
                  <a:schemeClr val="tx1"/>
                </a:solidFill>
              </a:rPr>
            </a:b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de-DE" sz="2400" smtClean="0"/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de-DE" sz="2400" smtClean="0"/>
          </a:p>
        </p:txBody>
      </p:sp>
      <p:pic>
        <p:nvPicPr>
          <p:cNvPr id="10245" name="Picture 5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rose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0"/>
            <a:ext cx="46434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468313" y="0"/>
            <a:ext cx="8424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dirty="0">
                <a:solidFill>
                  <a:srgbClr val="0000CC"/>
                </a:solidFill>
                <a:latin typeface="Times New Roman" pitchFamily="18" charset="0"/>
              </a:rPr>
              <a:t>Отгадай загадки, напиши отгадки.</a:t>
            </a:r>
          </a:p>
          <a:p>
            <a:r>
              <a:rPr lang="ru-RU" sz="4000" dirty="0">
                <a:solidFill>
                  <a:srgbClr val="0000CC"/>
                </a:solidFill>
                <a:latin typeface="Times New Roman" pitchFamily="18" charset="0"/>
              </a:rPr>
              <a:t>        Объясни их правописание.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0" y="1268413"/>
            <a:ext cx="543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1.Под соснами, под ёлками лежит мешок с иголками.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0" y="2420938"/>
            <a:ext cx="5076825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2.Драчун и забияка, </a:t>
            </a:r>
          </a:p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не знает страха,</a:t>
            </a:r>
          </a:p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живет в воде, </a:t>
            </a:r>
          </a:p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носит иглы на спине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endParaRPr lang="ru-RU" sz="28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8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0" y="4508500"/>
            <a:ext cx="7667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3.Умный Ивашка, красная рубашка, Где пройдет –коснётся, 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0" y="5589588"/>
            <a:ext cx="4716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Там след остаётся.</a:t>
            </a: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6084888" y="1412875"/>
            <a:ext cx="1439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0000CC"/>
                </a:solidFill>
                <a:latin typeface="Times New Roman" pitchFamily="18" charset="0"/>
              </a:rPr>
              <a:t>Ёж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5580063" y="2565400"/>
            <a:ext cx="1296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0000CC"/>
                </a:solidFill>
                <a:latin typeface="Times New Roman" pitchFamily="18" charset="0"/>
              </a:rPr>
              <a:t>ёрш</a:t>
            </a:r>
          </a:p>
        </p:txBody>
      </p:sp>
      <p:sp>
        <p:nvSpPr>
          <p:cNvPr id="85012" name="Text Box 20"/>
          <p:cNvSpPr txBox="1">
            <a:spLocks noChangeArrowheads="1"/>
          </p:cNvSpPr>
          <p:nvPr/>
        </p:nvSpPr>
        <p:spPr bwMode="auto">
          <a:xfrm>
            <a:off x="5364163" y="5445125"/>
            <a:ext cx="2303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0000CC"/>
                </a:solidFill>
                <a:latin typeface="Times New Roman" pitchFamily="18" charset="0"/>
              </a:rPr>
              <a:t>карандаш</a:t>
            </a:r>
          </a:p>
        </p:txBody>
      </p:sp>
      <p:pic>
        <p:nvPicPr>
          <p:cNvPr id="85014" name="Picture 22" descr="52700f890651dc92124920441652bb60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1268413"/>
            <a:ext cx="10287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16" name="Picture 24" descr="karanda3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300663"/>
            <a:ext cx="1905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18" name="Picture 26" descr="erch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40500" y="2565400"/>
            <a:ext cx="2603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4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4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4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5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5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5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5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5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5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5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5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1258888" y="981075"/>
            <a:ext cx="6192837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Какая птица быстрее всех летает?</a:t>
            </a:r>
          </a:p>
        </p:txBody>
      </p:sp>
      <p:pic>
        <p:nvPicPr>
          <p:cNvPr id="22531" name="Picture 3" descr="Стриж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2349500"/>
            <a:ext cx="3311525" cy="2952750"/>
          </a:xfrm>
          <a:prstGeom prst="rect">
            <a:avLst/>
          </a:prstGeom>
          <a:noFill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2500" y="5876925"/>
            <a:ext cx="295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</a:t>
            </a:r>
          </a:p>
        </p:txBody>
      </p:sp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4140200" y="5516563"/>
            <a:ext cx="23764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стриж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5693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Гирлянды белых маленьких колокольчиков висят весной между большими остроконечными листьями. А летом на месте цветов - красная ягода. Она ядовита!</a:t>
            </a:r>
          </a:p>
        </p:txBody>
      </p:sp>
      <p:pic>
        <p:nvPicPr>
          <p:cNvPr id="23555" name="Picture 3" descr="enc_41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420938"/>
            <a:ext cx="3384550" cy="4176712"/>
          </a:xfrm>
          <a:prstGeom prst="rect">
            <a:avLst/>
          </a:prstGeom>
          <a:noFill/>
        </p:spPr>
      </p:pic>
      <p:pic>
        <p:nvPicPr>
          <p:cNvPr id="23556" name="Picture 4" descr="en_1918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4581525"/>
            <a:ext cx="1905000" cy="2016125"/>
          </a:xfrm>
          <a:prstGeom prst="rect">
            <a:avLst/>
          </a:prstGeom>
          <a:noFill/>
        </p:spPr>
      </p:pic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5209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ландыш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38ce4a5e74830e67d95ef488916384177ca3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236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pro</cp:lastModifiedBy>
  <cp:revision>20</cp:revision>
  <dcterms:created xsi:type="dcterms:W3CDTF">2013-03-12T14:14:01Z</dcterms:created>
  <dcterms:modified xsi:type="dcterms:W3CDTF">2018-01-17T21:39:42Z</dcterms:modified>
</cp:coreProperties>
</file>