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4" r:id="rId5"/>
    <p:sldId id="265" r:id="rId6"/>
    <p:sldId id="274" r:id="rId7"/>
    <p:sldId id="271" r:id="rId8"/>
    <p:sldId id="266" r:id="rId9"/>
    <p:sldId id="267" r:id="rId10"/>
    <p:sldId id="268" r:id="rId11"/>
    <p:sldId id="273" r:id="rId12"/>
  </p:sldIdLst>
  <p:sldSz cx="9144000" cy="6858000" type="screen4x3"/>
  <p:notesSz cx="6858000" cy="9144000"/>
  <p:custDataLst>
    <p:tags r:id="rId1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CB31-5EEA-4F4F-8BF8-06CC707A02DA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ED38-BBBF-4261-B078-90C288D5E3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831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CB31-5EEA-4F4F-8BF8-06CC707A02DA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ED38-BBBF-4261-B078-90C288D5E3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578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CB31-5EEA-4F4F-8BF8-06CC707A02DA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ED38-BBBF-4261-B078-90C288D5E3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116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CB31-5EEA-4F4F-8BF8-06CC707A02DA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ED38-BBBF-4261-B078-90C288D5E3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239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CB31-5EEA-4F4F-8BF8-06CC707A02DA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ED38-BBBF-4261-B078-90C288D5E3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030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CB31-5EEA-4F4F-8BF8-06CC707A02DA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ED38-BBBF-4261-B078-90C288D5E3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CB31-5EEA-4F4F-8BF8-06CC707A02DA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ED38-BBBF-4261-B078-90C288D5E3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942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CB31-5EEA-4F4F-8BF8-06CC707A02DA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ED38-BBBF-4261-B078-90C288D5E3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229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CB31-5EEA-4F4F-8BF8-06CC707A02DA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ED38-BBBF-4261-B078-90C288D5E3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767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CB31-5EEA-4F4F-8BF8-06CC707A02DA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ED38-BBBF-4261-B078-90C288D5E3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442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CB31-5EEA-4F4F-8BF8-06CC707A02DA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ED38-BBBF-4261-B078-90C288D5E3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245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7CB31-5EEA-4F4F-8BF8-06CC707A02DA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1ED38-BBBF-4261-B078-90C288D5E3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673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miles.rc-mir.com/smile.99419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nature-archive.ru/pic_global.php?n=058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flower.onego.ru/lukov/en_1917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1229" y="157996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5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Тетрадь, дочь, учитель, воробьи, корабль, мышь,</a:t>
            </a:r>
          </a:p>
          <a:p>
            <a:pPr marL="0" indent="0" algn="ctr">
              <a:buNone/>
            </a:pPr>
            <a:endParaRPr lang="ru-RU" sz="25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 соловьи, колосья</a:t>
            </a:r>
            <a:endParaRPr lang="ru-RU" sz="25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2"/>
          <p:cNvSpPr>
            <a:spLocks noChangeArrowheads="1" noChangeShapeType="1" noTextEdit="1"/>
          </p:cNvSpPr>
          <p:nvPr/>
        </p:nvSpPr>
        <p:spPr bwMode="auto">
          <a:xfrm>
            <a:off x="1302327" y="831273"/>
            <a:ext cx="6798686" cy="12054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 dirty="0">
                <a:ln w="9525">
                  <a:solidFill>
                    <a:srgbClr val="0066FF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Маленький рост, длинный хвост,</a:t>
            </a:r>
          </a:p>
          <a:p>
            <a:pPr algn="ctr"/>
            <a:r>
              <a:rPr lang="ru-RU" sz="2800" kern="10" dirty="0">
                <a:ln w="9525">
                  <a:solidFill>
                    <a:srgbClr val="0066FF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Серая шубка, острые зубки.</a:t>
            </a:r>
          </a:p>
        </p:txBody>
      </p:sp>
      <p:pic>
        <p:nvPicPr>
          <p:cNvPr id="24579" name="Picture 3" descr="karlikovye-domovye-mysh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2565400"/>
            <a:ext cx="3600450" cy="3671888"/>
          </a:xfrm>
          <a:prstGeom prst="rect">
            <a:avLst/>
          </a:prstGeom>
          <a:noFill/>
        </p:spPr>
      </p:pic>
      <p:sp>
        <p:nvSpPr>
          <p:cNvPr id="24580" name="WordArt 4"/>
          <p:cNvSpPr>
            <a:spLocks noChangeArrowheads="1" noChangeShapeType="1" noTextEdit="1"/>
          </p:cNvSpPr>
          <p:nvPr/>
        </p:nvSpPr>
        <p:spPr bwMode="auto">
          <a:xfrm>
            <a:off x="6732588" y="5661025"/>
            <a:ext cx="2087562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мышь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smtClean="0"/>
          </a:p>
        </p:txBody>
      </p:sp>
      <p:pic>
        <p:nvPicPr>
          <p:cNvPr id="16387" name="Picture 5" descr="rose0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005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6" descr="rose0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0"/>
            <a:ext cx="471646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2268538" y="0"/>
            <a:ext cx="41036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latin typeface="Times New Roman" pitchFamily="18" charset="0"/>
              </a:rPr>
              <a:t>            </a:t>
            </a:r>
            <a:r>
              <a:rPr lang="ru-RU" sz="4400">
                <a:solidFill>
                  <a:srgbClr val="0000CC"/>
                </a:solidFill>
                <a:latin typeface="Times New Roman" pitchFamily="18" charset="0"/>
              </a:rPr>
              <a:t>Вывод</a:t>
            </a:r>
          </a:p>
        </p:txBody>
      </p:sp>
      <p:sp>
        <p:nvSpPr>
          <p:cNvPr id="95240" name="Text Box 8"/>
          <p:cNvSpPr txBox="1">
            <a:spLocks noChangeArrowheads="1"/>
          </p:cNvSpPr>
          <p:nvPr/>
        </p:nvSpPr>
        <p:spPr bwMode="auto">
          <a:xfrm>
            <a:off x="269874" y="993189"/>
            <a:ext cx="8604251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dirty="0">
                <a:latin typeface="Times New Roman" pitchFamily="18" charset="0"/>
              </a:rPr>
              <a:t> </a:t>
            </a:r>
            <a:r>
              <a:rPr lang="ru-RU" sz="3600" dirty="0">
                <a:solidFill>
                  <a:srgbClr val="000000"/>
                </a:solidFill>
                <a:latin typeface="Calibri" panose="020F0502020204030204" pitchFamily="34" charset="0"/>
              </a:rPr>
              <a:t>На конце существительных</a:t>
            </a:r>
          </a:p>
          <a:p>
            <a:pPr algn="ctr">
              <a:spcBef>
                <a:spcPct val="50000"/>
              </a:spcBef>
            </a:pPr>
            <a:r>
              <a:rPr lang="ru-RU" sz="3600" dirty="0">
                <a:latin typeface="Calibri" panose="020F0502020204030204" pitchFamily="34" charset="0"/>
              </a:rPr>
              <a:t> </a:t>
            </a:r>
            <a:r>
              <a:rPr lang="ru-RU" sz="3600" dirty="0">
                <a:solidFill>
                  <a:srgbClr val="CC0000"/>
                </a:solidFill>
                <a:latin typeface="Calibri" panose="020F0502020204030204" pitchFamily="34" charset="0"/>
              </a:rPr>
              <a:t>женского</a:t>
            </a:r>
            <a:r>
              <a:rPr lang="ru-RU" sz="3600" dirty="0">
                <a:latin typeface="Calibri" panose="020F0502020204030204" pitchFamily="34" charset="0"/>
              </a:rPr>
              <a:t> </a:t>
            </a:r>
            <a:r>
              <a:rPr lang="ru-RU" sz="3600" dirty="0">
                <a:solidFill>
                  <a:srgbClr val="000000"/>
                </a:solidFill>
                <a:latin typeface="Calibri" panose="020F0502020204030204" pitchFamily="34" charset="0"/>
              </a:rPr>
              <a:t>рода  после шипящих </a:t>
            </a:r>
          </a:p>
          <a:p>
            <a:pPr algn="ctr">
              <a:spcBef>
                <a:spcPct val="50000"/>
              </a:spcBef>
            </a:pPr>
            <a:r>
              <a:rPr lang="ru-RU" sz="3600" dirty="0">
                <a:solidFill>
                  <a:srgbClr val="CC0000"/>
                </a:solidFill>
                <a:latin typeface="Calibri" panose="020F0502020204030204" pitchFamily="34" charset="0"/>
              </a:rPr>
              <a:t>пишется Ь</a:t>
            </a:r>
            <a:r>
              <a:rPr lang="ru-RU" sz="3600" dirty="0">
                <a:latin typeface="Calibri" panose="020F0502020204030204" pitchFamily="34" charset="0"/>
              </a:rPr>
              <a:t> </a:t>
            </a:r>
            <a:r>
              <a:rPr lang="ru-RU" sz="3600" dirty="0">
                <a:solidFill>
                  <a:srgbClr val="000000"/>
                </a:solidFill>
                <a:latin typeface="Calibri" panose="020F0502020204030204" pitchFamily="34" charset="0"/>
              </a:rPr>
              <a:t>знак.</a:t>
            </a:r>
          </a:p>
          <a:p>
            <a:pPr algn="ctr">
              <a:spcBef>
                <a:spcPct val="50000"/>
              </a:spcBef>
            </a:pPr>
            <a:r>
              <a:rPr lang="ru-RU" sz="3600" dirty="0">
                <a:latin typeface="Calibri" panose="020F0502020204030204" pitchFamily="34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ru-RU" sz="3600" dirty="0">
                <a:solidFill>
                  <a:srgbClr val="000000"/>
                </a:solidFill>
                <a:latin typeface="Calibri" panose="020F0502020204030204" pitchFamily="34" charset="0"/>
              </a:rPr>
              <a:t>На конце существительных</a:t>
            </a:r>
          </a:p>
          <a:p>
            <a:pPr algn="ctr">
              <a:spcBef>
                <a:spcPct val="50000"/>
              </a:spcBef>
            </a:pPr>
            <a:r>
              <a:rPr lang="ru-RU" sz="3600" dirty="0">
                <a:latin typeface="Calibri" panose="020F0502020204030204" pitchFamily="34" charset="0"/>
              </a:rPr>
              <a:t> </a:t>
            </a:r>
            <a:r>
              <a:rPr lang="ru-RU" sz="3600" dirty="0">
                <a:solidFill>
                  <a:srgbClr val="CC0000"/>
                </a:solidFill>
                <a:latin typeface="Calibri" panose="020F0502020204030204" pitchFamily="34" charset="0"/>
              </a:rPr>
              <a:t>мужского</a:t>
            </a:r>
            <a:r>
              <a:rPr lang="ru-RU" sz="3600" dirty="0">
                <a:latin typeface="Calibri" panose="020F0502020204030204" pitchFamily="34" charset="0"/>
              </a:rPr>
              <a:t> </a:t>
            </a:r>
            <a:r>
              <a:rPr lang="ru-RU" sz="3600" dirty="0">
                <a:solidFill>
                  <a:srgbClr val="000000"/>
                </a:solidFill>
                <a:latin typeface="Calibri" panose="020F0502020204030204" pitchFamily="34" charset="0"/>
              </a:rPr>
              <a:t>рода после шипящих</a:t>
            </a:r>
          </a:p>
          <a:p>
            <a:pPr algn="ctr">
              <a:spcBef>
                <a:spcPct val="50000"/>
              </a:spcBef>
            </a:pPr>
            <a:r>
              <a:rPr lang="ru-RU" sz="3600" dirty="0">
                <a:latin typeface="Calibri" panose="020F0502020204030204" pitchFamily="34" charset="0"/>
              </a:rPr>
              <a:t> </a:t>
            </a:r>
            <a:r>
              <a:rPr lang="ru-RU" sz="3600" dirty="0">
                <a:solidFill>
                  <a:srgbClr val="CC0000"/>
                </a:solidFill>
                <a:latin typeface="Calibri" panose="020F0502020204030204" pitchFamily="34" charset="0"/>
              </a:rPr>
              <a:t>Ь</a:t>
            </a:r>
            <a:r>
              <a:rPr lang="ru-RU" sz="3600" dirty="0">
                <a:latin typeface="Calibri" panose="020F0502020204030204" pitchFamily="34" charset="0"/>
              </a:rPr>
              <a:t> </a:t>
            </a:r>
            <a:r>
              <a:rPr lang="ru-RU" sz="3600" dirty="0">
                <a:solidFill>
                  <a:srgbClr val="000000"/>
                </a:solidFill>
                <a:latin typeface="Calibri" panose="020F0502020204030204" pitchFamily="34" charset="0"/>
              </a:rPr>
              <a:t>знак</a:t>
            </a:r>
            <a:r>
              <a:rPr lang="ru-RU" sz="3600" dirty="0">
                <a:latin typeface="Calibri" panose="020F0502020204030204" pitchFamily="34" charset="0"/>
              </a:rPr>
              <a:t> </a:t>
            </a:r>
            <a:r>
              <a:rPr lang="ru-RU" sz="3600" dirty="0">
                <a:solidFill>
                  <a:srgbClr val="CC0000"/>
                </a:solidFill>
                <a:latin typeface="Calibri" panose="020F0502020204030204" pitchFamily="34" charset="0"/>
              </a:rPr>
              <a:t>не пишется.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5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5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5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5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5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52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52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52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52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9356" y="1981902"/>
            <a:ext cx="72736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i="1" dirty="0" smtClean="0"/>
              <a:t>«</a:t>
            </a:r>
            <a:r>
              <a:rPr lang="ru-RU" sz="3200" b="1" i="1" dirty="0" smtClean="0"/>
              <a:t>Правописание </a:t>
            </a:r>
            <a:r>
              <a:rPr lang="ru-RU" sz="3200" b="1" i="1" dirty="0" smtClean="0"/>
              <a:t>мягкого знака после шипящих на конце имен существительных </a:t>
            </a:r>
            <a:r>
              <a:rPr lang="ru-RU" sz="3200" b="1" i="1" dirty="0" smtClean="0"/>
              <a:t>»</a:t>
            </a:r>
            <a:endParaRPr lang="ru-RU" sz="3200" b="1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олилиния 7"/>
          <p:cNvSpPr/>
          <p:nvPr/>
        </p:nvSpPr>
        <p:spPr>
          <a:xfrm rot="21395544">
            <a:off x="397183" y="4964449"/>
            <a:ext cx="4300152" cy="767782"/>
          </a:xfrm>
          <a:custGeom>
            <a:avLst/>
            <a:gdLst>
              <a:gd name="connsiteX0" fmla="*/ 0 w 5290457"/>
              <a:gd name="connsiteY0" fmla="*/ 0 h 1360714"/>
              <a:gd name="connsiteX1" fmla="*/ 3592286 w 5290457"/>
              <a:gd name="connsiteY1" fmla="*/ 359228 h 1360714"/>
              <a:gd name="connsiteX2" fmla="*/ 5290457 w 5290457"/>
              <a:gd name="connsiteY2" fmla="*/ 1360714 h 1360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90457" h="1360714">
                <a:moveTo>
                  <a:pt x="0" y="0"/>
                </a:moveTo>
                <a:cubicBezTo>
                  <a:pt x="1355271" y="66221"/>
                  <a:pt x="2710543" y="132442"/>
                  <a:pt x="3592286" y="359228"/>
                </a:cubicBezTo>
                <a:cubicBezTo>
                  <a:pt x="4474029" y="586014"/>
                  <a:pt x="4882243" y="973364"/>
                  <a:pt x="5290457" y="1360714"/>
                </a:cubicBezTo>
              </a:path>
            </a:pathLst>
          </a:cu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419600" y="4575719"/>
            <a:ext cx="42810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87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18858" y="550803"/>
            <a:ext cx="46590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урока</a:t>
            </a:r>
            <a:endParaRPr lang="ru-RU" sz="400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олилиния 5"/>
          <p:cNvSpPr/>
          <p:nvPr/>
        </p:nvSpPr>
        <p:spPr>
          <a:xfrm rot="21225795">
            <a:off x="3603172" y="1052176"/>
            <a:ext cx="5290457" cy="1360714"/>
          </a:xfrm>
          <a:custGeom>
            <a:avLst/>
            <a:gdLst>
              <a:gd name="connsiteX0" fmla="*/ 0 w 5290457"/>
              <a:gd name="connsiteY0" fmla="*/ 0 h 1360714"/>
              <a:gd name="connsiteX1" fmla="*/ 3592286 w 5290457"/>
              <a:gd name="connsiteY1" fmla="*/ 359228 h 1360714"/>
              <a:gd name="connsiteX2" fmla="*/ 5290457 w 5290457"/>
              <a:gd name="connsiteY2" fmla="*/ 1360714 h 1360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90457" h="1360714">
                <a:moveTo>
                  <a:pt x="0" y="0"/>
                </a:moveTo>
                <a:cubicBezTo>
                  <a:pt x="1355271" y="66221"/>
                  <a:pt x="2710543" y="132442"/>
                  <a:pt x="3592286" y="359228"/>
                </a:cubicBezTo>
                <a:cubicBezTo>
                  <a:pt x="4474029" y="586014"/>
                  <a:pt x="4882243" y="973364"/>
                  <a:pt x="5290457" y="1360714"/>
                </a:cubicBezTo>
              </a:path>
            </a:pathLst>
          </a:cu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947057" y="2326064"/>
            <a:ext cx="746265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формировать </a:t>
            </a:r>
            <a:r>
              <a:rPr lang="ru-RU" sz="3200" b="1" dirty="0" smtClean="0"/>
              <a:t>умение   </a:t>
            </a:r>
            <a:r>
              <a:rPr lang="ru-RU" sz="3200" b="1" dirty="0" smtClean="0"/>
              <a:t>писать слова с новой орфограммой «Правописание мягкого знака после шипящих на конце имен </a:t>
            </a:r>
            <a:r>
              <a:rPr lang="ru-RU" sz="3200" b="1" dirty="0" smtClean="0"/>
              <a:t>существительных</a:t>
            </a:r>
            <a:r>
              <a:rPr lang="ru-RU" sz="3200" dirty="0" smtClean="0"/>
              <a:t>» </a:t>
            </a: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201475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>
            <a:off x="3075709" y="549275"/>
            <a:ext cx="3990110" cy="5291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луч</a:t>
            </a:r>
          </a:p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дочь </a:t>
            </a:r>
          </a:p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карандаш</a:t>
            </a:r>
          </a:p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вещь</a:t>
            </a:r>
          </a:p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врач</a:t>
            </a:r>
          </a:p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чиж</a:t>
            </a:r>
          </a:p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молодёжь</a:t>
            </a:r>
          </a:p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тишь</a:t>
            </a:r>
          </a:p>
        </p:txBody>
      </p:sp>
      <p:pic>
        <p:nvPicPr>
          <p:cNvPr id="90117" name="Picture 5" descr="377f0857764b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8000" contrast="36000"/>
          </a:blip>
          <a:srcRect/>
          <a:stretch>
            <a:fillRect/>
          </a:stretch>
        </p:blipFill>
        <p:spPr bwMode="auto">
          <a:xfrm>
            <a:off x="6084888" y="0"/>
            <a:ext cx="2914650" cy="263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2349500"/>
            <a:ext cx="292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b="1"/>
              <a:t>			</a:t>
            </a:r>
            <a:endParaRPr lang="ru-RU" i="1"/>
          </a:p>
        </p:txBody>
      </p:sp>
      <p:sp>
        <p:nvSpPr>
          <p:cNvPr id="8203" name="WordArt 11"/>
          <p:cNvSpPr>
            <a:spLocks noChangeArrowheads="1" noChangeShapeType="1" noTextEdit="1"/>
          </p:cNvSpPr>
          <p:nvPr/>
        </p:nvSpPr>
        <p:spPr bwMode="auto">
          <a:xfrm>
            <a:off x="941199" y="1052513"/>
            <a:ext cx="2592387" cy="3240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ж.р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.</a:t>
            </a:r>
          </a:p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дочь</a:t>
            </a:r>
          </a:p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вещь</a:t>
            </a:r>
          </a:p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молодёжь</a:t>
            </a:r>
          </a:p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тишь</a:t>
            </a:r>
          </a:p>
        </p:txBody>
      </p:sp>
      <p:sp>
        <p:nvSpPr>
          <p:cNvPr id="8205" name="WordArt 13"/>
          <p:cNvSpPr>
            <a:spLocks noChangeArrowheads="1" noChangeShapeType="1" noTextEdit="1"/>
          </p:cNvSpPr>
          <p:nvPr/>
        </p:nvSpPr>
        <p:spPr bwMode="auto">
          <a:xfrm>
            <a:off x="5435600" y="1052513"/>
            <a:ext cx="2124075" cy="4032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м.р.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луч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карандаш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врач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чиж</a:t>
            </a:r>
          </a:p>
          <a:p>
            <a:pPr algn="ctr"/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smtClean="0"/>
          </a:p>
        </p:txBody>
      </p:sp>
      <p:pic>
        <p:nvPicPr>
          <p:cNvPr id="18435" name="Picture 5" descr="rose0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61916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6" descr="rose0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0"/>
            <a:ext cx="46434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Text Box 9"/>
          <p:cNvSpPr txBox="1">
            <a:spLocks noChangeArrowheads="1"/>
          </p:cNvSpPr>
          <p:nvPr/>
        </p:nvSpPr>
        <p:spPr bwMode="auto">
          <a:xfrm>
            <a:off x="161084" y="674400"/>
            <a:ext cx="8451273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AutoNum type="arabicPeriod"/>
            </a:pPr>
            <a:r>
              <a:rPr lang="ru-RU" sz="3200" b="1" dirty="0" smtClean="0">
                <a:latin typeface="Calibri" panose="020F0502020204030204" pitchFamily="34" charset="0"/>
              </a:rPr>
              <a:t>Это существительное? (да)</a:t>
            </a:r>
          </a:p>
          <a:p>
            <a:pPr marL="457200" indent="-457200">
              <a:spcBef>
                <a:spcPct val="50000"/>
              </a:spcBef>
              <a:buAutoNum type="arabicPeriod"/>
            </a:pPr>
            <a:r>
              <a:rPr lang="ru-RU" sz="3200" b="1" dirty="0" smtClean="0">
                <a:latin typeface="Calibri" panose="020F0502020204030204" pitchFamily="34" charset="0"/>
              </a:rPr>
              <a:t>Определяем род</a:t>
            </a:r>
          </a:p>
          <a:p>
            <a:pPr>
              <a:spcBef>
                <a:spcPct val="50000"/>
              </a:spcBef>
            </a:pPr>
            <a:r>
              <a:rPr lang="ru-RU" sz="3200" b="1" dirty="0" smtClean="0">
                <a:latin typeface="Calibri" panose="020F0502020204030204" pitchFamily="34" charset="0"/>
              </a:rPr>
              <a:t>Мужской род ( он) -           Женский род (она)  Ь</a:t>
            </a:r>
          </a:p>
          <a:p>
            <a:pPr>
              <a:spcBef>
                <a:spcPct val="50000"/>
              </a:spcBef>
            </a:pPr>
            <a:endParaRPr lang="ru-RU" sz="3200" b="1" dirty="0"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endParaRPr lang="ru-RU" sz="3200" b="1" dirty="0" smtClean="0"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r>
              <a:rPr lang="ru-RU" sz="3200" b="1" dirty="0" smtClean="0">
                <a:latin typeface="Calibri" panose="020F0502020204030204" pitchFamily="34" charset="0"/>
              </a:rPr>
              <a:t>Марш (?) шипящий на конце слова есть, это имя существительное мужского рода. </a:t>
            </a:r>
          </a:p>
          <a:p>
            <a:pPr>
              <a:spcBef>
                <a:spcPct val="50000"/>
              </a:spcBef>
            </a:pPr>
            <a:r>
              <a:rPr lang="ru-RU" sz="3200" b="1" dirty="0" smtClean="0">
                <a:latin typeface="Calibri" panose="020F0502020204030204" pitchFamily="34" charset="0"/>
              </a:rPr>
              <a:t>Пишем: МАРШ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tx1"/>
                </a:solidFill>
              </a:rPr>
              <a:t/>
            </a:r>
            <a:br>
              <a:rPr lang="ru-RU" smtClean="0">
                <a:solidFill>
                  <a:schemeClr val="tx1"/>
                </a:solidFill>
              </a:rPr>
            </a:br>
            <a:endParaRPr lang="ru-RU" smtClean="0">
              <a:solidFill>
                <a:schemeClr val="tx1"/>
              </a:solidFill>
            </a:endParaRPr>
          </a:p>
        </p:txBody>
      </p:sp>
      <p:sp>
        <p:nvSpPr>
          <p:cNvPr id="10243" name="Rectangle 9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de-DE" sz="2400" smtClean="0"/>
          </a:p>
        </p:txBody>
      </p:sp>
      <p:sp>
        <p:nvSpPr>
          <p:cNvPr id="10244" name="Rectangle 1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de-DE" sz="2400" smtClean="0"/>
          </a:p>
        </p:txBody>
      </p:sp>
      <p:pic>
        <p:nvPicPr>
          <p:cNvPr id="10245" name="Picture 5" descr="rose0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005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6" descr="rose0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0"/>
            <a:ext cx="46434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999" name="Rectangle 7"/>
          <p:cNvSpPr>
            <a:spLocks noChangeArrowheads="1"/>
          </p:cNvSpPr>
          <p:nvPr/>
        </p:nvSpPr>
        <p:spPr bwMode="auto">
          <a:xfrm>
            <a:off x="468313" y="0"/>
            <a:ext cx="84248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000" dirty="0">
                <a:solidFill>
                  <a:srgbClr val="0000CC"/>
                </a:solidFill>
                <a:latin typeface="Times New Roman" pitchFamily="18" charset="0"/>
              </a:rPr>
              <a:t>Отгадай загадки, напиши отгадки.</a:t>
            </a:r>
          </a:p>
          <a:p>
            <a:r>
              <a:rPr lang="ru-RU" sz="4000" dirty="0">
                <a:solidFill>
                  <a:srgbClr val="0000CC"/>
                </a:solidFill>
                <a:latin typeface="Times New Roman" pitchFamily="18" charset="0"/>
              </a:rPr>
              <a:t>        Объясни их правописание.</a:t>
            </a:r>
          </a:p>
        </p:txBody>
      </p: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0" y="1268413"/>
            <a:ext cx="5435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000000"/>
                </a:solidFill>
                <a:latin typeface="Times New Roman" pitchFamily="18" charset="0"/>
              </a:rPr>
              <a:t>1.Под соснами, под ёлками лежит мешок с иголками.</a:t>
            </a:r>
          </a:p>
        </p:txBody>
      </p:sp>
      <p:sp>
        <p:nvSpPr>
          <p:cNvPr id="85006" name="Text Box 14"/>
          <p:cNvSpPr txBox="1">
            <a:spLocks noChangeArrowheads="1"/>
          </p:cNvSpPr>
          <p:nvPr/>
        </p:nvSpPr>
        <p:spPr bwMode="auto">
          <a:xfrm>
            <a:off x="0" y="2420938"/>
            <a:ext cx="5076825" cy="310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>
                <a:solidFill>
                  <a:srgbClr val="000000"/>
                </a:solidFill>
                <a:latin typeface="Times New Roman" pitchFamily="18" charset="0"/>
              </a:rPr>
              <a:t>2.Драчун и забияка, </a:t>
            </a:r>
          </a:p>
          <a:p>
            <a:r>
              <a:rPr lang="ru-RU" sz="3200">
                <a:solidFill>
                  <a:srgbClr val="000000"/>
                </a:solidFill>
                <a:latin typeface="Times New Roman" pitchFamily="18" charset="0"/>
              </a:rPr>
              <a:t>не знает страха,</a:t>
            </a:r>
          </a:p>
          <a:p>
            <a:r>
              <a:rPr lang="ru-RU" sz="3200">
                <a:solidFill>
                  <a:srgbClr val="000000"/>
                </a:solidFill>
                <a:latin typeface="Times New Roman" pitchFamily="18" charset="0"/>
              </a:rPr>
              <a:t>живет в воде, </a:t>
            </a:r>
          </a:p>
          <a:p>
            <a:r>
              <a:rPr lang="ru-RU" sz="3200">
                <a:solidFill>
                  <a:srgbClr val="000000"/>
                </a:solidFill>
                <a:latin typeface="Times New Roman" pitchFamily="18" charset="0"/>
              </a:rPr>
              <a:t>носит иглы на спине</a:t>
            </a:r>
            <a:r>
              <a:rPr lang="ru-RU" sz="280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endParaRPr lang="ru-RU" sz="280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ru-RU" sz="2800" b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5007" name="Text Box 15"/>
          <p:cNvSpPr txBox="1">
            <a:spLocks noChangeArrowheads="1"/>
          </p:cNvSpPr>
          <p:nvPr/>
        </p:nvSpPr>
        <p:spPr bwMode="auto">
          <a:xfrm>
            <a:off x="0" y="4508500"/>
            <a:ext cx="76676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000000"/>
                </a:solidFill>
                <a:latin typeface="Times New Roman" pitchFamily="18" charset="0"/>
              </a:rPr>
              <a:t>3.Умный Ивашка, красная рубашка, Где пройдет –коснётся, </a:t>
            </a:r>
          </a:p>
        </p:txBody>
      </p:sp>
      <p:sp>
        <p:nvSpPr>
          <p:cNvPr id="85008" name="Text Box 16"/>
          <p:cNvSpPr txBox="1">
            <a:spLocks noChangeArrowheads="1"/>
          </p:cNvSpPr>
          <p:nvPr/>
        </p:nvSpPr>
        <p:spPr bwMode="auto">
          <a:xfrm>
            <a:off x="0" y="5589588"/>
            <a:ext cx="47164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>
                <a:solidFill>
                  <a:srgbClr val="000000"/>
                </a:solidFill>
                <a:latin typeface="Times New Roman" pitchFamily="18" charset="0"/>
              </a:rPr>
              <a:t>Там след остаётся.</a:t>
            </a:r>
          </a:p>
        </p:txBody>
      </p:sp>
      <p:sp>
        <p:nvSpPr>
          <p:cNvPr id="85009" name="Text Box 17"/>
          <p:cNvSpPr txBox="1">
            <a:spLocks noChangeArrowheads="1"/>
          </p:cNvSpPr>
          <p:nvPr/>
        </p:nvSpPr>
        <p:spPr bwMode="auto">
          <a:xfrm>
            <a:off x="6084888" y="1412875"/>
            <a:ext cx="14398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0000CC"/>
                </a:solidFill>
                <a:latin typeface="Times New Roman" pitchFamily="18" charset="0"/>
              </a:rPr>
              <a:t>Ёж</a:t>
            </a:r>
          </a:p>
        </p:txBody>
      </p:sp>
      <p:sp>
        <p:nvSpPr>
          <p:cNvPr id="85011" name="Text Box 19"/>
          <p:cNvSpPr txBox="1">
            <a:spLocks noChangeArrowheads="1"/>
          </p:cNvSpPr>
          <p:nvPr/>
        </p:nvSpPr>
        <p:spPr bwMode="auto">
          <a:xfrm>
            <a:off x="5580063" y="2565400"/>
            <a:ext cx="12969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0000CC"/>
                </a:solidFill>
                <a:latin typeface="Times New Roman" pitchFamily="18" charset="0"/>
              </a:rPr>
              <a:t>ёрш</a:t>
            </a:r>
          </a:p>
        </p:txBody>
      </p:sp>
      <p:sp>
        <p:nvSpPr>
          <p:cNvPr id="85012" name="Text Box 20"/>
          <p:cNvSpPr txBox="1">
            <a:spLocks noChangeArrowheads="1"/>
          </p:cNvSpPr>
          <p:nvPr/>
        </p:nvSpPr>
        <p:spPr bwMode="auto">
          <a:xfrm>
            <a:off x="5364163" y="5445125"/>
            <a:ext cx="23034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0000CC"/>
                </a:solidFill>
                <a:latin typeface="Times New Roman" pitchFamily="18" charset="0"/>
              </a:rPr>
              <a:t>карандаш</a:t>
            </a:r>
          </a:p>
        </p:txBody>
      </p:sp>
      <p:pic>
        <p:nvPicPr>
          <p:cNvPr id="85014" name="Picture 22" descr="52700f890651dc92124920441652bb60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5825" y="1268413"/>
            <a:ext cx="10287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5016" name="Picture 24" descr="karanda3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5300663"/>
            <a:ext cx="19050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5018" name="Picture 26" descr="erch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40500" y="2565400"/>
            <a:ext cx="2603500" cy="127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4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4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4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849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849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849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5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50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85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50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50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50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50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85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5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85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85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85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85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2"/>
          <p:cNvSpPr>
            <a:spLocks noChangeArrowheads="1" noChangeShapeType="1" noTextEdit="1"/>
          </p:cNvSpPr>
          <p:nvPr/>
        </p:nvSpPr>
        <p:spPr bwMode="auto">
          <a:xfrm>
            <a:off x="1258888" y="981075"/>
            <a:ext cx="6192837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FF"/>
                </a:solidFill>
                <a:latin typeface="Arial"/>
                <a:cs typeface="Arial"/>
              </a:rPr>
              <a:t>Какая птица быстрее всех летает?</a:t>
            </a:r>
          </a:p>
        </p:txBody>
      </p:sp>
      <p:pic>
        <p:nvPicPr>
          <p:cNvPr id="22531" name="Picture 3" descr="Стриж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55875" y="2349500"/>
            <a:ext cx="3311525" cy="2952750"/>
          </a:xfrm>
          <a:prstGeom prst="rect">
            <a:avLst/>
          </a:prstGeom>
          <a:noFill/>
        </p:spPr>
      </p:pic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492500" y="5876925"/>
            <a:ext cx="2951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 </a:t>
            </a:r>
          </a:p>
        </p:txBody>
      </p:sp>
      <p:sp>
        <p:nvSpPr>
          <p:cNvPr id="22533" name="WordArt 5"/>
          <p:cNvSpPr>
            <a:spLocks noChangeArrowheads="1" noChangeShapeType="1" noTextEdit="1"/>
          </p:cNvSpPr>
          <p:nvPr/>
        </p:nvSpPr>
        <p:spPr bwMode="auto">
          <a:xfrm>
            <a:off x="4140200" y="5516563"/>
            <a:ext cx="2376488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Arial"/>
                <a:cs typeface="Arial"/>
              </a:rPr>
              <a:t>стриж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569325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Гирлянды белых маленьких колокольчиков висят весной между большими остроконечными листьями. А летом на месте цветов - красная ягода. Она ядовита!</a:t>
            </a:r>
          </a:p>
        </p:txBody>
      </p:sp>
      <p:pic>
        <p:nvPicPr>
          <p:cNvPr id="23555" name="Picture 3" descr="enc_419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3213" y="2420938"/>
            <a:ext cx="3384550" cy="4176712"/>
          </a:xfrm>
          <a:prstGeom prst="rect">
            <a:avLst/>
          </a:prstGeom>
          <a:noFill/>
        </p:spPr>
      </p:pic>
      <p:pic>
        <p:nvPicPr>
          <p:cNvPr id="23556" name="Picture 4" descr="en_1918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19250" y="4581525"/>
            <a:ext cx="1905000" cy="2016125"/>
          </a:xfrm>
          <a:prstGeom prst="rect">
            <a:avLst/>
          </a:prstGeom>
          <a:noFill/>
        </p:spPr>
      </p:pic>
      <p:sp>
        <p:nvSpPr>
          <p:cNvPr id="23557" name="WordArt 5"/>
          <p:cNvSpPr>
            <a:spLocks noChangeArrowheads="1" noChangeShapeType="1" noTextEdit="1"/>
          </p:cNvSpPr>
          <p:nvPr/>
        </p:nvSpPr>
        <p:spPr bwMode="auto">
          <a:xfrm>
            <a:off x="6443663" y="5876925"/>
            <a:ext cx="252095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ландыш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38ce4a5e74830e67d95ef488916384177ca36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236</Words>
  <Application>Microsoft Office PowerPoint</Application>
  <PresentationFormat>Экран (4:3)</PresentationFormat>
  <Paragraphs>65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 Грибан</dc:creator>
  <cp:lastModifiedBy>pro</cp:lastModifiedBy>
  <cp:revision>20</cp:revision>
  <dcterms:created xsi:type="dcterms:W3CDTF">2013-03-12T14:14:01Z</dcterms:created>
  <dcterms:modified xsi:type="dcterms:W3CDTF">2018-01-17T21:39:42Z</dcterms:modified>
</cp:coreProperties>
</file>