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50" userDrawn="1">
          <p15:clr>
            <a:srgbClr val="A4A3A4"/>
          </p15:clr>
        </p15:guide>
        <p15:guide id="2" pos="318" userDrawn="1">
          <p15:clr>
            <a:srgbClr val="A4A3A4"/>
          </p15:clr>
        </p15:guide>
        <p15:guide id="3" pos="3568" userDrawn="1">
          <p15:clr>
            <a:srgbClr val="A4A3A4"/>
          </p15:clr>
        </p15:guide>
        <p15:guide id="4" orient="horz" pos="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8EE"/>
    <a:srgbClr val="8A17D5"/>
    <a:srgbClr val="CD9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885C82-F86C-46BB-99F1-C346ED6E544C}" v="10" dt="2020-10-26T19:42:15.164"/>
    <p1510:client id="{A3C0AE1E-E1E2-44D3-9A30-CFCBB8202CE4}" v="1947" dt="2020-10-26T19:38:43.692"/>
    <p1510:client id="{D30E4A77-0F48-4266-BF48-5E73A7A3FA55}" v="839" dt="2020-10-28T19:34:04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-84" y="-264"/>
      </p:cViewPr>
      <p:guideLst>
        <p:guide orient="horz" pos="550"/>
        <p:guide orient="horz" pos="867"/>
        <p:guide pos="318"/>
        <p:guide pos="3568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2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3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8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2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9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9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4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1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3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7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7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89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665A5CBD-5BDA-4345-915C-718F0E5859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13FEE492-DFF5-4020-A74E-C1A7C49E38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89" r="18958"/>
          <a:stretch/>
        </p:blipFill>
        <p:spPr>
          <a:xfrm>
            <a:off x="-1" y="3824130"/>
            <a:ext cx="2651938" cy="3033872"/>
          </a:xfrm>
          <a:custGeom>
            <a:avLst/>
            <a:gdLst/>
            <a:ahLst/>
            <a:cxnLst/>
            <a:rect l="l" t="t" r="r" b="b"/>
            <a:pathLst>
              <a:path w="2651938" h="3166331">
                <a:moveTo>
                  <a:pt x="0" y="0"/>
                </a:moveTo>
                <a:lnTo>
                  <a:pt x="128434" y="80958"/>
                </a:lnTo>
                <a:cubicBezTo>
                  <a:pt x="680924" y="403734"/>
                  <a:pt x="1283371" y="663298"/>
                  <a:pt x="1667387" y="1181434"/>
                </a:cubicBezTo>
                <a:cubicBezTo>
                  <a:pt x="2063018" y="1715408"/>
                  <a:pt x="2066676" y="2480277"/>
                  <a:pt x="2485971" y="2995293"/>
                </a:cubicBezTo>
                <a:cubicBezTo>
                  <a:pt x="2520026" y="3037146"/>
                  <a:pt x="2556241" y="3076606"/>
                  <a:pt x="2594202" y="3114143"/>
                </a:cubicBezTo>
                <a:lnTo>
                  <a:pt x="2651938" y="3166331"/>
                </a:lnTo>
                <a:lnTo>
                  <a:pt x="0" y="3166331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293" y="2050091"/>
            <a:ext cx="7673696" cy="1939912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В гостях у дедушки Корнея</a:t>
            </a:r>
            <a:br>
              <a:rPr lang="ru-RU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4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К 95-летию сказки </a:t>
            </a:r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4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"Доктор Айболит"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49B03CC1-EF65-45E0-A6F0-114D3F76F0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3933825"/>
            <a:ext cx="2431142" cy="2924175"/>
          </a:xfrm>
          <a:custGeom>
            <a:avLst/>
            <a:gdLst>
              <a:gd name="connsiteX0" fmla="*/ 0 w 2431142"/>
              <a:gd name="connsiteY0" fmla="*/ 0 h 2924175"/>
              <a:gd name="connsiteX1" fmla="*/ 3813 w 2431142"/>
              <a:gd name="connsiteY1" fmla="*/ 1480 h 2924175"/>
              <a:gd name="connsiteX2" fmla="*/ 1801293 w 2431142"/>
              <a:gd name="connsiteY2" fmla="*/ 1111068 h 2924175"/>
              <a:gd name="connsiteX3" fmla="*/ 2425734 w 2431142"/>
              <a:gd name="connsiteY3" fmla="*/ 2797078 h 2924175"/>
              <a:gd name="connsiteX4" fmla="*/ 2413860 w 2431142"/>
              <a:gd name="connsiteY4" fmla="*/ 2924175 h 2924175"/>
              <a:gd name="connsiteX5" fmla="*/ 941022 w 2431142"/>
              <a:gd name="connsiteY5" fmla="*/ 2924175 h 2924175"/>
              <a:gd name="connsiteX0" fmla="*/ 0 w 2431142"/>
              <a:gd name="connsiteY0" fmla="*/ 0 h 3015615"/>
              <a:gd name="connsiteX1" fmla="*/ 3813 w 2431142"/>
              <a:gd name="connsiteY1" fmla="*/ 1480 h 3015615"/>
              <a:gd name="connsiteX2" fmla="*/ 1801293 w 2431142"/>
              <a:gd name="connsiteY2" fmla="*/ 1111068 h 3015615"/>
              <a:gd name="connsiteX3" fmla="*/ 2425734 w 2431142"/>
              <a:gd name="connsiteY3" fmla="*/ 2797078 h 3015615"/>
              <a:gd name="connsiteX4" fmla="*/ 2413860 w 2431142"/>
              <a:gd name="connsiteY4" fmla="*/ 2924175 h 3015615"/>
              <a:gd name="connsiteX5" fmla="*/ 1032462 w 2431142"/>
              <a:gd name="connsiteY5" fmla="*/ 3015615 h 3015615"/>
              <a:gd name="connsiteX0" fmla="*/ 0 w 2431142"/>
              <a:gd name="connsiteY0" fmla="*/ 0 h 2924175"/>
              <a:gd name="connsiteX1" fmla="*/ 3813 w 2431142"/>
              <a:gd name="connsiteY1" fmla="*/ 1480 h 2924175"/>
              <a:gd name="connsiteX2" fmla="*/ 1801293 w 2431142"/>
              <a:gd name="connsiteY2" fmla="*/ 1111068 h 2924175"/>
              <a:gd name="connsiteX3" fmla="*/ 2425734 w 2431142"/>
              <a:gd name="connsiteY3" fmla="*/ 2797078 h 2924175"/>
              <a:gd name="connsiteX4" fmla="*/ 2413860 w 2431142"/>
              <a:gd name="connsiteY4" fmla="*/ 2924175 h 292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1142" h="2924175">
                <a:moveTo>
                  <a:pt x="0" y="0"/>
                </a:moveTo>
                <a:lnTo>
                  <a:pt x="3813" y="1480"/>
                </a:lnTo>
                <a:cubicBezTo>
                  <a:pt x="752659" y="310164"/>
                  <a:pt x="1398401" y="705147"/>
                  <a:pt x="1801293" y="1111068"/>
                </a:cubicBezTo>
                <a:cubicBezTo>
                  <a:pt x="2293323" y="1606409"/>
                  <a:pt x="2465054" y="2204162"/>
                  <a:pt x="2425734" y="2797078"/>
                </a:cubicBezTo>
                <a:lnTo>
                  <a:pt x="2413860" y="29241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81898" y="4853779"/>
            <a:ext cx="4572000" cy="19050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itka Subheading"/>
              </a:rPr>
              <a:t>Санкт-Петербургский техникум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itka Subheading"/>
              </a:rPr>
              <a:t>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itka Subheading"/>
              </a:rPr>
              <a:t>Библиотечных и информационных технологий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Sitka Subheading"/>
            </a:endParaRPr>
          </a:p>
          <a:p>
            <a:pPr algn="r"/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itka Subheading"/>
              </a:rPr>
              <a:t>Сидаш Е. А. </a:t>
            </a:r>
          </a:p>
          <a:p>
            <a:pPr algn="r"/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itka Subheading"/>
              </a:rPr>
              <a:t>311 группа</a:t>
            </a:r>
          </a:p>
          <a:p>
            <a:pPr algn="l"/>
            <a:endParaRPr lang="ru-RU" dirty="0">
              <a:solidFill>
                <a:srgbClr val="FFFFFF"/>
              </a:solidFill>
              <a:latin typeface="Sitka Subheading"/>
            </a:endParaRPr>
          </a:p>
          <a:p>
            <a:pPr algn="l"/>
            <a:endParaRPr lang="ru-RU" dirty="0">
              <a:solidFill>
                <a:srgbClr val="FFFFFF"/>
              </a:solidFill>
              <a:latin typeface="Sitka Subheading"/>
            </a:endParaRPr>
          </a:p>
          <a:p>
            <a:pPr algn="l"/>
            <a:endParaRPr lang="ru-RU" dirty="0">
              <a:solidFill>
                <a:srgbClr val="FFFFFF"/>
              </a:solidFill>
              <a:latin typeface="Sitka Subheading"/>
            </a:endParaRPr>
          </a:p>
        </p:txBody>
      </p:sp>
      <p:pic>
        <p:nvPicPr>
          <p:cNvPr id="17" name="Рисунок 21">
            <a:extLst>
              <a:ext uri="{FF2B5EF4-FFF2-40B4-BE49-F238E27FC236}">
                <a16:creationId xmlns:a16="http://schemas.microsoft.com/office/drawing/2014/main" xmlns="" id="{A5DF565C-C143-4B2F-8D68-376D85B10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2" r="1" b="1"/>
          <a:stretch/>
        </p:blipFill>
        <p:spPr>
          <a:xfrm>
            <a:off x="7543798" y="10583"/>
            <a:ext cx="4648201" cy="4652696"/>
          </a:xfrm>
          <a:custGeom>
            <a:avLst/>
            <a:gdLst/>
            <a:ahLst/>
            <a:cxnLst/>
            <a:rect l="l" t="t" r="r" b="b"/>
            <a:pathLst>
              <a:path w="4496214" h="4712444">
                <a:moveTo>
                  <a:pt x="520805" y="0"/>
                </a:moveTo>
                <a:lnTo>
                  <a:pt x="4496214" y="0"/>
                </a:lnTo>
                <a:lnTo>
                  <a:pt x="4496214" y="2870874"/>
                </a:lnTo>
                <a:lnTo>
                  <a:pt x="4327504" y="2986301"/>
                </a:lnTo>
                <a:cubicBezTo>
                  <a:pt x="4258159" y="3033104"/>
                  <a:pt x="4191380" y="3077964"/>
                  <a:pt x="4128523" y="3121316"/>
                </a:cubicBezTo>
                <a:cubicBezTo>
                  <a:pt x="3416510" y="3613182"/>
                  <a:pt x="2702940" y="4104035"/>
                  <a:pt x="1946719" y="4514203"/>
                </a:cubicBezTo>
                <a:cubicBezTo>
                  <a:pt x="1506382" y="4753298"/>
                  <a:pt x="872113" y="4891401"/>
                  <a:pt x="393090" y="4234003"/>
                </a:cubicBezTo>
                <a:cubicBezTo>
                  <a:pt x="73281" y="3794802"/>
                  <a:pt x="-2478" y="3209529"/>
                  <a:pt x="62" y="2727368"/>
                </a:cubicBezTo>
                <a:cubicBezTo>
                  <a:pt x="5227" y="1750794"/>
                  <a:pt x="200135" y="818862"/>
                  <a:pt x="513680" y="17175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8F00339E-AB33-4929-B7AA-6115766633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0" y="16663"/>
            <a:ext cx="4648201" cy="455533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6" name="Конкурс Сидаш (audio-extractor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7"/>
    </mc:Choice>
    <mc:Fallback>
      <p:transition spd="slow" advTm="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57EA2A-A671-4E83-9316-E98EE6AB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05" y="1277869"/>
            <a:ext cx="6102667" cy="337127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kern="1200" dirty="0">
                <a:solidFill>
                  <a:srgbClr val="FFC000"/>
                </a:solidFill>
              </a:rPr>
              <a:t/>
            </a:r>
            <a:br>
              <a:rPr lang="ru-RU" sz="2400" kern="1200" dirty="0">
                <a:solidFill>
                  <a:srgbClr val="FFC000"/>
                </a:solidFill>
              </a:rPr>
            </a:br>
            <a:r>
              <a:rPr lang="ru-RU" sz="2400" kern="1200" dirty="0">
                <a:solidFill>
                  <a:srgbClr val="FFC000"/>
                </a:solidFill>
              </a:rPr>
              <a:t/>
            </a:r>
            <a:br>
              <a:rPr lang="ru-RU" sz="2400" kern="1200" dirty="0">
                <a:solidFill>
                  <a:srgbClr val="FFC000"/>
                </a:solidFill>
              </a:rPr>
            </a:br>
            <a:r>
              <a:rPr lang="en-US" sz="2400" kern="1200" dirty="0" err="1">
                <a:solidFill>
                  <a:srgbClr val="FCF8EE"/>
                </a:solidFill>
              </a:rPr>
              <a:t>Русский</a:t>
            </a:r>
            <a:r>
              <a:rPr lang="en-US" sz="2400" kern="1200" dirty="0">
                <a:solidFill>
                  <a:srgbClr val="FCF8EE"/>
                </a:solidFill>
              </a:rPr>
              <a:t> и </a:t>
            </a:r>
            <a:r>
              <a:rPr lang="en-US" sz="2400" kern="1200" dirty="0" err="1">
                <a:solidFill>
                  <a:srgbClr val="FCF8EE"/>
                </a:solidFill>
              </a:rPr>
              <a:t>советский</a:t>
            </a:r>
            <a:r>
              <a:rPr lang="en-US" sz="2400" kern="1200" dirty="0">
                <a:solidFill>
                  <a:srgbClr val="FCF8EE"/>
                </a:solidFill>
              </a:rPr>
              <a:t> </a:t>
            </a:r>
            <a:r>
              <a:rPr lang="en-US" sz="2400" kern="1200" dirty="0" err="1">
                <a:solidFill>
                  <a:srgbClr val="FCF8EE"/>
                </a:solidFill>
              </a:rPr>
              <a:t>поэт</a:t>
            </a:r>
            <a:r>
              <a:rPr lang="en-US" sz="2400" kern="1200" dirty="0">
                <a:solidFill>
                  <a:srgbClr val="FCF8EE"/>
                </a:solidFill>
              </a:rPr>
              <a:t>, </a:t>
            </a:r>
            <a:r>
              <a:rPr lang="en-US" sz="2400" kern="1200" dirty="0" err="1">
                <a:solidFill>
                  <a:srgbClr val="FCF8EE"/>
                </a:solidFill>
              </a:rPr>
              <a:t>переводчик</a:t>
            </a:r>
            <a:r>
              <a:rPr lang="en-US" sz="2400" kern="1200" dirty="0">
                <a:solidFill>
                  <a:srgbClr val="FCF8EE"/>
                </a:solidFill>
              </a:rPr>
              <a:t>, </a:t>
            </a:r>
            <a:r>
              <a:rPr lang="en-US" sz="2400" kern="1200" dirty="0" err="1">
                <a:solidFill>
                  <a:srgbClr val="FCF8EE"/>
                </a:solidFill>
              </a:rPr>
              <a:t>известен</a:t>
            </a:r>
            <a:r>
              <a:rPr lang="en-US" sz="2400" kern="1200" dirty="0">
                <a:solidFill>
                  <a:srgbClr val="FCF8EE"/>
                </a:solidFill>
              </a:rPr>
              <a:t> в </a:t>
            </a:r>
            <a:r>
              <a:rPr lang="en-US" sz="2400" kern="1200" dirty="0" err="1">
                <a:solidFill>
                  <a:srgbClr val="FCF8EE"/>
                </a:solidFill>
              </a:rPr>
              <a:t>первую</a:t>
            </a:r>
            <a:r>
              <a:rPr lang="en-US" sz="2400" kern="1200" dirty="0">
                <a:solidFill>
                  <a:srgbClr val="FCF8EE"/>
                </a:solidFill>
              </a:rPr>
              <a:t> </a:t>
            </a:r>
            <a:r>
              <a:rPr lang="en-US" sz="2400" kern="1200" dirty="0" err="1">
                <a:solidFill>
                  <a:srgbClr val="FCF8EE"/>
                </a:solidFill>
              </a:rPr>
              <a:t>очередь</a:t>
            </a:r>
            <a:r>
              <a:rPr lang="en-US" sz="2400" kern="1200" dirty="0">
                <a:solidFill>
                  <a:srgbClr val="FCF8EE"/>
                </a:solidFill>
              </a:rPr>
              <a:t> </a:t>
            </a:r>
            <a:r>
              <a:rPr lang="en-US" sz="2400" kern="1200" dirty="0" err="1">
                <a:solidFill>
                  <a:srgbClr val="FCF8EE"/>
                </a:solidFill>
              </a:rPr>
              <a:t>сказками</a:t>
            </a:r>
            <a:r>
              <a:rPr lang="en-US" sz="2400" kern="1200" dirty="0">
                <a:solidFill>
                  <a:srgbClr val="FCF8EE"/>
                </a:solidFill>
              </a:rPr>
              <a:t>. </a:t>
            </a:r>
            <a:r>
              <a:rPr lang="en-US" sz="2400" kern="1200" dirty="0" err="1">
                <a:solidFill>
                  <a:srgbClr val="FCF8EE"/>
                </a:solidFill>
              </a:rPr>
              <a:t>Самые</a:t>
            </a:r>
            <a:r>
              <a:rPr lang="en-US" sz="2400" kern="1200" dirty="0">
                <a:solidFill>
                  <a:srgbClr val="FCF8EE"/>
                </a:solidFill>
              </a:rPr>
              <a:t> </a:t>
            </a:r>
            <a:r>
              <a:rPr lang="en-US" sz="2400" kern="1200" dirty="0" err="1">
                <a:solidFill>
                  <a:srgbClr val="FCF8EE"/>
                </a:solidFill>
              </a:rPr>
              <a:t>известные</a:t>
            </a:r>
            <a:r>
              <a:rPr lang="en-US" sz="2400" kern="1200" dirty="0">
                <a:solidFill>
                  <a:srgbClr val="FCF8EE"/>
                </a:solidFill>
              </a:rPr>
              <a:t> </a:t>
            </a:r>
            <a:r>
              <a:rPr lang="en-US" sz="2400" kern="1200" dirty="0" err="1">
                <a:solidFill>
                  <a:srgbClr val="FCF8EE"/>
                </a:solidFill>
              </a:rPr>
              <a:t>произведения</a:t>
            </a:r>
            <a:r>
              <a:rPr lang="en-US" sz="2400" kern="1200" dirty="0">
                <a:solidFill>
                  <a:srgbClr val="FCF8EE"/>
                </a:solidFill>
              </a:rPr>
              <a:t> </a:t>
            </a:r>
            <a:r>
              <a:rPr lang="en-US" sz="2400" kern="1200" dirty="0" err="1">
                <a:solidFill>
                  <a:srgbClr val="FCF8EE"/>
                </a:solidFill>
              </a:rPr>
              <a:t>для</a:t>
            </a:r>
            <a:r>
              <a:rPr lang="en-US" sz="2400" kern="1200" dirty="0">
                <a:solidFill>
                  <a:srgbClr val="FCF8EE"/>
                </a:solidFill>
              </a:rPr>
              <a:t> </a:t>
            </a:r>
            <a:r>
              <a:rPr lang="en-US" sz="2400" kern="1200" dirty="0" err="1">
                <a:solidFill>
                  <a:srgbClr val="FCF8EE"/>
                </a:solidFill>
              </a:rPr>
              <a:t>детей</a:t>
            </a:r>
            <a:r>
              <a:rPr lang="en-US" sz="2400" kern="1200" dirty="0">
                <a:solidFill>
                  <a:srgbClr val="FCF8EE"/>
                </a:solidFill>
              </a:rPr>
              <a:t>: </a:t>
            </a:r>
            <a:r>
              <a:rPr lang="ru-RU" sz="2400" kern="1200" dirty="0">
                <a:solidFill>
                  <a:srgbClr val="FCF8EE"/>
                </a:solidFill>
              </a:rPr>
              <a:t/>
            </a:r>
            <a:br>
              <a:rPr lang="ru-RU" sz="2400" kern="1200" dirty="0">
                <a:solidFill>
                  <a:srgbClr val="FCF8EE"/>
                </a:solidFill>
              </a:rPr>
            </a:br>
            <a:r>
              <a:rPr lang="en-US" sz="2400" kern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Тараканище</a:t>
            </a:r>
            <a:r>
              <a:rPr lang="en-US" sz="2400" kern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400" kern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Мойдодыр</a:t>
            </a:r>
            <a:r>
              <a:rPr lang="en-US" sz="2400" kern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400" kern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Муха-Цокотуха</a:t>
            </a:r>
            <a:r>
              <a:rPr lang="en-US" sz="2400" kern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400" kern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Бармалей</a:t>
            </a:r>
            <a:r>
              <a:rPr lang="en-US" sz="2400" kern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400" kern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Айболит</a:t>
            </a:r>
            <a:r>
              <a:rPr lang="en-US" sz="2400" kern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400" kern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Краденное</a:t>
            </a:r>
            <a:r>
              <a:rPr lang="en-US" sz="2400" kern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kern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солнце</a:t>
            </a:r>
            <a:r>
              <a:rPr lang="en-US" sz="2400" kern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400" kern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Бибигон</a:t>
            </a:r>
            <a:r>
              <a:rPr lang="en-US" sz="2400" kern="1200" dirty="0"/>
              <a:t> </a:t>
            </a:r>
            <a:r>
              <a:rPr lang="ru-RU" sz="2400" b="1" kern="1200" dirty="0"/>
              <a:t/>
            </a:r>
            <a:br>
              <a:rPr lang="ru-RU" sz="2400" b="1" kern="1200" dirty="0"/>
            </a:br>
            <a:r>
              <a:rPr lang="en-US" sz="2400" kern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 </a:t>
            </a:r>
            <a:r>
              <a:rPr lang="en-US" sz="2400" kern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многие</a:t>
            </a:r>
            <a:r>
              <a:rPr lang="en-US" sz="2400" kern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kern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другие</a:t>
            </a:r>
            <a:r>
              <a:rPr lang="en-US" sz="2400" kern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kern="1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сказки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endParaRPr lang="en-US" sz="2400" kern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798D3DD-23B7-41EE-9021-C8F9A8E2C1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C072688-BFC7-4FE8-A45E-B3C63CBB96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F3002ED9-43C6-4BA8-8941-9AFCB04E4D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EB09750-C9B1-40CE-AB9B-FEB308A1F3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4" name="Рисунок 4" descr="Изображение выглядит как человек, внешний, мужч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0067A25-DCCF-458C-966D-638E373D4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57" r="4856" b="-1"/>
          <a:stretch/>
        </p:blipFill>
        <p:spPr>
          <a:xfrm>
            <a:off x="6212900" y="862767"/>
            <a:ext cx="5554513" cy="4860199"/>
          </a:xfrm>
          <a:prstGeom prst="rect">
            <a:avLst/>
          </a:prstGeom>
          <a:effectLst>
            <a:outerShdw blurRad="330200" dist="279400" dir="2700000" algn="tl" rotWithShape="0">
              <a:srgbClr val="8A17D5"/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A6175A7-07B7-4D99-BC97-AE11CAC08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66" y="951690"/>
            <a:ext cx="1336083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8A10A593-D3A3-4E82-A137-35EA9D671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886" y="941846"/>
            <a:ext cx="1336083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2A38E268-30AD-495F-A96C-B9E61877F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6052" r="19077" b="5706"/>
          <a:stretch/>
        </p:blipFill>
        <p:spPr bwMode="auto">
          <a:xfrm>
            <a:off x="6776002" y="2824412"/>
            <a:ext cx="1324666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082BAFA1-52F0-41C0-8108-9A462FA59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2" t="-190" r="28902" b="190"/>
          <a:stretch/>
        </p:blipFill>
        <p:spPr bwMode="auto">
          <a:xfrm>
            <a:off x="8479441" y="2845419"/>
            <a:ext cx="1333339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xmlns="" id="{AB8B7797-2DB7-4579-9E41-5312D63FC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952904"/>
            <a:ext cx="1315926" cy="176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671316C0-5C75-42B3-B484-317DAA502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16" y="2845419"/>
            <a:ext cx="1344021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xmlns="" id="{D6E52A04-8472-4464-8BDA-87B24E61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441" y="4710186"/>
            <a:ext cx="1349558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1C26D0-A728-4D46-B0A1-BE95894FEF02}"/>
              </a:ext>
            </a:extLst>
          </p:cNvPr>
          <p:cNvSpPr txBox="1"/>
          <p:nvPr/>
        </p:nvSpPr>
        <p:spPr>
          <a:xfrm>
            <a:off x="418205" y="271112"/>
            <a:ext cx="84934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1200" dirty="0" err="1">
                <a:solidFill>
                  <a:srgbClr val="FFC000"/>
                </a:solidFill>
              </a:rPr>
              <a:t>Корней</a:t>
            </a:r>
            <a:r>
              <a:rPr lang="en-US" sz="4000" b="1" kern="1200" dirty="0">
                <a:solidFill>
                  <a:srgbClr val="FFC000"/>
                </a:solidFill>
              </a:rPr>
              <a:t> </a:t>
            </a:r>
            <a:r>
              <a:rPr lang="en-US" sz="4000" b="1" kern="1200" dirty="0" err="1">
                <a:solidFill>
                  <a:srgbClr val="FFC000"/>
                </a:solidFill>
              </a:rPr>
              <a:t>Чуковский</a:t>
            </a:r>
            <a:r>
              <a:rPr lang="en-US" sz="4000" b="1" kern="1200" dirty="0">
                <a:solidFill>
                  <a:srgbClr val="FFC000"/>
                </a:solidFill>
              </a:rPr>
              <a:t> </a:t>
            </a:r>
            <a:r>
              <a:rPr lang="en-US" sz="2400" kern="1200" dirty="0">
                <a:solidFill>
                  <a:srgbClr val="FFC000"/>
                </a:solidFill>
              </a:rPr>
              <a:t>(1882-1969)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7879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6"/>
    </mc:Choice>
    <mc:Fallback>
      <p:transition spd="slow" advTm="23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BFC5A2D8-56E8-47FB-975D-D777AFEA4F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64728" y="3"/>
            <a:ext cx="6927272" cy="5330949"/>
          </a:xfrm>
          <a:custGeom>
            <a:avLst/>
            <a:gdLst>
              <a:gd name="connsiteX0" fmla="*/ 0 w 6927272"/>
              <a:gd name="connsiteY0" fmla="*/ 0 h 5330949"/>
              <a:gd name="connsiteX1" fmla="*/ 6927272 w 6927272"/>
              <a:gd name="connsiteY1" fmla="*/ 0 h 5330949"/>
              <a:gd name="connsiteX2" fmla="*/ 6927272 w 6927272"/>
              <a:gd name="connsiteY2" fmla="*/ 3912793 h 5330949"/>
              <a:gd name="connsiteX3" fmla="*/ 6884989 w 6927272"/>
              <a:gd name="connsiteY3" fmla="*/ 4002742 h 5330949"/>
              <a:gd name="connsiteX4" fmla="*/ 6592028 w 6927272"/>
              <a:gd name="connsiteY4" fmla="*/ 4494163 h 5330949"/>
              <a:gd name="connsiteX5" fmla="*/ 3742808 w 6927272"/>
              <a:gd name="connsiteY5" fmla="*/ 5122218 h 5330949"/>
              <a:gd name="connsiteX6" fmla="*/ 326623 w 6927272"/>
              <a:gd name="connsiteY6" fmla="*/ 2148182 h 5330949"/>
              <a:gd name="connsiteX7" fmla="*/ 13721 w 6927272"/>
              <a:gd name="connsiteY7" fmla="*/ 201231 h 53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9896C11-F8DF-437A-B349-8AFD602DC0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4034B8A-07FC-4E4C-A7EF-6DB5644CA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8371" y="567571"/>
            <a:ext cx="4286468" cy="5860474"/>
          </a:xfrm>
          <a:prstGeom prst="rect">
            <a:avLst/>
          </a:prstGeom>
          <a:effectLst>
            <a:outerShdw blurRad="50800" dist="203200" dir="3420000" algn="ctr" rotWithShape="0">
              <a:srgbClr val="000000">
                <a:alpha val="43137"/>
              </a:srgbClr>
            </a:outerShdw>
          </a:effectLst>
          <a:scene3d>
            <a:camera prst="obliqueTopRight"/>
            <a:lightRig rig="threePt" dir="t"/>
          </a:scene3d>
          <a:sp3d>
            <a:bevelT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C483BA-C475-4BA7-BEBF-526694665963}"/>
              </a:ext>
            </a:extLst>
          </p:cNvPr>
          <p:cNvSpPr txBox="1"/>
          <p:nvPr/>
        </p:nvSpPr>
        <p:spPr>
          <a:xfrm>
            <a:off x="439118" y="1278998"/>
            <a:ext cx="5044512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457200">
              <a:spcAft>
                <a:spcPts val="600"/>
              </a:spcAft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Кто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не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слышал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о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добром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докторе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Айболите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?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itka Subheading"/>
            </a:endParaRPr>
          </a:p>
          <a:p>
            <a:pPr indent="457200"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Его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любят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все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дети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на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 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Земле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независимо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от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возраста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! 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itka Subheading"/>
            </a:endParaRPr>
          </a:p>
          <a:p>
            <a:pPr indent="457200">
              <a:spcAft>
                <a:spcPts val="600"/>
              </a:spcAft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Ведь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он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умеет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лечить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от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всех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болезней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отлично</a:t>
            </a: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знает</a:t>
            </a: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звериный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язык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всегда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готов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прийти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 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на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помощь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itka Subheading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261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9"/>
    </mc:Choice>
    <mc:Fallback>
      <p:transition spd="slow" advTm="1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C2F511-DB20-4B1B-B48A-32BE67C91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53" y="2048710"/>
            <a:ext cx="3900407" cy="259006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Добрый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доктор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Айболит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Он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под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деревом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сидит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.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Приходи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к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нему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лечиться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корова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волчица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жучок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червячок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медведица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Всех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излечит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исцелит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Добрый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доктор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Айболит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400" kern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0B0D064-49EC-422C-B83B-1EF0154627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7BD10BA-973B-4A2D-B0D3-232F303E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687A88DB-DE70-4706-9273-203D5AD3C6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A99C8FD-E836-4A5D-A41C-145B88F0E2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1E583A9-4D08-4F46-BF92-DC975409A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8832" y="905641"/>
            <a:ext cx="3733084" cy="52854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srgbClr val="8A17D5"/>
            </a:outerShdw>
            <a:reflection stA="46000" endPos="0" dist="88900" dir="5400000" sy="-100000" algn="bl" rotWithShape="0"/>
            <a:softEdge rad="3048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61ED07B3-E22C-47AF-9EFE-0FD3E172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298" y="3096576"/>
            <a:ext cx="3025752" cy="34065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srgbClr val="8A17D5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58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5"/>
    </mc:Choice>
    <mc:Fallback>
      <p:transition spd="slow" advTm="1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7550D5-13B3-472A-99C7-4276920D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40" y="795691"/>
            <a:ext cx="5235260" cy="516814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 в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лицо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ему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ветер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снег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град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: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«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Эй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Айболит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воротися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назад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!»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упал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Айболит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лежит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снегу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: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«Я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дальше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идти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могу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».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сейчас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же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к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нему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из-за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ёлки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Выбегают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мохнатые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волки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: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«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Садись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Айболит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верхом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Мы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живо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тебя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довезём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!»</a:t>
            </a: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</a:b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вперёд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поскакал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Айболит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одно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только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слово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твердит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: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«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Лимпопо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Лимпопо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Лимпопо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!»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endParaRPr lang="en-US" sz="2400" kern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0B0D064-49EC-422C-B83B-1EF0154627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7BD10BA-973B-4A2D-B0D3-232F303E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687A88DB-DE70-4706-9273-203D5AD3C6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63906" y="6399930"/>
              <a:ext cx="4228094" cy="458071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A99C8FD-E836-4A5D-A41C-145B88F0E2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5" name="Рисунок 5" descr="Изображение выглядит как птица, фотография, другой, коричнев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897BA17-840E-4286-8DC0-6E1D5E983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985" y="944000"/>
            <a:ext cx="3748609" cy="5168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srgbClr val="8A17D5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4" descr="Изображение выглядит как снег, кровать, стол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2701A6A4-EE13-43F1-8BB0-F73266221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42590" y="2650318"/>
            <a:ext cx="3159345" cy="3749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srgbClr val="8A17D5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322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6"/>
    </mc:Choice>
    <mc:Fallback>
      <p:transition spd="slow" advTm="1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DA8555-5885-49D0-AE8D-15A1D77D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2" y="1339273"/>
            <a:ext cx="4171626" cy="551872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Он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в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Африке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он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в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Африке</a:t>
            </a:r>
            <a:endParaRPr lang="ru-RU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Под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пальмою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сидит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море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из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Африки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Без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отдыха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глядит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: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Не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едет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в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кораблике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Доктор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Айболит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?</a:t>
            </a: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</a:b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рыщут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дороге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Слоны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носороги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говорят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сердито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: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«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Что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ж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нету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Айболита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?»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рядом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бегемотики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Схватились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за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животики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: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У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них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у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бегемотиков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.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endParaRPr lang="en-US" sz="2400" kern="12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0B0D064-49EC-422C-B83B-1EF0154627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7BD10BA-973B-4A2D-B0D3-232F303E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687A88DB-DE70-4706-9273-203D5AD3C6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63906" y="6336431"/>
              <a:ext cx="4228094" cy="521570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A99C8FD-E836-4A5D-A41C-145B88F0E2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6E260D5-004A-4D9E-8F80-9B23AEBED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0916" y="906725"/>
            <a:ext cx="3526439" cy="5026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srgbClr val="8A17D5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 descr="Изображение выглядит как внутренний, стол, птица, во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E958E63-C8D3-4269-A222-7D6CBDD5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728" y="2910380"/>
            <a:ext cx="2816288" cy="3433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srgbClr val="8A17D5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72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00"/>
    </mc:Choice>
    <mc:Fallback>
      <p:transition spd="slow" advTm="2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Freeform: Shape 23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Freeform: Shape 25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3" name="Rectangle 27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F5D3EA-BA3D-44D6-A89F-F48374F1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2" y="688126"/>
            <a:ext cx="5439508" cy="616987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Вот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вылечил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он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их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Лимпопо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Вот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вылечил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больных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Лимпопо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пошли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они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смеяться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Лимпопо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плясать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баловаться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Лимпопо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!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акула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Каракула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Правым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глазом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подмигнула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хохочет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хохочет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Будто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кто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её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щекочет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.</a:t>
            </a: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</a:b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малютки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бегемотики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Ухватились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за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животики</a:t>
            </a:r>
            <a:endParaRPr lang="en-US" sz="2400" dirty="0" err="1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И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смеются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,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заливаются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—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Так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что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дубы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сотрясаются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.</a:t>
            </a: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+mj-lt"/>
                <a:cs typeface="+mj-lt"/>
              </a:rPr>
            </a:b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endParaRPr lang="en-US" sz="2000" kern="12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5" name="Freeform: Shape 29">
            <a:extLst>
              <a:ext uri="{FF2B5EF4-FFF2-40B4-BE49-F238E27FC236}">
                <a16:creationId xmlns:a16="http://schemas.microsoft.com/office/drawing/2014/main" xmlns="" id="{A0B0D064-49EC-422C-B83B-1EF0154627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7BD10BA-973B-4A2D-B0D3-232F303E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87A88DB-DE70-4706-9273-203D5AD3C6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63906" y="6452847"/>
              <a:ext cx="4228094" cy="405154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EA99C8FD-E836-4A5D-A41C-145B88F0E2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4" name="Рисунок 4" descr="Изображение выглядит как стол, закрытый, сидит, покраше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C20AC4E-7B87-41A8-B675-E5F2CF2F9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64" r="2" b="14057"/>
          <a:stretch/>
        </p:blipFill>
        <p:spPr>
          <a:xfrm>
            <a:off x="5756910" y="956344"/>
            <a:ext cx="3655592" cy="5094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srgbClr val="8A17D5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 descr="Изображение выглядит как текст, книга, стол, коричнев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1557873-65CC-4AE3-9C15-1691F1F9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083" y="3153508"/>
            <a:ext cx="2854483" cy="32993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03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46"/>
    </mc:Choice>
    <mc:Fallback>
      <p:transition spd="slow" advTm="23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987A0FBA-CC04-4256-A8EB-BB3C543E98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3D065C6D-EB42-400B-99C4-D0ACE936F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362A0EA-3E81-4464-94B8-70BE5870ED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280A80-6D27-4486-9304-1D4FDEF16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620" y="1924968"/>
            <a:ext cx="5252580" cy="37841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n-lt"/>
                <a:cs typeface="+mn-lt"/>
              </a:rPr>
              <a:t>Корней Иванович Чуковский — это псевдоним, составленный из реальной фамилии. Настоящее имя писателя — Николай Корнейчуков. </a:t>
            </a:r>
            <a:endParaRPr lang="ru-RU" sz="2400" dirty="0" smtClean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n-lt"/>
                <a:cs typeface="+mn-lt"/>
              </a:rPr>
              <a:t>Молодой Николай</a:t>
            </a: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n-lt"/>
                <a:cs typeface="+mn-lt"/>
              </a:rPr>
              <a:t> выучил английский язык без учителей по книгам.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067510-3D37-4FEA-8E22-A9741292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1" y="527299"/>
            <a:ext cx="5334000" cy="1524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Интересное о </a:t>
            </a:r>
            <a:r>
              <a:rPr lang="ru-RU" sz="3200" dirty="0" smtClean="0">
                <a:solidFill>
                  <a:srgbClr val="FFC000"/>
                </a:solidFill>
              </a:rPr>
              <a:t>Чуковском</a:t>
            </a:r>
            <a:endParaRPr lang="ru-RU" sz="3200" dirty="0">
              <a:solidFill>
                <a:srgbClr val="FFC000"/>
              </a:solidFill>
            </a:endParaRPr>
          </a:p>
          <a:p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ea typeface="+mj-lt"/>
              <a:cs typeface="+mj-lt"/>
            </a:endParaRPr>
          </a:p>
        </p:txBody>
      </p:sp>
      <p:pic>
        <p:nvPicPr>
          <p:cNvPr id="4" name="Рисунок 4" descr="Изображение выглядит как человек, молодой, мальчи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DCB1B2B-8234-42F4-AE33-768AAA934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4836"/>
          <a:stretch/>
        </p:blipFill>
        <p:spPr>
          <a:xfrm flipH="1">
            <a:off x="7666441" y="150013"/>
            <a:ext cx="4316351" cy="5559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99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08"/>
    </mc:Choice>
    <mc:Fallback>
      <p:transition spd="slow" advTm="1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ужчина, держи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C63B7347-F08D-46FF-B397-3EFC0A8FD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3" r="-3" b="33275"/>
          <a:stretch/>
        </p:blipFill>
        <p:spPr>
          <a:xfrm>
            <a:off x="524569" y="4166208"/>
            <a:ext cx="7406452" cy="2691794"/>
          </a:xfrm>
          <a:custGeom>
            <a:avLst/>
            <a:gdLst/>
            <a:ahLst/>
            <a:cxnLst/>
            <a:rect l="l" t="t" r="r" b="b"/>
            <a:pathLst>
              <a:path w="5796193" h="1908627">
                <a:moveTo>
                  <a:pt x="3174283" y="18"/>
                </a:moveTo>
                <a:cubicBezTo>
                  <a:pt x="3946119" y="-4705"/>
                  <a:pt x="4675803" y="959667"/>
                  <a:pt x="5218462" y="1459807"/>
                </a:cubicBezTo>
                <a:cubicBezTo>
                  <a:pt x="5237529" y="1477442"/>
                  <a:pt x="5268648" y="1503898"/>
                  <a:pt x="5309125" y="1537598"/>
                </a:cubicBezTo>
                <a:cubicBezTo>
                  <a:pt x="5427311" y="1636255"/>
                  <a:pt x="5560174" y="1732098"/>
                  <a:pt x="5693890" y="1830997"/>
                </a:cubicBezTo>
                <a:lnTo>
                  <a:pt x="5796193" y="1908627"/>
                </a:lnTo>
                <a:lnTo>
                  <a:pt x="0" y="1908627"/>
                </a:lnTo>
                <a:lnTo>
                  <a:pt x="36796" y="1862978"/>
                </a:lnTo>
                <a:cubicBezTo>
                  <a:pt x="326152" y="1521692"/>
                  <a:pt x="689989" y="1221705"/>
                  <a:pt x="930039" y="1021399"/>
                </a:cubicBezTo>
                <a:cubicBezTo>
                  <a:pt x="1540951" y="511494"/>
                  <a:pt x="2324829" y="5378"/>
                  <a:pt x="3174283" y="1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48B687A-1E63-4555-8125-3CB6397CF92E}"/>
              </a:ext>
            </a:extLst>
          </p:cNvPr>
          <p:cNvSpPr/>
          <p:nvPr/>
        </p:nvSpPr>
        <p:spPr>
          <a:xfrm>
            <a:off x="171184" y="1678427"/>
            <a:ext cx="696202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itka Subheading" panose="02000505000000020004" pitchFamily="2" charset="0"/>
              </a:rPr>
              <a:t>Сказка была настолько популярна, что по ней сняли </a:t>
            </a:r>
            <a:r>
              <a:rPr lang="ru-RU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itka Subheading" panose="02000505000000020004" pitchFamily="2" charset="0"/>
              </a:rPr>
              <a:t>фильм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Sitka Subheading" panose="02000505000000020004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 l="9235" b="7712"/>
          <a:stretch>
            <a:fillRect/>
          </a:stretch>
        </p:blipFill>
        <p:spPr>
          <a:xfrm>
            <a:off x="6046237" y="0"/>
            <a:ext cx="6145763" cy="4357168"/>
          </a:xfrm>
          <a:custGeom>
            <a:avLst/>
            <a:gdLst>
              <a:gd name="connsiteX0" fmla="*/ 0 w 5623215"/>
              <a:gd name="connsiteY0" fmla="*/ 0 h 4357168"/>
              <a:gd name="connsiteX1" fmla="*/ 5623215 w 5623215"/>
              <a:gd name="connsiteY1" fmla="*/ 0 h 4357168"/>
              <a:gd name="connsiteX2" fmla="*/ 5623215 w 5623215"/>
              <a:gd name="connsiteY2" fmla="*/ 3502012 h 4357168"/>
              <a:gd name="connsiteX3" fmla="*/ 5549281 w 5623215"/>
              <a:gd name="connsiteY3" fmla="*/ 3591278 h 4357168"/>
              <a:gd name="connsiteX4" fmla="*/ 3609008 w 5623215"/>
              <a:gd name="connsiteY4" fmla="*/ 4223014 h 4357168"/>
              <a:gd name="connsiteX5" fmla="*/ 10150 w 5623215"/>
              <a:gd name="connsiteY5" fmla="*/ 39309 h 43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215" h="4357168">
                <a:moveTo>
                  <a:pt x="0" y="0"/>
                </a:moveTo>
                <a:lnTo>
                  <a:pt x="5623215" y="0"/>
                </a:lnTo>
                <a:lnTo>
                  <a:pt x="5623215" y="3502012"/>
                </a:lnTo>
                <a:lnTo>
                  <a:pt x="5549281" y="3591278"/>
                </a:lnTo>
                <a:cubicBezTo>
                  <a:pt x="5077460" y="4122416"/>
                  <a:pt x="4293253" y="4597940"/>
                  <a:pt x="3609008" y="4223014"/>
                </a:cubicBezTo>
                <a:cubicBezTo>
                  <a:pt x="2738151" y="3745835"/>
                  <a:pt x="370676" y="1202950"/>
                  <a:pt x="10150" y="3930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605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"/>
    </mc:Choice>
    <mc:Fallback>
      <p:transition spd="slow" advTm="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ebbleVTI">
  <a:themeElements>
    <a:clrScheme name="AnalogousFromRegularSeedLeftStep">
      <a:dk1>
        <a:srgbClr val="000000"/>
      </a:dk1>
      <a:lt1>
        <a:srgbClr val="FFFFFF"/>
      </a:lt1>
      <a:dk2>
        <a:srgbClr val="261A2E"/>
      </a:dk2>
      <a:lt2>
        <a:srgbClr val="F0F1F3"/>
      </a:lt2>
      <a:accent1>
        <a:srgbClr val="CD9824"/>
      </a:accent1>
      <a:accent2>
        <a:srgbClr val="D54A17"/>
      </a:accent2>
      <a:accent3>
        <a:srgbClr val="E72945"/>
      </a:accent3>
      <a:accent4>
        <a:srgbClr val="D51782"/>
      </a:accent4>
      <a:accent5>
        <a:srgbClr val="E729E3"/>
      </a:accent5>
      <a:accent6>
        <a:srgbClr val="8A17D5"/>
      </a:accent6>
      <a:hlink>
        <a:srgbClr val="436AC0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235</Words>
  <Application>Microsoft Office PowerPoint</Application>
  <PresentationFormat>Произвольный</PresentationFormat>
  <Paragraphs>61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PebbleVTI</vt:lpstr>
      <vt:lpstr>В гостях у дедушки Корнея К 95-летию сказки  "Доктор Айболит"</vt:lpstr>
      <vt:lpstr>  Русский и советский поэт, переводчик, известен в первую очередь сказками. Самые известные произведения для детей:  Тараканище, Мойдодыр, Муха-Цокотуха, Бармалей, Айболит, Краденное солнце, Бибигон  и многие другие сказки. </vt:lpstr>
      <vt:lpstr>Презентация PowerPoint</vt:lpstr>
      <vt:lpstr>Добрый доктор Айболит! Он под деревом сидит. Приходи к нему лечиться И корова, и волчица, И жучок, и червячок, И медведица! Всех излечит, исцелит Добрый доктор Айболит! </vt:lpstr>
      <vt:lpstr>А в лицо ему ветер, и снег, и град: «Эй, Айболит, воротися назад!» И упал Айболит и лежит на снегу: «Я дальше идти не могу». И сейчас же к нему из-за ёлки Выбегают мохнатые волки: «Садись, Айболит, верхом, Мы живо тебя довезём!» И вперёд поскакал Айболит И одно только слово твердит: «Лимпопо, Лимпопо, Лимпопо!»   </vt:lpstr>
      <vt:lpstr>Он в Африке, он в Африке Под пальмою сидит И на море из Африки Без отдыха глядит: Не едет ли в кораблике Доктор Айболит? И рыщут по дороге Слоны и носороги И говорят сердито: «Что ж нету Айболита?» А рядом бегемотики Схватились за животики: У них, у бегемотиков.    </vt:lpstr>
      <vt:lpstr>Вот и вылечил он их, Лимпопо! Вот и вылечил больных, Лимпопо! И пошли они смеяться, Лимпопо! И плясать и баловаться, Лимпопо! И акула Каракула Правым глазом подмигнула И хохочет, и хохочет, Будто кто её щекочет. И малютки бегемотики Ухватились за животики И смеются, заливаются — Так что дубы сотрясаются.    </vt:lpstr>
      <vt:lpstr>Интересное о Чуковском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Иванов</cp:lastModifiedBy>
  <cp:revision>783</cp:revision>
  <dcterms:created xsi:type="dcterms:W3CDTF">2020-10-26T18:22:23Z</dcterms:created>
  <dcterms:modified xsi:type="dcterms:W3CDTF">2020-11-30T14:40:46Z</dcterms:modified>
</cp:coreProperties>
</file>