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7" r:id="rId3"/>
    <p:sldId id="273" r:id="rId4"/>
    <p:sldId id="266" r:id="rId5"/>
    <p:sldId id="305" r:id="rId6"/>
    <p:sldId id="271" r:id="rId7"/>
    <p:sldId id="257" r:id="rId8"/>
    <p:sldId id="277" r:id="rId9"/>
    <p:sldId id="293" r:id="rId10"/>
    <p:sldId id="296" r:id="rId11"/>
    <p:sldId id="316" r:id="rId12"/>
    <p:sldId id="298" r:id="rId13"/>
    <p:sldId id="297" r:id="rId14"/>
    <p:sldId id="317" r:id="rId15"/>
    <p:sldId id="300" r:id="rId16"/>
    <p:sldId id="289" r:id="rId17"/>
    <p:sldId id="301" r:id="rId18"/>
    <p:sldId id="303" r:id="rId19"/>
    <p:sldId id="294" r:id="rId20"/>
    <p:sldId id="290" r:id="rId21"/>
    <p:sldId id="283" r:id="rId22"/>
    <p:sldId id="281" r:id="rId23"/>
    <p:sldId id="262" r:id="rId24"/>
    <p:sldId id="309" r:id="rId25"/>
    <p:sldId id="306" r:id="rId26"/>
    <p:sldId id="321" r:id="rId27"/>
    <p:sldId id="272" r:id="rId28"/>
    <p:sldId id="304" r:id="rId29"/>
    <p:sldId id="274" r:id="rId30"/>
    <p:sldId id="269" r:id="rId31"/>
    <p:sldId id="302" r:id="rId32"/>
    <p:sldId id="322" r:id="rId33"/>
    <p:sldId id="280" r:id="rId34"/>
    <p:sldId id="261" r:id="rId35"/>
    <p:sldId id="270" r:id="rId36"/>
    <p:sldId id="32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CC00"/>
    <a:srgbClr val="FF9900"/>
    <a:srgbClr val="FF7C8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/>
              <a:pPr/>
              <a:t>21.11.2019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gif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FFFFFFFFFFF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pic>
        <p:nvPicPr>
          <p:cNvPr id="3" name="Рисунок 2" descr="clip_image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2844" y="1428736"/>
            <a:ext cx="5574594" cy="3786214"/>
          </a:xfrm>
          <a:prstGeom prst="round2DiagRect">
            <a:avLst>
              <a:gd name="adj1" fmla="val 38150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43240" y="6072206"/>
            <a:ext cx="5715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Воспитатель: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А.В Новикова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1428736"/>
            <a:ext cx="364333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«Играем вместе. Ассорти игр </a:t>
            </a:r>
          </a:p>
          <a:p>
            <a:pPr algn="ctr">
              <a:lnSpc>
                <a:spcPct val="150000"/>
              </a:lnSpc>
            </a:pPr>
            <a:r>
              <a:rPr lang="ru-RU" sz="3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социально– коммуникативному развитию»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5" name="Рисунок 4" descr="DSC00023.JPG"/>
          <p:cNvPicPr>
            <a:picLocks noChangeAspect="1"/>
          </p:cNvPicPr>
          <p:nvPr/>
        </p:nvPicPr>
        <p:blipFill>
          <a:blip r:embed="rId3" cstate="print"/>
          <a:srcRect l="2343" t="7291" r="2343"/>
          <a:stretch>
            <a:fillRect/>
          </a:stretch>
        </p:blipFill>
        <p:spPr>
          <a:xfrm>
            <a:off x="1857356" y="3643314"/>
            <a:ext cx="4071966" cy="2970522"/>
          </a:xfrm>
          <a:prstGeom prst="rect">
            <a:avLst/>
          </a:prstGeom>
        </p:spPr>
      </p:pic>
      <p:pic>
        <p:nvPicPr>
          <p:cNvPr id="7" name="Рисунок 6" descr="KR.png"/>
          <p:cNvPicPr>
            <a:picLocks noChangeAspect="1"/>
          </p:cNvPicPr>
          <p:nvPr/>
        </p:nvPicPr>
        <p:blipFill>
          <a:blip r:embed="rId4"/>
          <a:srcRect l="15385" b="1924"/>
          <a:stretch>
            <a:fillRect/>
          </a:stretch>
        </p:blipFill>
        <p:spPr>
          <a:xfrm flipH="1">
            <a:off x="6643702" y="1357298"/>
            <a:ext cx="2143108" cy="33120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4876" y="1428736"/>
            <a:ext cx="242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гостях у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Красной Шапочки»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DSC0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14290"/>
            <a:ext cx="4286248" cy="3214686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DSC00014.JPG"/>
          <p:cNvPicPr>
            <a:picLocks noChangeAspect="1"/>
          </p:cNvPicPr>
          <p:nvPr/>
        </p:nvPicPr>
        <p:blipFill>
          <a:blip r:embed="rId3" cstate="print"/>
          <a:srcRect l="5468" t="24419" r="9375"/>
          <a:stretch>
            <a:fillRect/>
          </a:stretch>
        </p:blipFill>
        <p:spPr>
          <a:xfrm>
            <a:off x="214282" y="642918"/>
            <a:ext cx="4292708" cy="2857520"/>
          </a:xfrm>
          <a:prstGeom prst="rect">
            <a:avLst/>
          </a:prstGeom>
        </p:spPr>
      </p:pic>
      <p:pic>
        <p:nvPicPr>
          <p:cNvPr id="4" name="Рисунок 3" descr="DSC00022.JPG"/>
          <p:cNvPicPr>
            <a:picLocks noChangeAspect="1"/>
          </p:cNvPicPr>
          <p:nvPr/>
        </p:nvPicPr>
        <p:blipFill>
          <a:blip r:embed="rId4" cstate="print"/>
          <a:srcRect t="4166" b="8333"/>
          <a:stretch>
            <a:fillRect/>
          </a:stretch>
        </p:blipFill>
        <p:spPr>
          <a:xfrm>
            <a:off x="4572000" y="3857628"/>
            <a:ext cx="4245464" cy="27861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00760" y="3429000"/>
            <a:ext cx="1317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«Репка»</a:t>
            </a:r>
            <a:endParaRPr lang="ru-RU" sz="24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71604" y="142852"/>
            <a:ext cx="1667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«Теремок»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19569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84" y="3500438"/>
            <a:ext cx="4786346" cy="35936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 descr="teremok-dobraya-russkaya-skazka-dlya-detej-prilozhenie-dnya-11.png"/>
          <p:cNvPicPr>
            <a:picLocks noChangeAspect="1"/>
          </p:cNvPicPr>
          <p:nvPr/>
        </p:nvPicPr>
        <p:blipFill>
          <a:blip r:embed="rId6"/>
          <a:srcRect l="12981" t="19231" r="14903" b="1922"/>
          <a:stretch>
            <a:fillRect/>
          </a:stretch>
        </p:blipFill>
        <p:spPr>
          <a:xfrm>
            <a:off x="4857752" y="428604"/>
            <a:ext cx="3746139" cy="307183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8" name="Рисунок 7" descr="SAM_2736.JPG"/>
          <p:cNvPicPr>
            <a:picLocks noChangeAspect="1"/>
          </p:cNvPicPr>
          <p:nvPr/>
        </p:nvPicPr>
        <p:blipFill>
          <a:blip r:embed="rId3" cstate="print"/>
          <a:srcRect l="3125" t="20833" r="3125"/>
          <a:stretch>
            <a:fillRect/>
          </a:stretch>
        </p:blipFill>
        <p:spPr>
          <a:xfrm>
            <a:off x="1000100" y="357166"/>
            <a:ext cx="3835111" cy="2428892"/>
          </a:xfrm>
          <a:prstGeom prst="rect">
            <a:avLst/>
          </a:prstGeom>
        </p:spPr>
      </p:pic>
      <p:pic>
        <p:nvPicPr>
          <p:cNvPr id="9" name="Рисунок 8" descr="SAM_2738.JPG"/>
          <p:cNvPicPr>
            <a:picLocks noChangeAspect="1"/>
          </p:cNvPicPr>
          <p:nvPr/>
        </p:nvPicPr>
        <p:blipFill>
          <a:blip r:embed="rId4" cstate="print"/>
          <a:srcRect l="5468" t="11458" r="5468"/>
          <a:stretch>
            <a:fillRect/>
          </a:stretch>
        </p:blipFill>
        <p:spPr>
          <a:xfrm>
            <a:off x="4786314" y="3286124"/>
            <a:ext cx="4010620" cy="2990363"/>
          </a:xfrm>
          <a:prstGeom prst="rect">
            <a:avLst/>
          </a:prstGeom>
        </p:spPr>
      </p:pic>
      <p:pic>
        <p:nvPicPr>
          <p:cNvPr id="10" name="Рисунок 9" descr="SAM_2741.JPG"/>
          <p:cNvPicPr>
            <a:picLocks noChangeAspect="1"/>
          </p:cNvPicPr>
          <p:nvPr/>
        </p:nvPicPr>
        <p:blipFill>
          <a:blip r:embed="rId5" cstate="print"/>
          <a:srcRect l="3125" t="13541" r="17969"/>
          <a:stretch>
            <a:fillRect/>
          </a:stretch>
        </p:blipFill>
        <p:spPr>
          <a:xfrm>
            <a:off x="428596" y="3286124"/>
            <a:ext cx="3643338" cy="29940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43504" y="142852"/>
            <a:ext cx="3500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«Петух, да собака»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pic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57818" y="357166"/>
            <a:ext cx="2645527" cy="279410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DSC00057.JPG"/>
          <p:cNvPicPr>
            <a:picLocks noChangeAspect="1"/>
          </p:cNvPicPr>
          <p:nvPr/>
        </p:nvPicPr>
        <p:blipFill>
          <a:blip r:embed="rId3" cstate="print"/>
          <a:srcRect l="3906" r="8593"/>
          <a:stretch>
            <a:fillRect/>
          </a:stretch>
        </p:blipFill>
        <p:spPr>
          <a:xfrm>
            <a:off x="285720" y="1142984"/>
            <a:ext cx="4071966" cy="3490232"/>
          </a:xfrm>
          <a:prstGeom prst="rect">
            <a:avLst/>
          </a:prstGeom>
        </p:spPr>
      </p:pic>
      <p:pic>
        <p:nvPicPr>
          <p:cNvPr id="4" name="Рисунок 3" descr="DSC00678.JPG"/>
          <p:cNvPicPr>
            <a:picLocks noChangeAspect="1"/>
          </p:cNvPicPr>
          <p:nvPr/>
        </p:nvPicPr>
        <p:blipFill>
          <a:blip r:embed="rId4" cstate="print"/>
          <a:srcRect l="4687" t="10416" r="5468"/>
          <a:stretch>
            <a:fillRect/>
          </a:stretch>
        </p:blipFill>
        <p:spPr>
          <a:xfrm>
            <a:off x="4572000" y="3714752"/>
            <a:ext cx="3929090" cy="2938265"/>
          </a:xfrm>
          <a:prstGeom prst="rect">
            <a:avLst/>
          </a:prstGeom>
        </p:spPr>
      </p:pic>
      <p:pic>
        <p:nvPicPr>
          <p:cNvPr id="5" name="Рисунок 4" descr="2f07cd54d97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72132" y="285728"/>
            <a:ext cx="2662833" cy="3429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728" y="285728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«Айболит»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44" y="428604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-вид непродуктивной деятельности, мотив которой заключается не в ее результатах,  а в самом процессе.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игру вовлекаются все стороны личности: ребенок двигается, говорит, воспринимает, думает; в процессе игры активно работают все его психические процессы: мышление, воображение, память, усиливаются эмоциональные и волевые проявления. Для каждой такой игры характерны: тема, игровой замысел, сюжет, содержание и роль.</a:t>
            </a:r>
          </a:p>
          <a:p>
            <a:r>
              <a:rPr lang="ru-RU" sz="2400" dirty="0" smtClean="0"/>
              <a:t> </a:t>
            </a:r>
          </a:p>
          <a:p>
            <a:endParaRPr lang="ru-RU" sz="2400" dirty="0" smtClean="0"/>
          </a:p>
          <a:p>
            <a:r>
              <a:rPr lang="ru-RU" sz="2400" dirty="0" smtClean="0"/>
              <a:t> 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142852"/>
            <a:ext cx="3490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SAM_2100.JPG"/>
          <p:cNvPicPr>
            <a:picLocks noChangeAspect="1"/>
          </p:cNvPicPr>
          <p:nvPr/>
        </p:nvPicPr>
        <p:blipFill>
          <a:blip r:embed="rId3" cstate="print"/>
          <a:srcRect l="7031" b="-2"/>
          <a:stretch>
            <a:fillRect/>
          </a:stretch>
        </p:blipFill>
        <p:spPr>
          <a:xfrm>
            <a:off x="5072066" y="4000504"/>
            <a:ext cx="3357586" cy="2708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29256" y="3571876"/>
            <a:ext cx="2612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«Салон красоты»</a:t>
            </a:r>
            <a:endParaRPr lang="ru-RU" sz="2400" i="1" dirty="0"/>
          </a:p>
        </p:txBody>
      </p:sp>
      <p:pic>
        <p:nvPicPr>
          <p:cNvPr id="9" name="Рисунок 8" descr="SAM_2307.JPG"/>
          <p:cNvPicPr>
            <a:picLocks noChangeAspect="1"/>
          </p:cNvPicPr>
          <p:nvPr/>
        </p:nvPicPr>
        <p:blipFill>
          <a:blip r:embed="rId4" cstate="print"/>
          <a:srcRect r="10938" b="3125"/>
          <a:stretch>
            <a:fillRect/>
          </a:stretch>
        </p:blipFill>
        <p:spPr>
          <a:xfrm>
            <a:off x="714348" y="4000504"/>
            <a:ext cx="3286148" cy="26808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7224" y="3571876"/>
            <a:ext cx="2990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«На приёме у врача»</a:t>
            </a:r>
            <a:endParaRPr lang="ru-RU" sz="2400" i="1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5" name="Рисунок 4" descr="SDC11910.JPG"/>
          <p:cNvPicPr>
            <a:picLocks noChangeAspect="1"/>
          </p:cNvPicPr>
          <p:nvPr/>
        </p:nvPicPr>
        <p:blipFill>
          <a:blip r:embed="rId3" cstate="print"/>
          <a:srcRect l="2343" t="6250"/>
          <a:stretch>
            <a:fillRect/>
          </a:stretch>
        </p:blipFill>
        <p:spPr>
          <a:xfrm>
            <a:off x="428596" y="4143380"/>
            <a:ext cx="3571900" cy="2571768"/>
          </a:xfrm>
          <a:prstGeom prst="rect">
            <a:avLst/>
          </a:prstGeom>
        </p:spPr>
      </p:pic>
      <p:pic>
        <p:nvPicPr>
          <p:cNvPr id="6" name="Рисунок 5" descr="SAM_2071.JPG"/>
          <p:cNvPicPr>
            <a:picLocks noChangeAspect="1"/>
          </p:cNvPicPr>
          <p:nvPr/>
        </p:nvPicPr>
        <p:blipFill>
          <a:blip r:embed="rId4" cstate="print"/>
          <a:srcRect t="14583" r="2343"/>
          <a:stretch>
            <a:fillRect/>
          </a:stretch>
        </p:blipFill>
        <p:spPr>
          <a:xfrm>
            <a:off x="4786314" y="642918"/>
            <a:ext cx="3857620" cy="2530598"/>
          </a:xfrm>
          <a:prstGeom prst="rect">
            <a:avLst/>
          </a:prstGeom>
        </p:spPr>
      </p:pic>
      <p:pic>
        <p:nvPicPr>
          <p:cNvPr id="8" name="Рисунок 7" descr="SAM_2074.JPG"/>
          <p:cNvPicPr>
            <a:picLocks noChangeAspect="1"/>
          </p:cNvPicPr>
          <p:nvPr/>
        </p:nvPicPr>
        <p:blipFill>
          <a:blip r:embed="rId5" cstate="print"/>
          <a:srcRect b="6250"/>
          <a:stretch>
            <a:fillRect/>
          </a:stretch>
        </p:blipFill>
        <p:spPr>
          <a:xfrm>
            <a:off x="4929190" y="4071942"/>
            <a:ext cx="3714776" cy="26119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3714752"/>
            <a:ext cx="337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«Наша Армия сильна»</a:t>
            </a:r>
            <a:endParaRPr lang="ru-RU" sz="24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214290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«Водители»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3571876"/>
            <a:ext cx="2099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стройке»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SAM_210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00034" y="625058"/>
            <a:ext cx="3500462" cy="262534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8596" y="214290"/>
            <a:ext cx="3555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«Продуктовый магазин»</a:t>
            </a:r>
            <a:endParaRPr lang="ru-RU" sz="2400" i="1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SAM_2483.JPG"/>
          <p:cNvPicPr>
            <a:picLocks noChangeAspect="1"/>
          </p:cNvPicPr>
          <p:nvPr/>
        </p:nvPicPr>
        <p:blipFill>
          <a:blip r:embed="rId3" cstate="print"/>
          <a:srcRect t="16666" r="14062"/>
          <a:stretch>
            <a:fillRect/>
          </a:stretch>
        </p:blipFill>
        <p:spPr>
          <a:xfrm>
            <a:off x="428596" y="428604"/>
            <a:ext cx="4214842" cy="3065339"/>
          </a:xfrm>
          <a:prstGeom prst="rect">
            <a:avLst/>
          </a:prstGeom>
        </p:spPr>
      </p:pic>
      <p:pic>
        <p:nvPicPr>
          <p:cNvPr id="5" name="Рисунок 4" descr="SAM_24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4143356"/>
            <a:ext cx="3619525" cy="2714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5984" y="3714752"/>
            <a:ext cx="3346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«Послушный пешеход»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0"/>
            <a:ext cx="3973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«Внимательный водитель»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6258_html_40aa81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539" y="0"/>
            <a:ext cx="3620461" cy="500063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8" name="Рисунок 7" descr="SAM_2096.JPG"/>
          <p:cNvPicPr>
            <a:picLocks noChangeAspect="1"/>
          </p:cNvPicPr>
          <p:nvPr/>
        </p:nvPicPr>
        <p:blipFill>
          <a:blip r:embed="rId3" cstate="print"/>
          <a:srcRect l="13281" t="6250" r="3125"/>
          <a:stretch>
            <a:fillRect/>
          </a:stretch>
        </p:blipFill>
        <p:spPr>
          <a:xfrm>
            <a:off x="3286116" y="4511920"/>
            <a:ext cx="2571768" cy="2163161"/>
          </a:xfrm>
          <a:prstGeom prst="rect">
            <a:avLst/>
          </a:prstGeom>
        </p:spPr>
      </p:pic>
      <p:pic>
        <p:nvPicPr>
          <p:cNvPr id="10" name="Рисунок 9" descr="SAM_2106.JPG"/>
          <p:cNvPicPr>
            <a:picLocks noChangeAspect="1"/>
          </p:cNvPicPr>
          <p:nvPr/>
        </p:nvPicPr>
        <p:blipFill>
          <a:blip r:embed="rId4" cstate="print"/>
          <a:srcRect t="3125" r="14843" b="4166"/>
          <a:stretch>
            <a:fillRect/>
          </a:stretch>
        </p:blipFill>
        <p:spPr>
          <a:xfrm>
            <a:off x="6215074" y="4500570"/>
            <a:ext cx="2643206" cy="2158224"/>
          </a:xfrm>
          <a:prstGeom prst="rect">
            <a:avLst/>
          </a:prstGeom>
        </p:spPr>
      </p:pic>
      <p:pic>
        <p:nvPicPr>
          <p:cNvPr id="11" name="Рисунок 10" descr="SAM_2112.JPG"/>
          <p:cNvPicPr>
            <a:picLocks noChangeAspect="1"/>
          </p:cNvPicPr>
          <p:nvPr/>
        </p:nvPicPr>
        <p:blipFill>
          <a:blip r:embed="rId5" cstate="print"/>
          <a:srcRect l="20312" t="20833" r="28125" b="3125"/>
          <a:stretch>
            <a:fillRect/>
          </a:stretch>
        </p:blipFill>
        <p:spPr>
          <a:xfrm flipH="1">
            <a:off x="6786578" y="1214422"/>
            <a:ext cx="2143140" cy="2370443"/>
          </a:xfrm>
          <a:prstGeom prst="rect">
            <a:avLst/>
          </a:prstGeom>
        </p:spPr>
      </p:pic>
      <p:pic>
        <p:nvPicPr>
          <p:cNvPr id="13" name="Рисунок 12" descr="DSC005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4500570"/>
            <a:ext cx="2857520" cy="21431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3857628"/>
            <a:ext cx="7305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постройки смастерим,  результатом удивим»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80724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игры с конструктором ребенок развивает: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мышление  :умение сравнивать, обобщать, анализировать, классифицировать;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концентрацию внимания;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мелкую моторику;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следовать образцу;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пространственное воображение, способность видеть разные способы создания образов и построек;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добиваясь определенного результата, ребенок развивает целенаправленность собственных действий.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85984" y="0"/>
            <a:ext cx="4857784" cy="78581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с правилами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3" idx="2"/>
          </p:cNvCxnSpPr>
          <p:nvPr/>
        </p:nvCxnSpPr>
        <p:spPr>
          <a:xfrm rot="16200000" flipH="1">
            <a:off x="5594469" y="-192003"/>
            <a:ext cx="669707" cy="242889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2357423" y="642918"/>
            <a:ext cx="2286017" cy="50006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4282" y="1214422"/>
            <a:ext cx="314327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Дидактические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72132" y="1428736"/>
            <a:ext cx="3286148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ертикальный свиток 27"/>
          <p:cNvSpPr/>
          <p:nvPr/>
        </p:nvSpPr>
        <p:spPr>
          <a:xfrm>
            <a:off x="7000860" y="3857628"/>
            <a:ext cx="2143140" cy="928694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ориентировку в пространстве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ертикальный свиток 29"/>
          <p:cNvSpPr/>
          <p:nvPr/>
        </p:nvSpPr>
        <p:spPr>
          <a:xfrm>
            <a:off x="4857752" y="2500306"/>
            <a:ext cx="428628" cy="214314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бегом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rot="5400000">
            <a:off x="7287438" y="2856702"/>
            <a:ext cx="1857388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433359" y="1852601"/>
            <a:ext cx="285752" cy="952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>
            <a:off x="3143637" y="1785529"/>
            <a:ext cx="285752" cy="79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7108049" y="2178835"/>
            <a:ext cx="50006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6251587" y="2035165"/>
            <a:ext cx="428628" cy="21590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5715008" y="1928802"/>
            <a:ext cx="430216" cy="42862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5107785" y="1964521"/>
            <a:ext cx="500066" cy="42862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Вертикальный свиток 23"/>
          <p:cNvSpPr/>
          <p:nvPr/>
        </p:nvSpPr>
        <p:spPr>
          <a:xfrm>
            <a:off x="5429256" y="2428868"/>
            <a:ext cx="428628" cy="278608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прыжками</a:t>
            </a:r>
          </a:p>
        </p:txBody>
      </p:sp>
      <p:sp>
        <p:nvSpPr>
          <p:cNvPr id="25" name="Вертикальный свиток 24"/>
          <p:cNvSpPr/>
          <p:nvPr/>
        </p:nvSpPr>
        <p:spPr>
          <a:xfrm>
            <a:off x="6072198" y="2428868"/>
            <a:ext cx="428628" cy="278608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лазаньем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Вертикальный свиток 30"/>
          <p:cNvSpPr/>
          <p:nvPr/>
        </p:nvSpPr>
        <p:spPr>
          <a:xfrm>
            <a:off x="6572264" y="2500306"/>
            <a:ext cx="1571604" cy="100013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метанием и ловлей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Вертикальный свиток 31"/>
          <p:cNvSpPr/>
          <p:nvPr/>
        </p:nvSpPr>
        <p:spPr>
          <a:xfrm>
            <a:off x="0" y="2071678"/>
            <a:ext cx="1143008" cy="100013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гры с предметами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 rot="5400000">
            <a:off x="1754970" y="1959750"/>
            <a:ext cx="500066" cy="954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0905c4cbad2832c16cba3eb637c0bb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2285992"/>
            <a:ext cx="3786214" cy="47924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Вертикальный свиток 26"/>
          <p:cNvSpPr/>
          <p:nvPr/>
        </p:nvSpPr>
        <p:spPr>
          <a:xfrm>
            <a:off x="2928926" y="2000240"/>
            <a:ext cx="1071570" cy="64294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Вертикальный свиток 25"/>
          <p:cNvSpPr/>
          <p:nvPr/>
        </p:nvSpPr>
        <p:spPr>
          <a:xfrm>
            <a:off x="1071538" y="2214554"/>
            <a:ext cx="1857356" cy="85725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астольно-печатные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5" name="Рисунок 4" descr="DSC00190.JPG"/>
          <p:cNvPicPr>
            <a:picLocks noChangeAspect="1"/>
          </p:cNvPicPr>
          <p:nvPr/>
        </p:nvPicPr>
        <p:blipFill>
          <a:blip r:embed="rId3" cstate="print"/>
          <a:srcRect l="17187" t="6250" r="6250"/>
          <a:stretch>
            <a:fillRect/>
          </a:stretch>
        </p:blipFill>
        <p:spPr>
          <a:xfrm>
            <a:off x="6357950" y="1220226"/>
            <a:ext cx="2643206" cy="2427424"/>
          </a:xfrm>
          <a:prstGeom prst="rect">
            <a:avLst/>
          </a:prstGeom>
        </p:spPr>
      </p:pic>
      <p:pic>
        <p:nvPicPr>
          <p:cNvPr id="6" name="Рисунок 5" descr="DSC00656.JPG"/>
          <p:cNvPicPr>
            <a:picLocks noChangeAspect="1"/>
          </p:cNvPicPr>
          <p:nvPr/>
        </p:nvPicPr>
        <p:blipFill>
          <a:blip r:embed="rId4" cstate="print"/>
          <a:srcRect l="22656" t="31250" r="15625"/>
          <a:stretch>
            <a:fillRect/>
          </a:stretch>
        </p:blipFill>
        <p:spPr>
          <a:xfrm>
            <a:off x="4786314" y="3929066"/>
            <a:ext cx="3143272" cy="26260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43702" y="428604"/>
            <a:ext cx="22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быстрее надует шарик»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4500570"/>
            <a:ext cx="235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пузыри»</a:t>
            </a:r>
          </a:p>
          <a:p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240837719malyav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3857628"/>
            <a:ext cx="2148385" cy="28315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357166"/>
            <a:ext cx="6357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-одно из средств воспитания и обучения детей дошкольного возраста. С помощью дидактических игр воспитатель осуществляет сенсорное воспитание детей, развивает познавательные процессы (любознательность, понимание взаимосвязи простейших явлений). Он использует игру как средство развития мышления, речи, воображения, памяти, расширения и закрепления представлений об окружающем.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0"/>
            <a:ext cx="3134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4" name="Рисунок 3" descr="image12661455.jpg"/>
          <p:cNvPicPr>
            <a:picLocks noChangeAspect="1"/>
          </p:cNvPicPr>
          <p:nvPr/>
        </p:nvPicPr>
        <p:blipFill>
          <a:blip r:embed="rId3"/>
          <a:srcRect r="11868"/>
          <a:stretch>
            <a:fillRect/>
          </a:stretch>
        </p:blipFill>
        <p:spPr>
          <a:xfrm>
            <a:off x="214282" y="785794"/>
            <a:ext cx="4356130" cy="400052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714876" y="357167"/>
            <a:ext cx="42148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07207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072074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 Семёнович Макаренко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ыдающийся советский педагог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357166"/>
            <a:ext cx="42148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«Игра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имеет важное значение в жизни ребёнка, имеет то же значение, какое у взрослого имеют деятельность, работа, служба. Каков ребёнок в игре, таков во многом он будет в работе, когда вырастет. Поэтому воспитание будущего деятеля происходит, прежде всего, в игре. И вся история отдельного человека как деятеля и работника может быть представлена в развитии игры и в постепенном переходе её в работу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SAM_2489.JPG"/>
          <p:cNvPicPr>
            <a:picLocks noChangeAspect="1"/>
          </p:cNvPicPr>
          <p:nvPr/>
        </p:nvPicPr>
        <p:blipFill>
          <a:blip r:embed="rId3" cstate="print"/>
          <a:srcRect t="3125" r="1562"/>
          <a:stretch>
            <a:fillRect/>
          </a:stretch>
        </p:blipFill>
        <p:spPr>
          <a:xfrm>
            <a:off x="4929190" y="571480"/>
            <a:ext cx="3500461" cy="2583674"/>
          </a:xfrm>
          <a:prstGeom prst="rect">
            <a:avLst/>
          </a:prstGeom>
        </p:spPr>
      </p:pic>
      <p:pic>
        <p:nvPicPr>
          <p:cNvPr id="4" name="Рисунок 3" descr="SAM_2458.JPG"/>
          <p:cNvPicPr>
            <a:picLocks noChangeAspect="1"/>
          </p:cNvPicPr>
          <p:nvPr/>
        </p:nvPicPr>
        <p:blipFill>
          <a:blip r:embed="rId4" cstate="print"/>
          <a:srcRect l="4687" t="3125"/>
          <a:stretch>
            <a:fillRect/>
          </a:stretch>
        </p:blipFill>
        <p:spPr>
          <a:xfrm>
            <a:off x="785786" y="571480"/>
            <a:ext cx="3429024" cy="2613929"/>
          </a:xfrm>
          <a:prstGeom prst="rect">
            <a:avLst/>
          </a:prstGeom>
        </p:spPr>
      </p:pic>
      <p:pic>
        <p:nvPicPr>
          <p:cNvPr id="5" name="Рисунок 4" descr="SAM_2463.JPG"/>
          <p:cNvPicPr>
            <a:picLocks noChangeAspect="1"/>
          </p:cNvPicPr>
          <p:nvPr/>
        </p:nvPicPr>
        <p:blipFill>
          <a:blip r:embed="rId5" cstate="print"/>
          <a:srcRect l="5468" t="3125" r="1562"/>
          <a:stretch>
            <a:fillRect/>
          </a:stretch>
        </p:blipFill>
        <p:spPr>
          <a:xfrm>
            <a:off x="785786" y="3857628"/>
            <a:ext cx="3429024" cy="2679815"/>
          </a:xfrm>
          <a:prstGeom prst="rect">
            <a:avLst/>
          </a:prstGeom>
        </p:spPr>
      </p:pic>
      <p:pic>
        <p:nvPicPr>
          <p:cNvPr id="6" name="Рисунок 5" descr="SAM_2435.JPG"/>
          <p:cNvPicPr>
            <a:picLocks noChangeAspect="1"/>
          </p:cNvPicPr>
          <p:nvPr/>
        </p:nvPicPr>
        <p:blipFill>
          <a:blip r:embed="rId6" cstate="print"/>
          <a:srcRect r="2500" b="3333"/>
          <a:stretch>
            <a:fillRect/>
          </a:stretch>
        </p:blipFill>
        <p:spPr>
          <a:xfrm>
            <a:off x="4929190" y="3857628"/>
            <a:ext cx="3554656" cy="26432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728" y="3500438"/>
            <a:ext cx="2100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«Сложи узор»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3500438"/>
            <a:ext cx="323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«Палочки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Кюнзенера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214290"/>
            <a:ext cx="4182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«Логические блоки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214290"/>
            <a:ext cx="3678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«Математические игры»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SAM_2428.JPG"/>
          <p:cNvPicPr>
            <a:picLocks noChangeAspect="1"/>
          </p:cNvPicPr>
          <p:nvPr/>
        </p:nvPicPr>
        <p:blipFill>
          <a:blip r:embed="rId3" cstate="print"/>
          <a:srcRect l="2343" t="3125" r="3906"/>
          <a:stretch>
            <a:fillRect/>
          </a:stretch>
        </p:blipFill>
        <p:spPr>
          <a:xfrm>
            <a:off x="357158" y="4429132"/>
            <a:ext cx="2714644" cy="2103842"/>
          </a:xfrm>
          <a:prstGeom prst="rect">
            <a:avLst/>
          </a:prstGeom>
        </p:spPr>
      </p:pic>
      <p:pic>
        <p:nvPicPr>
          <p:cNvPr id="5" name="Рисунок 4" descr="SAM_2439.JPG"/>
          <p:cNvPicPr>
            <a:picLocks noChangeAspect="1"/>
          </p:cNvPicPr>
          <p:nvPr/>
        </p:nvPicPr>
        <p:blipFill>
          <a:blip r:embed="rId4" cstate="print"/>
          <a:srcRect l="6250" t="3125" r="3906"/>
          <a:stretch>
            <a:fillRect/>
          </a:stretch>
        </p:blipFill>
        <p:spPr>
          <a:xfrm>
            <a:off x="6143636" y="4500570"/>
            <a:ext cx="2571736" cy="2079745"/>
          </a:xfrm>
          <a:prstGeom prst="rect">
            <a:avLst/>
          </a:prstGeom>
        </p:spPr>
      </p:pic>
      <p:pic>
        <p:nvPicPr>
          <p:cNvPr id="7" name="Рисунок 6" descr="SAM_2446.JPG"/>
          <p:cNvPicPr>
            <a:picLocks noChangeAspect="1"/>
          </p:cNvPicPr>
          <p:nvPr/>
        </p:nvPicPr>
        <p:blipFill>
          <a:blip r:embed="rId5" cstate="print"/>
          <a:srcRect l="14843" t="8333" r="3125" b="3125"/>
          <a:stretch>
            <a:fillRect/>
          </a:stretch>
        </p:blipFill>
        <p:spPr>
          <a:xfrm>
            <a:off x="5341009" y="714356"/>
            <a:ext cx="3265137" cy="2643206"/>
          </a:xfrm>
          <a:prstGeom prst="rect">
            <a:avLst/>
          </a:prstGeom>
        </p:spPr>
      </p:pic>
      <p:pic>
        <p:nvPicPr>
          <p:cNvPr id="8" name="Рисунок 7" descr="SAM_2450.JPG"/>
          <p:cNvPicPr>
            <a:picLocks noChangeAspect="1"/>
          </p:cNvPicPr>
          <p:nvPr/>
        </p:nvPicPr>
        <p:blipFill>
          <a:blip r:embed="rId6" cstate="print"/>
          <a:srcRect l="4687" r="10936" b="6250"/>
          <a:stretch>
            <a:fillRect/>
          </a:stretch>
        </p:blipFill>
        <p:spPr>
          <a:xfrm>
            <a:off x="571472" y="714356"/>
            <a:ext cx="3143272" cy="2619383"/>
          </a:xfrm>
          <a:prstGeom prst="rect">
            <a:avLst/>
          </a:prstGeom>
        </p:spPr>
      </p:pic>
      <p:pic>
        <p:nvPicPr>
          <p:cNvPr id="9" name="Рисунок 8" descr="SAM_2456.JPG"/>
          <p:cNvPicPr>
            <a:picLocks noChangeAspect="1"/>
          </p:cNvPicPr>
          <p:nvPr/>
        </p:nvPicPr>
        <p:blipFill>
          <a:blip r:embed="rId7" cstate="print"/>
          <a:srcRect l="7812" t="3125" r="19531"/>
          <a:stretch>
            <a:fillRect/>
          </a:stretch>
        </p:blipFill>
        <p:spPr>
          <a:xfrm>
            <a:off x="3571867" y="3857628"/>
            <a:ext cx="2214587" cy="22145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28" y="285728"/>
            <a:ext cx="136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285728"/>
            <a:ext cx="329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«Машенька и медведь»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071942"/>
            <a:ext cx="1470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«Формы»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9058" y="3429000"/>
            <a:ext cx="1576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«Шашки»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7224" y="4000504"/>
            <a:ext cx="165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«Мозаика»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SAM_2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071942"/>
            <a:ext cx="3429024" cy="2571769"/>
          </a:xfrm>
          <a:prstGeom prst="rect">
            <a:avLst/>
          </a:prstGeom>
        </p:spPr>
      </p:pic>
      <p:pic>
        <p:nvPicPr>
          <p:cNvPr id="4" name="Рисунок 3" descr="SAM_293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00628" y="785794"/>
            <a:ext cx="3571900" cy="2678924"/>
          </a:xfrm>
          <a:prstGeom prst="rect">
            <a:avLst/>
          </a:prstGeom>
        </p:spPr>
      </p:pic>
      <p:pic>
        <p:nvPicPr>
          <p:cNvPr id="5" name="Рисунок 4" descr="SAM_29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071942"/>
            <a:ext cx="3452805" cy="2589604"/>
          </a:xfrm>
          <a:prstGeom prst="rect">
            <a:avLst/>
          </a:prstGeom>
        </p:spPr>
      </p:pic>
      <p:pic>
        <p:nvPicPr>
          <p:cNvPr id="7" name="Рисунок 6" descr="SAM_2442.JPG"/>
          <p:cNvPicPr>
            <a:picLocks noChangeAspect="1"/>
          </p:cNvPicPr>
          <p:nvPr/>
        </p:nvPicPr>
        <p:blipFill>
          <a:blip r:embed="rId6" cstate="print"/>
          <a:srcRect l="2343" t="8334" r="29514" b="30277"/>
          <a:stretch>
            <a:fillRect/>
          </a:stretch>
        </p:blipFill>
        <p:spPr>
          <a:xfrm>
            <a:off x="428596" y="785794"/>
            <a:ext cx="3929090" cy="26547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786" y="357166"/>
            <a:ext cx="3190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«Зоологическое лото»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4414" y="3643314"/>
            <a:ext cx="2123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«Ассоциации»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5008" y="3643314"/>
            <a:ext cx="2242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Лото «Спорт»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57752" y="0"/>
            <a:ext cx="3786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 какого дерева листок»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«Родина животных»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DSC00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500042"/>
            <a:ext cx="3429024" cy="25717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0364" y="0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«Назови  - не ошибись»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8566384_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3571876"/>
            <a:ext cx="1515506" cy="2143140"/>
          </a:xfrm>
          <a:prstGeom prst="rect">
            <a:avLst/>
          </a:prstGeom>
        </p:spPr>
      </p:pic>
      <p:pic>
        <p:nvPicPr>
          <p:cNvPr id="6" name="Рисунок 5" descr="1397097202_ehefwmq3sbnjkpr.jpeg"/>
          <p:cNvPicPr>
            <a:picLocks noChangeAspect="1"/>
          </p:cNvPicPr>
          <p:nvPr/>
        </p:nvPicPr>
        <p:blipFill>
          <a:blip r:embed="rId5"/>
          <a:srcRect t="14229" b="2750"/>
          <a:stretch>
            <a:fillRect/>
          </a:stretch>
        </p:blipFill>
        <p:spPr>
          <a:xfrm>
            <a:off x="571472" y="3571876"/>
            <a:ext cx="2616764" cy="3071834"/>
          </a:xfrm>
          <a:prstGeom prst="rect">
            <a:avLst/>
          </a:prstGeom>
        </p:spPr>
      </p:pic>
      <p:pic>
        <p:nvPicPr>
          <p:cNvPr id="9" name="Рисунок 8" descr="slova_naoborot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571876"/>
            <a:ext cx="1515658" cy="21431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4348" y="3143248"/>
            <a:ext cx="2323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«Один – много»</a:t>
            </a:r>
            <a:endParaRPr lang="ru-RU" sz="2400" dirty="0"/>
          </a:p>
        </p:txBody>
      </p:sp>
      <p:pic>
        <p:nvPicPr>
          <p:cNvPr id="12" name="Рисунок 11" descr="98566296_20.jpg"/>
          <p:cNvPicPr>
            <a:picLocks noChangeAspect="1"/>
          </p:cNvPicPr>
          <p:nvPr/>
        </p:nvPicPr>
        <p:blipFill>
          <a:blip r:embed="rId7" cstate="print"/>
          <a:srcRect t="50000"/>
          <a:stretch>
            <a:fillRect/>
          </a:stretch>
        </p:blipFill>
        <p:spPr>
          <a:xfrm>
            <a:off x="5572132" y="5643578"/>
            <a:ext cx="1515506" cy="1071570"/>
          </a:xfrm>
          <a:prstGeom prst="rect">
            <a:avLst/>
          </a:prstGeom>
        </p:spPr>
      </p:pic>
      <p:pic>
        <p:nvPicPr>
          <p:cNvPr id="13" name="Рисунок 12" descr="98566296_20.jpg"/>
          <p:cNvPicPr>
            <a:picLocks noChangeAspect="1"/>
          </p:cNvPicPr>
          <p:nvPr/>
        </p:nvPicPr>
        <p:blipFill>
          <a:blip r:embed="rId7" cstate="print"/>
          <a:srcRect b="50000"/>
          <a:stretch>
            <a:fillRect/>
          </a:stretch>
        </p:blipFill>
        <p:spPr>
          <a:xfrm>
            <a:off x="7072330" y="5643578"/>
            <a:ext cx="1515506" cy="10715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43570" y="3214686"/>
            <a:ext cx="2870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«Скажи наоборот»</a:t>
            </a:r>
            <a:endParaRPr lang="ru-RU" sz="2400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rech1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8" y="4000504"/>
            <a:ext cx="4136290" cy="2120949"/>
          </a:xfrm>
          <a:prstGeom prst="rect">
            <a:avLst/>
          </a:prstGeom>
        </p:spPr>
      </p:pic>
      <p:pic>
        <p:nvPicPr>
          <p:cNvPr id="4" name="Рисунок 3" descr="rech1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785794"/>
            <a:ext cx="4874883" cy="2624139"/>
          </a:xfrm>
          <a:prstGeom prst="rect">
            <a:avLst/>
          </a:prstGeom>
        </p:spPr>
      </p:pic>
      <p:pic>
        <p:nvPicPr>
          <p:cNvPr id="5" name="Рисунок 4" descr="rech1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4000504"/>
            <a:ext cx="4071966" cy="21057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488" y="285728"/>
            <a:ext cx="3411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«Назови одним словом»</a:t>
            </a:r>
            <a:endParaRPr lang="ru-RU" sz="24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rech101.jpg"/>
          <p:cNvPicPr>
            <a:picLocks noChangeAspect="1"/>
          </p:cNvPicPr>
          <p:nvPr/>
        </p:nvPicPr>
        <p:blipFill>
          <a:blip r:embed="rId3"/>
          <a:srcRect t="5702"/>
          <a:stretch>
            <a:fillRect/>
          </a:stretch>
        </p:blipFill>
        <p:spPr>
          <a:xfrm>
            <a:off x="571472" y="642918"/>
            <a:ext cx="3714776" cy="2362621"/>
          </a:xfrm>
          <a:prstGeom prst="rect">
            <a:avLst/>
          </a:prstGeom>
        </p:spPr>
      </p:pic>
      <p:pic>
        <p:nvPicPr>
          <p:cNvPr id="5" name="Рисунок 4" descr="71.jpg"/>
          <p:cNvPicPr>
            <a:picLocks noChangeAspect="1"/>
          </p:cNvPicPr>
          <p:nvPr/>
        </p:nvPicPr>
        <p:blipFill>
          <a:blip r:embed="rId4"/>
          <a:srcRect b="2221"/>
          <a:stretch>
            <a:fillRect/>
          </a:stretch>
        </p:blipFill>
        <p:spPr>
          <a:xfrm>
            <a:off x="5072066" y="785794"/>
            <a:ext cx="3693551" cy="5143536"/>
          </a:xfrm>
          <a:prstGeom prst="rect">
            <a:avLst/>
          </a:prstGeo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7" y="3357562"/>
            <a:ext cx="4218139" cy="32640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43570" y="214290"/>
            <a:ext cx="2558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«Найди лишний»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14290"/>
            <a:ext cx="2575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«Назови ласково»</a:t>
            </a:r>
            <a:endParaRPr lang="ru-RU" sz="24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4678" y="0"/>
            <a:ext cx="2578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49b96c36047_p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714752"/>
            <a:ext cx="3650303" cy="33260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может быть средством самопознания, развлечения, отдыха, средством физического и общего воспитания.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Значение подвижных игр велико: они являются одновременно и средством и методом воспитания ребенка. Подвижная игра характеризуется разнообразием воздействия на ребенка за счет физических упражнений, включаемых в игру в виде двигательных заданий.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Опираясь на общие цели физического воспитания дошкольников, выделим основные задачи, решаемые при проведении подвижных игр. К ним относятся: оздоровительные, воспитательные и образовательные.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4" name="Рисунок 3" descr="DSC00544.JPG"/>
          <p:cNvPicPr>
            <a:picLocks noChangeAspect="1"/>
          </p:cNvPicPr>
          <p:nvPr/>
        </p:nvPicPr>
        <p:blipFill>
          <a:blip r:embed="rId3" cstate="print"/>
          <a:srcRect l="3906" t="15625"/>
          <a:stretch>
            <a:fillRect/>
          </a:stretch>
        </p:blipFill>
        <p:spPr>
          <a:xfrm>
            <a:off x="357158" y="3571876"/>
            <a:ext cx="4664639" cy="3071834"/>
          </a:xfrm>
          <a:prstGeom prst="rect">
            <a:avLst/>
          </a:prstGeom>
        </p:spPr>
      </p:pic>
      <p:pic>
        <p:nvPicPr>
          <p:cNvPr id="3" name="Рисунок 2" descr="DSC00543.JPG"/>
          <p:cNvPicPr>
            <a:picLocks noChangeAspect="1"/>
          </p:cNvPicPr>
          <p:nvPr/>
        </p:nvPicPr>
        <p:blipFill>
          <a:blip r:embed="rId4" cstate="print"/>
          <a:srcRect l="6250" t="23958" r="9375"/>
          <a:stretch>
            <a:fillRect/>
          </a:stretch>
        </p:blipFill>
        <p:spPr>
          <a:xfrm>
            <a:off x="357158" y="242085"/>
            <a:ext cx="4714908" cy="31869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29322" y="357166"/>
            <a:ext cx="226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«Кот и мыши»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92667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571481"/>
            <a:ext cx="3929090" cy="523878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4" name="Рисунок 3" descr="DSC01238.JPG"/>
          <p:cNvPicPr>
            <a:picLocks noChangeAspect="1"/>
          </p:cNvPicPr>
          <p:nvPr/>
        </p:nvPicPr>
        <p:blipFill>
          <a:blip r:embed="rId3" cstate="print"/>
          <a:srcRect l="3125" t="13541" r="10156"/>
          <a:stretch>
            <a:fillRect/>
          </a:stretch>
        </p:blipFill>
        <p:spPr>
          <a:xfrm>
            <a:off x="785786" y="428604"/>
            <a:ext cx="3668300" cy="27429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0760" y="428604"/>
            <a:ext cx="147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«Змейка»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00042"/>
            <a:ext cx="35715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«Морская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фигура»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1071546"/>
            <a:ext cx="2786082" cy="18318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US_podmi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3071810"/>
            <a:ext cx="5786478" cy="39962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 descr="DSC01228.JPG"/>
          <p:cNvPicPr>
            <a:picLocks noChangeAspect="1"/>
          </p:cNvPicPr>
          <p:nvPr/>
        </p:nvPicPr>
        <p:blipFill>
          <a:blip r:embed="rId6" cstate="print"/>
          <a:srcRect l="10483" t="23656" r="11291"/>
          <a:stretch>
            <a:fillRect/>
          </a:stretch>
        </p:blipFill>
        <p:spPr>
          <a:xfrm>
            <a:off x="4117212" y="3214686"/>
            <a:ext cx="4782344" cy="3500462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57884" y="0"/>
            <a:ext cx="2028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«День - ночь»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49293562_beautiful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412" y="3714728"/>
            <a:ext cx="5922107" cy="314327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 descr="SAM_2224.JPG"/>
          <p:cNvPicPr>
            <a:picLocks noChangeAspect="1"/>
          </p:cNvPicPr>
          <p:nvPr/>
        </p:nvPicPr>
        <p:blipFill>
          <a:blip r:embed="rId4" cstate="print"/>
          <a:srcRect l="22656" t="22917"/>
          <a:stretch>
            <a:fillRect/>
          </a:stretch>
        </p:blipFill>
        <p:spPr>
          <a:xfrm>
            <a:off x="4500562" y="3547318"/>
            <a:ext cx="4429156" cy="3310682"/>
          </a:xfrm>
          <a:prstGeom prst="rect">
            <a:avLst/>
          </a:prstGeom>
        </p:spPr>
      </p:pic>
      <p:pic>
        <p:nvPicPr>
          <p:cNvPr id="9" name="Рисунок 8" descr="SAM_2401.JPG"/>
          <p:cNvPicPr>
            <a:picLocks noChangeAspect="1"/>
          </p:cNvPicPr>
          <p:nvPr/>
        </p:nvPicPr>
        <p:blipFill>
          <a:blip r:embed="rId5" cstate="print"/>
          <a:srcRect l="13281" t="4166" b="8333"/>
          <a:stretch>
            <a:fillRect/>
          </a:stretch>
        </p:blipFill>
        <p:spPr>
          <a:xfrm>
            <a:off x="214282" y="285728"/>
            <a:ext cx="4500594" cy="3405869"/>
          </a:xfrm>
          <a:prstGeom prst="rect">
            <a:avLst/>
          </a:prstGeom>
        </p:spPr>
      </p:pic>
      <p:pic>
        <p:nvPicPr>
          <p:cNvPr id="14" name="Рисунок 13" descr="0040889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2" y="0"/>
            <a:ext cx="4071966" cy="388319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85918" y="142852"/>
            <a:ext cx="664373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«Для ребят дошкольного возраста игры имеют исключительное значение: игра для них – учеба, игра для них – труд, игра для них – серьезная форма воспитания. Игра для дошкольников – способ познания окружающего»  </a:t>
            </a:r>
            <a:r>
              <a:rPr lang="ru-RU" sz="2400" i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К. Крупская</a:t>
            </a:r>
          </a:p>
          <a:p>
            <a:pPr lvl="0"/>
            <a:endParaRPr lang="ru-RU" sz="24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точки зрения ребенка, игра - это получение максимального удовольствия от жизни. </a:t>
            </a:r>
          </a:p>
          <a:p>
            <a:pPr>
              <a:spcAft>
                <a:spcPts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точки зрения специалиста, игра- это ведущий в детском возрасте вид деятельности, который дает ребенку возможность развиваться. </a:t>
            </a:r>
          </a:p>
          <a:p>
            <a:pPr>
              <a:spcAft>
                <a:spcPts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точки зрения родителей, игра -это беспокойство, хлопоты и беспорядок в комнате.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 descr="i_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1075669" cy="1500198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4"/>
          <a:srcRect l="9091" t="7111" r="24242" b="4222"/>
          <a:stretch>
            <a:fillRect/>
          </a:stretch>
        </p:blipFill>
        <p:spPr>
          <a:xfrm>
            <a:off x="214282" y="2071678"/>
            <a:ext cx="1421956" cy="1357322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1345468494_35596_or.jpg"/>
          <p:cNvPicPr>
            <a:picLocks noChangeAspect="1"/>
          </p:cNvPicPr>
          <p:nvPr/>
        </p:nvPicPr>
        <p:blipFill>
          <a:blip r:embed="rId5" cstate="print"/>
          <a:srcRect l="3333" t="5562" r="6667" b="19122"/>
          <a:stretch>
            <a:fillRect/>
          </a:stretch>
        </p:blipFill>
        <p:spPr>
          <a:xfrm>
            <a:off x="214282" y="5214950"/>
            <a:ext cx="1428736" cy="1428736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90093.jpg"/>
          <p:cNvPicPr>
            <a:picLocks noChangeAspect="1"/>
          </p:cNvPicPr>
          <p:nvPr/>
        </p:nvPicPr>
        <p:blipFill>
          <a:blip r:embed="rId6"/>
          <a:srcRect l="19354" t="17155" r="16129" b="22669"/>
          <a:stretch>
            <a:fillRect/>
          </a:stretch>
        </p:blipFill>
        <p:spPr>
          <a:xfrm>
            <a:off x="214282" y="3643314"/>
            <a:ext cx="1428760" cy="1357322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5" name="Рисунок 4" descr="DSC00619.JPG"/>
          <p:cNvPicPr>
            <a:picLocks noChangeAspect="1"/>
          </p:cNvPicPr>
          <p:nvPr/>
        </p:nvPicPr>
        <p:blipFill>
          <a:blip r:embed="rId3" cstate="print"/>
          <a:srcRect t="15625" r="28125" b="8333"/>
          <a:stretch>
            <a:fillRect/>
          </a:stretch>
        </p:blipFill>
        <p:spPr>
          <a:xfrm>
            <a:off x="214282" y="4357694"/>
            <a:ext cx="2928958" cy="2324075"/>
          </a:xfrm>
          <a:prstGeom prst="rect">
            <a:avLst/>
          </a:prstGeom>
        </p:spPr>
      </p:pic>
      <p:pic>
        <p:nvPicPr>
          <p:cNvPr id="6" name="Рисунок 5" descr="DSC00620.JPG"/>
          <p:cNvPicPr>
            <a:picLocks noChangeAspect="1"/>
          </p:cNvPicPr>
          <p:nvPr/>
        </p:nvPicPr>
        <p:blipFill>
          <a:blip r:embed="rId4" cstate="print"/>
          <a:srcRect t="11458" r="10937"/>
          <a:stretch>
            <a:fillRect/>
          </a:stretch>
        </p:blipFill>
        <p:spPr>
          <a:xfrm>
            <a:off x="5810820" y="4286256"/>
            <a:ext cx="3161762" cy="2357454"/>
          </a:xfrm>
          <a:prstGeom prst="rect">
            <a:avLst/>
          </a:prstGeom>
        </p:spPr>
      </p:pic>
      <p:pic>
        <p:nvPicPr>
          <p:cNvPr id="7" name="Рисунок 6" descr="4162.jpg"/>
          <p:cNvPicPr>
            <a:picLocks noChangeAspect="1"/>
          </p:cNvPicPr>
          <p:nvPr/>
        </p:nvPicPr>
        <p:blipFill>
          <a:blip r:embed="rId5"/>
          <a:srcRect r="28930"/>
          <a:stretch>
            <a:fillRect/>
          </a:stretch>
        </p:blipFill>
        <p:spPr>
          <a:xfrm flipH="1">
            <a:off x="3143239" y="3500438"/>
            <a:ext cx="3013429" cy="31432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 descr="DSC00617.JPG"/>
          <p:cNvPicPr>
            <a:picLocks noChangeAspect="1"/>
          </p:cNvPicPr>
          <p:nvPr/>
        </p:nvPicPr>
        <p:blipFill>
          <a:blip r:embed="rId6" cstate="print"/>
          <a:srcRect t="13542" r="8333" b="2083"/>
          <a:stretch>
            <a:fillRect/>
          </a:stretch>
        </p:blipFill>
        <p:spPr>
          <a:xfrm>
            <a:off x="142844" y="428604"/>
            <a:ext cx="2071702" cy="2542553"/>
          </a:xfrm>
          <a:prstGeom prst="rect">
            <a:avLst/>
          </a:prstGeom>
        </p:spPr>
      </p:pic>
      <p:pic>
        <p:nvPicPr>
          <p:cNvPr id="4" name="Рисунок 3" descr="DSC00618.JPG"/>
          <p:cNvPicPr>
            <a:picLocks noChangeAspect="1"/>
          </p:cNvPicPr>
          <p:nvPr/>
        </p:nvPicPr>
        <p:blipFill>
          <a:blip r:embed="rId7" cstate="print"/>
          <a:srcRect l="2343" t="9375" r="7812"/>
          <a:stretch>
            <a:fillRect/>
          </a:stretch>
        </p:blipFill>
        <p:spPr>
          <a:xfrm>
            <a:off x="6000760" y="285728"/>
            <a:ext cx="2927326" cy="22145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85984" y="214291"/>
            <a:ext cx="52864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асфальте в классики 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Любим мы играть.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все дружно хором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Можем посчитать: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«Раз, два, три, четыре, пять» -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Дружно прыгаем опять.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Шесть, семь, восемь, девять, десять,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можем мы стоять на месте.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5" name="Капля 4"/>
          <p:cNvSpPr/>
          <p:nvPr/>
        </p:nvSpPr>
        <p:spPr>
          <a:xfrm rot="3874711">
            <a:off x="1083024" y="1444339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коллективные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Капля 5"/>
          <p:cNvSpPr/>
          <p:nvPr/>
        </p:nvSpPr>
        <p:spPr>
          <a:xfrm rot="859845">
            <a:off x="985678" y="3344430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индивидуальные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Капля 6"/>
          <p:cNvSpPr/>
          <p:nvPr/>
        </p:nvSpPr>
        <p:spPr>
          <a:xfrm rot="6968672">
            <a:off x="2517766" y="236622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сюжетные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Капля 8"/>
          <p:cNvSpPr/>
          <p:nvPr/>
        </p:nvSpPr>
        <p:spPr>
          <a:xfrm rot="20983548">
            <a:off x="2180979" y="4449174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сезонно-обрядовые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Капля 9"/>
          <p:cNvSpPr/>
          <p:nvPr/>
        </p:nvSpPr>
        <p:spPr>
          <a:xfrm rot="18009248">
            <a:off x="4122111" y="4625993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игры-аттракционы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Капля 10"/>
          <p:cNvSpPr/>
          <p:nvPr/>
        </p:nvSpPr>
        <p:spPr>
          <a:xfrm rot="9256990">
            <a:off x="4290706" y="77927"/>
            <a:ext cx="2233125" cy="2227536"/>
          </a:xfrm>
          <a:prstGeom prst="teardrop">
            <a:avLst>
              <a:gd name="adj" fmla="val 1109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игры-забавы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Капля 11"/>
          <p:cNvSpPr/>
          <p:nvPr/>
        </p:nvSpPr>
        <p:spPr>
          <a:xfrm rot="14263491">
            <a:off x="6279234" y="2568130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-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ловишки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Капля 12"/>
          <p:cNvSpPr/>
          <p:nvPr/>
        </p:nvSpPr>
        <p:spPr>
          <a:xfrm rot="15495623">
            <a:off x="5654396" y="3901612"/>
            <a:ext cx="2315863" cy="2198049"/>
          </a:xfrm>
          <a:prstGeom prst="teardrop">
            <a:avLst>
              <a:gd name="adj" fmla="val 114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театрализованные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Капля 13"/>
          <p:cNvSpPr/>
          <p:nvPr/>
        </p:nvSpPr>
        <p:spPr>
          <a:xfrm rot="11235622">
            <a:off x="5703936" y="775098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бытовые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14612" y="2000240"/>
            <a:ext cx="3929090" cy="29289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Народные игры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7d365e530b4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84" y="785794"/>
            <a:ext cx="3903018" cy="57179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86116" y="210026"/>
            <a:ext cx="5857884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древние праздники, обряды и действа, игры – будь то хоровод, хождение по углям или просто детские забавы, где дети меряются силой и ловкостью, – всегда носят двойственный характер. С одной стороны это некое театрализованное действо, которое интересно и для самих участников, и для зрителей, а с другой стороны, почти каждый элемент такого действа несёт в себе и некое сакральное и обучающее начало. Народные подвижные игры способствуют развитию сообразительности, концентрации внимания, координации движений и зрительного восприятия, а так же развитию воображения, выразительности речи, навыков общения.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42852"/>
            <a:ext cx="2283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Народные игры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DSC00190.JPG"/>
          <p:cNvPicPr>
            <a:picLocks noChangeAspect="1"/>
          </p:cNvPicPr>
          <p:nvPr/>
        </p:nvPicPr>
        <p:blipFill>
          <a:blip r:embed="rId3" cstate="print"/>
          <a:srcRect t="13541" r="10937"/>
          <a:stretch>
            <a:fillRect/>
          </a:stretch>
        </p:blipFill>
        <p:spPr>
          <a:xfrm>
            <a:off x="357158" y="428604"/>
            <a:ext cx="3826668" cy="2786082"/>
          </a:xfrm>
          <a:prstGeom prst="rect">
            <a:avLst/>
          </a:prstGeom>
        </p:spPr>
      </p:pic>
      <p:pic>
        <p:nvPicPr>
          <p:cNvPr id="4" name="Рисунок 3" descr="SAM_2411.JPG"/>
          <p:cNvPicPr>
            <a:picLocks noChangeAspect="1"/>
          </p:cNvPicPr>
          <p:nvPr/>
        </p:nvPicPr>
        <p:blipFill>
          <a:blip r:embed="rId4" cstate="print"/>
          <a:srcRect l="6250" t="6250" r="7031"/>
          <a:stretch>
            <a:fillRect/>
          </a:stretch>
        </p:blipFill>
        <p:spPr>
          <a:xfrm>
            <a:off x="5214942" y="428604"/>
            <a:ext cx="3436181" cy="2786082"/>
          </a:xfrm>
          <a:prstGeom prst="rect">
            <a:avLst/>
          </a:prstGeom>
        </p:spPr>
      </p:pic>
      <p:pic>
        <p:nvPicPr>
          <p:cNvPr id="5" name="Рисунок 4" descr="DSC01221.JPG"/>
          <p:cNvPicPr>
            <a:picLocks noChangeAspect="1"/>
          </p:cNvPicPr>
          <p:nvPr/>
        </p:nvPicPr>
        <p:blipFill>
          <a:blip r:embed="rId5" cstate="print"/>
          <a:srcRect l="3906" t="18750" r="11718"/>
          <a:stretch>
            <a:fillRect/>
          </a:stretch>
        </p:blipFill>
        <p:spPr>
          <a:xfrm>
            <a:off x="2313460" y="3857628"/>
            <a:ext cx="3901613" cy="2817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1538" y="0"/>
            <a:ext cx="2262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«Гуси - лебеди»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388" y="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«Ворон»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3429000"/>
            <a:ext cx="1705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«Плетень»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4" name="Рисунок 3" descr="DSC01225.JPG"/>
          <p:cNvPicPr>
            <a:picLocks noChangeAspect="1"/>
          </p:cNvPicPr>
          <p:nvPr/>
        </p:nvPicPr>
        <p:blipFill>
          <a:blip r:embed="rId3" cstate="print"/>
          <a:srcRect l="3906" t="7291" r="5468"/>
          <a:stretch>
            <a:fillRect/>
          </a:stretch>
        </p:blipFill>
        <p:spPr>
          <a:xfrm>
            <a:off x="571472" y="285728"/>
            <a:ext cx="3917064" cy="3005322"/>
          </a:xfrm>
          <a:prstGeom prst="rect">
            <a:avLst/>
          </a:prstGeom>
        </p:spPr>
      </p:pic>
      <p:pic>
        <p:nvPicPr>
          <p:cNvPr id="5" name="Рисунок 4" descr="DSC012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00438"/>
            <a:ext cx="4000528" cy="3000397"/>
          </a:xfrm>
          <a:prstGeom prst="rect">
            <a:avLst/>
          </a:prstGeom>
        </p:spPr>
      </p:pic>
      <p:pic>
        <p:nvPicPr>
          <p:cNvPr id="6" name="Рисунок 5" descr="318724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3686529"/>
            <a:ext cx="2564168" cy="3171471"/>
          </a:xfrm>
          <a:prstGeom prst="rect">
            <a:avLst/>
          </a:prstGeom>
        </p:spPr>
      </p:pic>
      <p:pic>
        <p:nvPicPr>
          <p:cNvPr id="7" name="Рисунок 6" descr="1778910-e8c28a1df0c8051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14876" y="428604"/>
            <a:ext cx="4233048" cy="29843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857752" y="142852"/>
            <a:ext cx="3644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«Бай –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4" name="Рисунок 3" descr="школьники.jpg"/>
          <p:cNvPicPr>
            <a:picLocks noChangeAspect="1"/>
          </p:cNvPicPr>
          <p:nvPr/>
        </p:nvPicPr>
        <p:blipFill>
          <a:blip r:embed="rId3"/>
          <a:srcRect l="4739" r="3622"/>
          <a:stretch>
            <a:fillRect/>
          </a:stretch>
        </p:blipFill>
        <p:spPr>
          <a:xfrm>
            <a:off x="0" y="357166"/>
            <a:ext cx="4408613" cy="44291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00430" y="1"/>
            <a:ext cx="54292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Таким образом, к феномену игры стоит относиться как к уникальному явлению детства. Важно формировать у дошкольников умение строить взаимоотношения с окружающими на основе сотрудничества и взаимопонимания,  обеспечить  общее психическое развитие, формировать предпосылки  учебной деятельности и качеств,  необходимых для адаптации к школе и успешного  обучения в начальных классах.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Взрослые открывают детям будущее, выступают посредниками, соучастниками по отношению к деятельности детей, чтобы помочь детям в обретении собственного опыта.</a:t>
            </a:r>
          </a:p>
          <a:p>
            <a:pPr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FFFFFFFFFFF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_6a4bc_2489f3c0_l.jp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-500090"/>
            <a:ext cx="4143404" cy="41537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14414" y="3441680"/>
            <a:ext cx="6992539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spc="150" dirty="0" smtClean="0">
                <a:ln w="11430"/>
                <a:solidFill>
                  <a:srgbClr val="FFFF66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Творческих </a:t>
            </a:r>
          </a:p>
          <a:p>
            <a:pPr algn="ctr"/>
            <a:r>
              <a:rPr lang="ru-RU" sz="5400" spc="150" dirty="0" smtClean="0">
                <a:ln w="11430"/>
                <a:solidFill>
                  <a:srgbClr val="FFFF66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Вам</a:t>
            </a:r>
          </a:p>
          <a:p>
            <a:pPr algn="ctr"/>
            <a:r>
              <a:rPr lang="ru-RU" sz="5400" spc="150" dirty="0" smtClean="0">
                <a:ln w="11430"/>
                <a:solidFill>
                  <a:srgbClr val="FFFF66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успехов !!!</a:t>
            </a:r>
          </a:p>
          <a:p>
            <a:endParaRPr lang="ru-RU" sz="5400" spc="150" dirty="0" smtClean="0">
              <a:ln w="11430"/>
              <a:solidFill>
                <a:srgbClr val="FFFF66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8942" y="0"/>
            <a:ext cx="8875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 дошкольников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dladzieci.jpg"/>
          <p:cNvPicPr>
            <a:picLocks noChangeAspect="1"/>
          </p:cNvPicPr>
          <p:nvPr/>
        </p:nvPicPr>
        <p:blipFill>
          <a:blip r:embed="rId3"/>
          <a:srcRect r="41245"/>
          <a:stretch>
            <a:fillRect/>
          </a:stretch>
        </p:blipFill>
        <p:spPr>
          <a:xfrm flipH="1">
            <a:off x="7000892" y="357165"/>
            <a:ext cx="2143108" cy="31717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87025"/>
            <a:ext cx="73581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Одной из главных сторон готовности к систематическому обучению является социально-коммуникативные навыки. Общительность, умение контактировать с окружающими людьми - необходимая составляющая самореализации человека, его успешности в различных видах деятельности.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 дошкольников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происходит  через игру как ведущую детскую деятельность. Общение является важным элементом любой игры. Во время игры происходит социальное, эмоциональное и психическое становление ребенка. Игра дает детям возможность воспроизвести взрослый мир и участвовать в воображаемой социальной жизни. Дети учатся разрешать конфликты, выражать эмоции и адекватно взаимодействовать с окружающими.</a:t>
            </a:r>
          </a:p>
        </p:txBody>
      </p:sp>
      <p:pic>
        <p:nvPicPr>
          <p:cNvPr id="7" name="Рисунок 6" descr="dladzieci.jpg"/>
          <p:cNvPicPr>
            <a:picLocks noChangeAspect="1"/>
          </p:cNvPicPr>
          <p:nvPr/>
        </p:nvPicPr>
        <p:blipFill>
          <a:blip r:embed="rId3"/>
          <a:srcRect l="49354"/>
          <a:stretch>
            <a:fillRect/>
          </a:stretch>
        </p:blipFill>
        <p:spPr>
          <a:xfrm>
            <a:off x="7286644" y="3398006"/>
            <a:ext cx="1857356" cy="318896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78579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Речь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одна из важных линий развития ребенка. Благодаря родному языку дети входят в наш мир, получают широкие возможности общения с другими людьми. Одним из важнейших разделов речевого общения – обогащение словарного запаса. Логичная богатая речь – залог успеха во многих областях знаний.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350" y="357166"/>
            <a:ext cx="4381650" cy="621510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3"/>
          <a:srcRect l="11719" t="53406" r="12946"/>
          <a:stretch>
            <a:fillRect/>
          </a:stretch>
        </p:blipFill>
        <p:spPr>
          <a:xfrm>
            <a:off x="1928794" y="4714884"/>
            <a:ext cx="5286675" cy="23574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2357430"/>
            <a:ext cx="8786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Играя, дети могут по-разному проявлять себя. Они взаимодействуют то в парах (с ведущим или партнером), то в тройках или четверках, то со всей группой. Игры создают особое пространство, в котором дети получают новый опыт, развивают социальные, эмоциональные, телесные, интеллектуальные способности, готовятся к новым жизненным требованиям, и в том числе школьным.</a:t>
            </a:r>
            <a:endParaRPr lang="ru-RU" sz="2400" dirty="0"/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rcRect b="46594"/>
          <a:stretch>
            <a:fillRect/>
          </a:stretch>
        </p:blipFill>
        <p:spPr>
          <a:xfrm>
            <a:off x="1285852" y="0"/>
            <a:ext cx="6494605" cy="250073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85984" y="0"/>
            <a:ext cx="4857784" cy="78581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Классификация игр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214282" y="1428736"/>
            <a:ext cx="3000396" cy="804672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Творческие  игры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857224" y="2714620"/>
            <a:ext cx="3000396" cy="804672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гры с правилами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2357422" y="3929066"/>
            <a:ext cx="2214546" cy="804672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Народные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2928926" y="1928802"/>
            <a:ext cx="2857520" cy="85725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2821769" y="892951"/>
            <a:ext cx="1785950" cy="171451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2714612" y="785794"/>
            <a:ext cx="1714512" cy="57150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 descr="clip_image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785794"/>
            <a:ext cx="5401826" cy="585116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85984" y="0"/>
            <a:ext cx="4857784" cy="78581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Творческие игры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3" idx="2"/>
          </p:cNvCxnSpPr>
          <p:nvPr/>
        </p:nvCxnSpPr>
        <p:spPr>
          <a:xfrm rot="16200000" flipH="1">
            <a:off x="5594469" y="-192003"/>
            <a:ext cx="669707" cy="242889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3821902" y="1607330"/>
            <a:ext cx="1785950" cy="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" idx="2"/>
          </p:cNvCxnSpPr>
          <p:nvPr/>
        </p:nvCxnSpPr>
        <p:spPr>
          <a:xfrm rot="16200000" flipH="1" flipV="1">
            <a:off x="3237013" y="-120563"/>
            <a:ext cx="669709" cy="228601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4282" y="1428736"/>
            <a:ext cx="314327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Театрализованные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7554" y="2571744"/>
            <a:ext cx="2857520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Сюжетно-ролевые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3636" y="1428736"/>
            <a:ext cx="278608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Конструкторские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Вертикальный свиток 25"/>
          <p:cNvSpPr/>
          <p:nvPr/>
        </p:nvSpPr>
        <p:spPr>
          <a:xfrm>
            <a:off x="0" y="2214554"/>
            <a:ext cx="1785918" cy="142876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Режиссёрские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ертикальный свиток 26"/>
          <p:cNvSpPr/>
          <p:nvPr/>
        </p:nvSpPr>
        <p:spPr>
          <a:xfrm>
            <a:off x="1785918" y="2143116"/>
            <a:ext cx="1571636" cy="171451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Игры драматизации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ертикальный свиток 29"/>
          <p:cNvSpPr/>
          <p:nvPr/>
        </p:nvSpPr>
        <p:spPr>
          <a:xfrm>
            <a:off x="4572000" y="3571876"/>
            <a:ext cx="2143140" cy="142876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элементами художественно-творческой деятельности 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rot="5400000">
            <a:off x="3821902" y="3321842"/>
            <a:ext cx="500066" cy="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5393537" y="3321843"/>
            <a:ext cx="50006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933425" y="2066915"/>
            <a:ext cx="285752" cy="952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27" idx="0"/>
          </p:cNvCxnSpPr>
          <p:nvPr/>
        </p:nvCxnSpPr>
        <p:spPr>
          <a:xfrm rot="5400000">
            <a:off x="2464579" y="2035959"/>
            <a:ext cx="214314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Рисунок 65" descr="проект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3" y="2786059"/>
            <a:ext cx="2843997" cy="40719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 descr="Lev7.jpg"/>
          <p:cNvPicPr>
            <a:picLocks noChangeAspect="1"/>
          </p:cNvPicPr>
          <p:nvPr/>
        </p:nvPicPr>
        <p:blipFill>
          <a:blip r:embed="rId4"/>
          <a:srcRect t="-1780" r="51171" b="45679"/>
          <a:stretch>
            <a:fillRect/>
          </a:stretch>
        </p:blipFill>
        <p:spPr>
          <a:xfrm flipH="1">
            <a:off x="-214346" y="3643314"/>
            <a:ext cx="4246559" cy="34744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8" name="Вертикальный свиток 27"/>
          <p:cNvSpPr/>
          <p:nvPr/>
        </p:nvSpPr>
        <p:spPr>
          <a:xfrm>
            <a:off x="3286116" y="3571876"/>
            <a:ext cx="1357322" cy="1500198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элементами труда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/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DSC00682.JPG"/>
          <p:cNvPicPr>
            <a:picLocks noChangeAspect="1"/>
          </p:cNvPicPr>
          <p:nvPr/>
        </p:nvPicPr>
        <p:blipFill>
          <a:blip r:embed="rId3" cstate="print"/>
          <a:srcRect t="2083" b="3125"/>
          <a:stretch>
            <a:fillRect/>
          </a:stretch>
        </p:blipFill>
        <p:spPr>
          <a:xfrm>
            <a:off x="4421272" y="785794"/>
            <a:ext cx="4722728" cy="3357586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0" y="3643314"/>
            <a:ext cx="9144000" cy="3357562"/>
          </a:xfrm>
          <a:prstGeom prst="wave">
            <a:avLst>
              <a:gd name="adj1" fmla="val 7147"/>
              <a:gd name="adj2" fmla="val 3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каждого есть в жизни «Берег детства»,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Где море сказок и волшебных снов.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эту красоту не наглядеться…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 хочется вернуться вновь и вновь…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Море синее нас ждёт. По местам! Полный вперёд!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Остров сказок вижу я. Кто же там живёт, друзья?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0042"/>
            <a:ext cx="4572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развить художественный вкус, творческие способности, сформировать устойчивый интерес к театральному искусству. Участвуя в театрализованных играх, дети познают окружающий мир, становятся участниками событий из жизни людей, животных растений. Тематика театрализованных игр может быть разнообразной.</a:t>
            </a: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142852"/>
            <a:ext cx="3582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1096</Words>
  <Application>Microsoft Office PowerPoint</Application>
  <PresentationFormat>Экран (4:3)</PresentationFormat>
  <Paragraphs>141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Пользователь Windows</cp:lastModifiedBy>
  <cp:revision>264</cp:revision>
  <dcterms:created xsi:type="dcterms:W3CDTF">2014-11-22T13:50:41Z</dcterms:created>
  <dcterms:modified xsi:type="dcterms:W3CDTF">2019-11-21T09:45:19Z</dcterms:modified>
</cp:coreProperties>
</file>