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90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2D538-BEE8-4F2A-83E3-8005D6C65816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3DB0A-AC76-49FA-BBF0-4045355C0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7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286FE-4209-407B-A487-249353B75486}" type="slidenum">
              <a:rPr lang="uk-UA" altLang="ru-RU"/>
              <a:pPr/>
              <a:t>2</a:t>
            </a:fld>
            <a:endParaRPr lang="uk-UA" alt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AU" altLang="ru-RU"/>
              <a:t>Earth</a:t>
            </a:r>
          </a:p>
          <a:p>
            <a:r>
              <a:rPr lang="en-AU" altLang="ru-RU"/>
              <a:t>*The Earth is the third closest planet to the sun</a:t>
            </a:r>
          </a:p>
          <a:p>
            <a:r>
              <a:rPr lang="en-AU" altLang="ru-RU"/>
              <a:t>*Earth is one astronomical unit away from the sun</a:t>
            </a:r>
          </a:p>
          <a:p>
            <a:r>
              <a:rPr lang="en-AU" altLang="ru-RU"/>
              <a:t>*It orbits the sun in 365.25 days</a:t>
            </a:r>
          </a:p>
          <a:p>
            <a:r>
              <a:rPr lang="en-AU" altLang="ru-RU"/>
              <a:t>*It takes 24 hours for Earth to rotate on its axis</a:t>
            </a:r>
          </a:p>
          <a:p>
            <a:r>
              <a:rPr lang="en-AU" altLang="ru-RU"/>
              <a:t>*It weighs 5.98 x 10^24kg</a:t>
            </a:r>
          </a:p>
          <a:p>
            <a:r>
              <a:rPr lang="en-AU" altLang="ru-RU"/>
              <a:t>*It is 12 800kms wide</a:t>
            </a:r>
          </a:p>
          <a:p>
            <a:r>
              <a:rPr lang="en-AU" altLang="ru-RU"/>
              <a:t>*The surface temperature varies between -88oC and 58oC</a:t>
            </a:r>
          </a:p>
          <a:p>
            <a:r>
              <a:rPr lang="en-AU" altLang="ru-RU"/>
              <a:t>*It has one moon - "Luna"</a:t>
            </a:r>
          </a:p>
          <a:p>
            <a:r>
              <a:rPr lang="en-AU" altLang="ru-RU"/>
              <a:t>*It has an atmosphere of nitrogen, oxygen and argon</a:t>
            </a:r>
          </a:p>
          <a:p>
            <a:r>
              <a:rPr lang="en-AU" altLang="ru-RU"/>
              <a:t>*Earth is the only known planet to support life as we know it</a:t>
            </a:r>
          </a:p>
          <a:p>
            <a:r>
              <a:rPr lang="en-AU" altLang="ru-RU"/>
              <a:t>*It has abundant water on the surface</a:t>
            </a:r>
          </a:p>
          <a:p>
            <a:r>
              <a:rPr lang="en-AU" altLang="ru-RU"/>
              <a:t>*It is where we live!</a:t>
            </a:r>
          </a:p>
          <a:p>
            <a:r>
              <a:rPr lang="en-AU" altLang="ru-RU"/>
              <a:t>*This photo was taken by Apollo 17 in 1972 - you can see Africa and Arabia and Antartica. Australia would be to the far right.</a:t>
            </a:r>
          </a:p>
        </p:txBody>
      </p:sp>
    </p:spTree>
    <p:extLst>
      <p:ext uri="{BB962C8B-B14F-4D97-AF65-F5344CB8AC3E}">
        <p14:creationId xmlns:p14="http://schemas.microsoft.com/office/powerpoint/2010/main" val="410178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F72F0-EDA1-4A2D-87A9-FE6F2D992100}" type="slidenum">
              <a:rPr lang="uk-UA" altLang="ru-RU"/>
              <a:pPr/>
              <a:t>27</a:t>
            </a:fld>
            <a:endParaRPr lang="uk-UA" alt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AU" altLang="ru-RU"/>
              <a:t>Mercury</a:t>
            </a:r>
          </a:p>
          <a:p>
            <a:r>
              <a:rPr lang="en-AU" altLang="ru-RU"/>
              <a:t>*Mercury is the closest planet to the sun.</a:t>
            </a:r>
          </a:p>
          <a:p>
            <a:r>
              <a:rPr lang="en-AU" altLang="ru-RU"/>
              <a:t>*One Astronmical Unit = 150 million kilometres. Mercury is 0.387 AU from the sun</a:t>
            </a:r>
          </a:p>
          <a:p>
            <a:r>
              <a:rPr lang="en-AU" altLang="ru-RU"/>
              <a:t>*It is the second- smallest planet </a:t>
            </a:r>
          </a:p>
          <a:p>
            <a:r>
              <a:rPr lang="en-AU" altLang="ru-RU"/>
              <a:t>*It orbits the sun in 87 days</a:t>
            </a:r>
          </a:p>
          <a:p>
            <a:r>
              <a:rPr lang="en-AU" altLang="ru-RU"/>
              <a:t>*It takes 59 days for Mercury to spin on its axis</a:t>
            </a:r>
          </a:p>
          <a:p>
            <a:r>
              <a:rPr lang="en-AU" altLang="ru-RU"/>
              <a:t>*It weighs only 6% of what the Earth masses</a:t>
            </a:r>
          </a:p>
          <a:p>
            <a:r>
              <a:rPr lang="en-AU" altLang="ru-RU"/>
              <a:t>*It is about 38% the diameter of the Earth</a:t>
            </a:r>
          </a:p>
          <a:p>
            <a:r>
              <a:rPr lang="en-AU" altLang="ru-RU"/>
              <a:t>*The surface temperature ranges from 100oK to 543oK (-173oC to over 270oC)</a:t>
            </a:r>
          </a:p>
          <a:p>
            <a:r>
              <a:rPr lang="en-AU" altLang="ru-RU"/>
              <a:t>*It has no moons</a:t>
            </a:r>
          </a:p>
          <a:p>
            <a:r>
              <a:rPr lang="en-AU" altLang="ru-RU"/>
              <a:t>*It is named after the Winged Messenger to the gods</a:t>
            </a:r>
          </a:p>
          <a:p>
            <a:r>
              <a:rPr lang="en-AU" altLang="ru-RU"/>
              <a:t>*It is mostly made of iron</a:t>
            </a:r>
          </a:p>
          <a:p>
            <a:r>
              <a:rPr lang="en-AU" altLang="ru-RU"/>
              <a:t>*It has very little atmosphere</a:t>
            </a:r>
          </a:p>
          <a:p>
            <a:r>
              <a:rPr lang="en-AU" altLang="ru-RU"/>
              <a:t>*Mercury has many craters - it has been hit many times by meteorites, espcially early in its history</a:t>
            </a:r>
          </a:p>
          <a:p>
            <a:r>
              <a:rPr lang="en-AU" altLang="ru-RU"/>
              <a:t>*The first man-made satellite to send back pictures of Mercury was called Mariner 10</a:t>
            </a:r>
          </a:p>
          <a:p>
            <a:endParaRPr lang="en-AU" altLang="ru-RU"/>
          </a:p>
          <a:p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1553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BA147-D1B4-464B-B150-7CD736684DE1}" type="slidenum">
              <a:rPr lang="uk-UA" altLang="ru-RU"/>
              <a:pPr/>
              <a:t>28</a:t>
            </a:fld>
            <a:endParaRPr lang="uk-UA" alt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AU" altLang="ru-RU"/>
              <a:t>Venus</a:t>
            </a:r>
          </a:p>
          <a:p>
            <a:r>
              <a:rPr lang="en-AU" altLang="ru-RU"/>
              <a:t>*Venus is the second-closest planet from the sun</a:t>
            </a:r>
          </a:p>
          <a:p>
            <a:r>
              <a:rPr lang="en-AU" altLang="ru-RU"/>
              <a:t>*It is usually 0.72 AU from the sun</a:t>
            </a:r>
          </a:p>
          <a:p>
            <a:r>
              <a:rPr lang="en-AU" altLang="ru-RU"/>
              <a:t>*It is the sixth-largest planet</a:t>
            </a:r>
          </a:p>
          <a:p>
            <a:r>
              <a:rPr lang="en-AU" altLang="ru-RU"/>
              <a:t>*It orbits the sun in 224.7 days</a:t>
            </a:r>
          </a:p>
          <a:p>
            <a:r>
              <a:rPr lang="en-AU" altLang="ru-RU"/>
              <a:t>*It spins on its axis in the *opposite* direction to Earth (counter-revolutionary) and this takes 243 days</a:t>
            </a:r>
          </a:p>
          <a:p>
            <a:r>
              <a:rPr lang="en-AU" altLang="ru-RU"/>
              <a:t>*It masses about 82% of the Earth's mass</a:t>
            </a:r>
          </a:p>
          <a:p>
            <a:r>
              <a:rPr lang="en-AU" altLang="ru-RU"/>
              <a:t>*The surface temperature is about 462oC - the hottest planet in the solar system</a:t>
            </a:r>
          </a:p>
          <a:p>
            <a:r>
              <a:rPr lang="en-AU" altLang="ru-RU"/>
              <a:t>*It has no moons</a:t>
            </a:r>
          </a:p>
          <a:p>
            <a:r>
              <a:rPr lang="en-AU" altLang="ru-RU"/>
              <a:t>*It is named after the goddess of love </a:t>
            </a:r>
          </a:p>
          <a:p>
            <a:r>
              <a:rPr lang="en-AU" altLang="ru-RU"/>
              <a:t>*It is mostly made of iron</a:t>
            </a:r>
          </a:p>
          <a:p>
            <a:r>
              <a:rPr lang="en-AU" altLang="ru-RU"/>
              <a:t>*It has an atmosphere of sulfuric acid and carbon dioxide that  has produced a "greenhouse effect"</a:t>
            </a:r>
          </a:p>
          <a:p>
            <a:r>
              <a:rPr lang="en-AU" altLang="ru-RU"/>
              <a:t>*We can see the surface of Venus by using radar images</a:t>
            </a:r>
          </a:p>
          <a:p>
            <a:r>
              <a:rPr lang="en-AU" altLang="ru-RU"/>
              <a:t>*It was first visited by Mariner 2 in 1962</a:t>
            </a:r>
          </a:p>
          <a:p>
            <a:r>
              <a:rPr lang="en-AU" altLang="ru-RU"/>
              <a:t>*The USSR's Venera 7 landed on Venus and was the first probe to land on another planet</a:t>
            </a:r>
          </a:p>
          <a:p>
            <a:r>
              <a:rPr lang="en-AU" altLang="ru-RU"/>
              <a:t>*Venus is easily seen from Earth and is the brightest object in the sky. It is often wrongly called the "morning star" or "evening star"</a:t>
            </a:r>
          </a:p>
          <a:p>
            <a:r>
              <a:rPr lang="en-AU" altLang="ru-RU"/>
              <a:t>*It is often called Earth's sister planet because the two planets are so similar in size. The mystery is why the turned out so differently.</a:t>
            </a:r>
          </a:p>
          <a:p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86100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27C53-2098-4201-9192-761F341FDC87}" type="slidenum">
              <a:rPr lang="uk-UA" altLang="ru-RU"/>
              <a:pPr/>
              <a:t>30</a:t>
            </a:fld>
            <a:endParaRPr lang="uk-UA" alt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AU" altLang="ru-RU"/>
              <a:t>Mars</a:t>
            </a:r>
          </a:p>
          <a:p>
            <a:r>
              <a:rPr lang="en-AU" altLang="ru-RU"/>
              <a:t>*Mars is the last planet of the inner solar system</a:t>
            </a:r>
          </a:p>
          <a:p>
            <a:r>
              <a:rPr lang="en-AU" altLang="ru-RU"/>
              <a:t>*It is the fourth planet from the sun</a:t>
            </a:r>
          </a:p>
          <a:p>
            <a:r>
              <a:rPr lang="en-AU" altLang="ru-RU"/>
              <a:t>*It is usually 1.524 Au from the sun</a:t>
            </a:r>
          </a:p>
          <a:p>
            <a:r>
              <a:rPr lang="en-AU" altLang="ru-RU"/>
              <a:t>*It takes 1.9 earth years to orbit the sun</a:t>
            </a:r>
          </a:p>
          <a:p>
            <a:r>
              <a:rPr lang="en-AU" altLang="ru-RU"/>
              <a:t>*It takes 24.5 hours to spin on its axis</a:t>
            </a:r>
          </a:p>
          <a:p>
            <a:r>
              <a:rPr lang="en-AU" altLang="ru-RU"/>
              <a:t>*It masses about 11% of the Earth</a:t>
            </a:r>
          </a:p>
          <a:p>
            <a:r>
              <a:rPr lang="en-AU" altLang="ru-RU"/>
              <a:t>*It is 53% as wide as the Earth</a:t>
            </a:r>
          </a:p>
          <a:p>
            <a:r>
              <a:rPr lang="en-AU" altLang="ru-RU"/>
              <a:t>*The surface temperature ranges between -140oC and 20oC</a:t>
            </a:r>
          </a:p>
          <a:p>
            <a:r>
              <a:rPr lang="en-AU" altLang="ru-RU"/>
              <a:t>*It has two moons - Phobos and Deimos</a:t>
            </a:r>
          </a:p>
          <a:p>
            <a:r>
              <a:rPr lang="en-AU" altLang="ru-RU"/>
              <a:t>*It is named after the god of war</a:t>
            </a:r>
          </a:p>
          <a:p>
            <a:r>
              <a:rPr lang="en-AU" altLang="ru-RU"/>
              <a:t>*It has a thin atmosphere of carbon dioxide (95%),nitrogen, argon and water</a:t>
            </a:r>
          </a:p>
          <a:p>
            <a:r>
              <a:rPr lang="en-AU" altLang="ru-RU"/>
              <a:t>*Its low density probably relates to a core of iron and iron sulfide</a:t>
            </a:r>
          </a:p>
          <a:p>
            <a:r>
              <a:rPr lang="en-AU" altLang="ru-RU"/>
              <a:t>*It may have had running water at some time in the past</a:t>
            </a:r>
          </a:p>
          <a:p>
            <a:r>
              <a:rPr lang="en-AU" altLang="ru-RU"/>
              <a:t>*It may have liquid water on the surface now (this is a point of much investigation)</a:t>
            </a:r>
          </a:p>
          <a:p>
            <a:r>
              <a:rPr lang="en-AU" altLang="ru-RU"/>
              <a:t>*The polar caps are made of solid carbon dioxide</a:t>
            </a:r>
          </a:p>
        </p:txBody>
      </p:sp>
    </p:spTree>
    <p:extLst>
      <p:ext uri="{BB962C8B-B14F-4D97-AF65-F5344CB8AC3E}">
        <p14:creationId xmlns:p14="http://schemas.microsoft.com/office/powerpoint/2010/main" val="289525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F46E9-C480-4038-B4B8-23672ADA3161}" type="slidenum">
              <a:rPr lang="uk-UA" altLang="ru-RU"/>
              <a:pPr/>
              <a:t>31</a:t>
            </a:fld>
            <a:endParaRPr lang="uk-UA" alt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AU" altLang="ru-RU"/>
              <a:t>Jupiter</a:t>
            </a:r>
          </a:p>
          <a:p>
            <a:r>
              <a:rPr lang="en-AU" altLang="ru-RU"/>
              <a:t>*Jupiter is the fifth planet of the solar system. It is the first planet of the outer solar system</a:t>
            </a:r>
          </a:p>
          <a:p>
            <a:r>
              <a:rPr lang="en-AU" altLang="ru-RU"/>
              <a:t>*It is 5.20 AU from the sun</a:t>
            </a:r>
          </a:p>
          <a:p>
            <a:r>
              <a:rPr lang="en-AU" altLang="ru-RU"/>
              <a:t>*It orbits the sun in 12 years</a:t>
            </a:r>
          </a:p>
          <a:p>
            <a:r>
              <a:rPr lang="en-AU" altLang="ru-RU"/>
              <a:t>*It rotates about its axis in 10 hours</a:t>
            </a:r>
          </a:p>
          <a:p>
            <a:r>
              <a:rPr lang="en-AU" altLang="ru-RU"/>
              <a:t>*It masses more than twice all the other planets combined, 320 times that of Earth</a:t>
            </a:r>
          </a:p>
          <a:p>
            <a:r>
              <a:rPr lang="en-AU" altLang="ru-RU"/>
              <a:t>*Its diameter is 1300 times that of Earth</a:t>
            </a:r>
          </a:p>
          <a:p>
            <a:r>
              <a:rPr lang="en-AU" altLang="ru-RU"/>
              <a:t>*It has a gaseous surface</a:t>
            </a:r>
          </a:p>
          <a:p>
            <a:r>
              <a:rPr lang="en-AU" altLang="ru-RU"/>
              <a:t>*It has at least sixteen moons and a minor ring system. The moons are mostly  named after Zeus (Jupiter's) lovers</a:t>
            </a:r>
          </a:p>
          <a:p>
            <a:r>
              <a:rPr lang="en-AU" altLang="ru-RU"/>
              <a:t>*It is named after the King of the Gods, ruler of Olympus and patron of the Roman states</a:t>
            </a:r>
          </a:p>
          <a:p>
            <a:r>
              <a:rPr lang="en-AU" altLang="ru-RU"/>
              <a:t>*It is mostly made of about 90% hydrogen and 10% helium (by numbers of atoms, 75/25% by mass) with traces of methane, water, ammonia and "rock"</a:t>
            </a:r>
          </a:p>
          <a:p>
            <a:r>
              <a:rPr lang="en-AU" altLang="ru-RU"/>
              <a:t>*It may have a core of rocky material. Most of the plaet is probably liquid metallic hydrogen</a:t>
            </a:r>
          </a:p>
          <a:p>
            <a:r>
              <a:rPr lang="en-AU" altLang="ru-RU"/>
              <a:t>*1n 1994 a comet (Shoemaker-Levy) crashed into Jupiter  -- the debris could be seen easily with a telescope</a:t>
            </a:r>
          </a:p>
          <a:p>
            <a:r>
              <a:rPr lang="en-AU" altLang="ru-RU"/>
              <a:t>*The Great Red Spot (GRS) discovery is usually attributed to Cassini, or Robert Hooke in the 17th century. </a:t>
            </a:r>
          </a:p>
          <a:p>
            <a:r>
              <a:rPr lang="en-AU" altLang="ru-RU"/>
              <a:t>*The GRS is an oval about 12,000 by 25,000 km, big enough to hold two Earths.</a:t>
            </a:r>
          </a:p>
          <a:p>
            <a:r>
              <a:rPr lang="en-AU" altLang="ru-RU"/>
              <a:t>* Infrared observations and the direction of its rotation indicate that the GRS is a high-pressure region whose cloud tops are significantly higher and colder than the surrounding regions.</a:t>
            </a:r>
          </a:p>
        </p:txBody>
      </p:sp>
    </p:spTree>
    <p:extLst>
      <p:ext uri="{BB962C8B-B14F-4D97-AF65-F5344CB8AC3E}">
        <p14:creationId xmlns:p14="http://schemas.microsoft.com/office/powerpoint/2010/main" val="360045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1F15D-692B-4C35-A59F-5780DAB51289}" type="slidenum">
              <a:rPr lang="uk-UA" altLang="ru-RU"/>
              <a:pPr/>
              <a:t>32</a:t>
            </a:fld>
            <a:endParaRPr lang="uk-UA" alt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AU" altLang="ru-RU"/>
              <a:t>Saturn</a:t>
            </a:r>
          </a:p>
          <a:p>
            <a:r>
              <a:rPr lang="en-AU" altLang="ru-RU"/>
              <a:t>*Saturn is the sixth  planet from the sun</a:t>
            </a:r>
          </a:p>
          <a:p>
            <a:r>
              <a:rPr lang="en-AU" altLang="ru-RU"/>
              <a:t>*It is 9.54 AU from the sun</a:t>
            </a:r>
          </a:p>
          <a:p>
            <a:r>
              <a:rPr lang="en-AU" altLang="ru-RU"/>
              <a:t>*It orbits the sun in 29.5 years</a:t>
            </a:r>
          </a:p>
          <a:p>
            <a:r>
              <a:rPr lang="en-AU" altLang="ru-RU"/>
              <a:t>*It takes 11 hours for Saturn to spin on its axis</a:t>
            </a:r>
          </a:p>
          <a:p>
            <a:r>
              <a:rPr lang="en-AU" altLang="ru-RU"/>
              <a:t>*It weighs 95 times that of the Earth</a:t>
            </a:r>
          </a:p>
          <a:p>
            <a:r>
              <a:rPr lang="en-AU" altLang="ru-RU"/>
              <a:t>*It is 9.42 times wider than the Earth</a:t>
            </a:r>
          </a:p>
          <a:p>
            <a:r>
              <a:rPr lang="en-AU" altLang="ru-RU"/>
              <a:t>*It has a gaseous surface.</a:t>
            </a:r>
          </a:p>
          <a:p>
            <a:r>
              <a:rPr lang="en-AU" altLang="ru-RU"/>
              <a:t>* Saturn's interior is hot (12000 K at the core) </a:t>
            </a:r>
          </a:p>
          <a:p>
            <a:r>
              <a:rPr lang="en-AU" altLang="ru-RU"/>
              <a:t>*It is named after Zeus' father, the god of agriculture</a:t>
            </a:r>
          </a:p>
          <a:p>
            <a:r>
              <a:rPr lang="en-AU" altLang="ru-RU"/>
              <a:t>*Saturn has 18 named moons</a:t>
            </a:r>
          </a:p>
          <a:p>
            <a:r>
              <a:rPr lang="en-AU" altLang="ru-RU"/>
              <a:t>*It has the best developed ring system in the Solar sytem</a:t>
            </a:r>
          </a:p>
          <a:p>
            <a:r>
              <a:rPr lang="en-AU" altLang="ru-RU"/>
              <a:t>*The rings were discovered by Gallileo using an early telescope</a:t>
            </a:r>
          </a:p>
          <a:p>
            <a:r>
              <a:rPr lang="en-AU" altLang="ru-RU"/>
              <a:t>*The rings are very thin - ony 1.5km wide</a:t>
            </a:r>
          </a:p>
          <a:p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74342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4BA7F-DC33-4758-8CCD-F1C941E21131}" type="slidenum">
              <a:rPr lang="uk-UA" altLang="ru-RU"/>
              <a:pPr/>
              <a:t>33</a:t>
            </a:fld>
            <a:endParaRPr lang="uk-UA" alt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AU" altLang="ru-RU"/>
              <a:t>Uranus</a:t>
            </a:r>
          </a:p>
          <a:p>
            <a:r>
              <a:rPr lang="en-AU" altLang="ru-RU"/>
              <a:t>*Seventh planet from the sun</a:t>
            </a:r>
          </a:p>
          <a:p>
            <a:r>
              <a:rPr lang="en-AU" altLang="ru-RU"/>
              <a:t>*19.218 AU from the sun</a:t>
            </a:r>
          </a:p>
          <a:p>
            <a:r>
              <a:rPr lang="en-AU" altLang="ru-RU"/>
              <a:t>*Orbits the sun in 84 years</a:t>
            </a:r>
          </a:p>
          <a:p>
            <a:r>
              <a:rPr lang="en-AU" altLang="ru-RU"/>
              <a:t>*Rotates on its axis over 17 hours</a:t>
            </a:r>
          </a:p>
          <a:p>
            <a:r>
              <a:rPr lang="en-AU" altLang="ru-RU"/>
              <a:t>*Third largest planet</a:t>
            </a:r>
          </a:p>
          <a:p>
            <a:r>
              <a:rPr lang="en-AU" altLang="ru-RU"/>
              <a:t>*Mass 14.5 x Earth</a:t>
            </a:r>
          </a:p>
          <a:p>
            <a:r>
              <a:rPr lang="en-AU" altLang="ru-RU"/>
              <a:t>*Radius is 4.1 that of Earth</a:t>
            </a:r>
          </a:p>
          <a:p>
            <a:r>
              <a:rPr lang="en-AU" altLang="ru-RU"/>
              <a:t>*It has a ring system and 21 known moons. The moons are named after Shakespearean characters.</a:t>
            </a:r>
          </a:p>
          <a:p>
            <a:r>
              <a:rPr lang="en-AU" altLang="ru-RU"/>
              <a:t>*It is named after the ancient Greek deity of the heavens</a:t>
            </a:r>
          </a:p>
          <a:p>
            <a:r>
              <a:rPr lang="en-AU" altLang="ru-RU"/>
              <a:t>*It is the first planet to be discovered in modern times -- by Herschel</a:t>
            </a:r>
          </a:p>
          <a:p>
            <a:r>
              <a:rPr lang="en-AU" altLang="ru-RU"/>
              <a:t>*It has been visited by only one spacecraft - Voyager II</a:t>
            </a:r>
          </a:p>
          <a:p>
            <a:r>
              <a:rPr lang="en-AU" altLang="ru-RU"/>
              <a:t>*Uranus rotates about an axis parallel to the ecliptic -- this is very unusual</a:t>
            </a:r>
          </a:p>
          <a:p>
            <a:r>
              <a:rPr lang="en-AU" altLang="ru-RU"/>
              <a:t>*Uranus is composed primarily of rock and various ices, with only about 15% hydrogen and a little helium * Uranus (and Neptune) are in many ways similar to the cores of Jupiter and Saturn minus the massive liquid metallic hydrogen envelope.</a:t>
            </a:r>
          </a:p>
          <a:p>
            <a:r>
              <a:rPr lang="en-AU" altLang="ru-RU"/>
              <a:t>* It appears that Uranus does not have a rocky core like Jupiter and Saturn but rather that its material is more or less uniformly distributed.</a:t>
            </a:r>
          </a:p>
          <a:p>
            <a:endParaRPr lang="en-AU" altLang="ru-RU"/>
          </a:p>
          <a:p>
            <a:r>
              <a:rPr lang="en-AU" altLang="ru-RU"/>
              <a:t>*   Uranus' atmosphere is about 83% hydrogen, 15% helium and 2% methane. </a:t>
            </a:r>
          </a:p>
          <a:p>
            <a:endParaRPr lang="en-AU" altLang="ru-RU"/>
          </a:p>
          <a:p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39653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16EFF-57E1-4116-BB0C-C06E8F2C4AED}" type="slidenum">
              <a:rPr lang="uk-UA" altLang="ru-RU"/>
              <a:pPr/>
              <a:t>34</a:t>
            </a:fld>
            <a:endParaRPr lang="uk-UA" alt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AU" altLang="ru-RU"/>
              <a:t>Neptune</a:t>
            </a:r>
          </a:p>
          <a:p>
            <a:r>
              <a:rPr lang="en-AU" altLang="ru-RU"/>
              <a:t>*Neptune is usually the 8th planet from the sun. Its orbit intersects with that of Pluto so occasionally it is the most distant planet</a:t>
            </a:r>
          </a:p>
          <a:p>
            <a:r>
              <a:rPr lang="en-AU" altLang="ru-RU"/>
              <a:t>*It is usually 30 AU from the sun</a:t>
            </a:r>
          </a:p>
          <a:p>
            <a:r>
              <a:rPr lang="en-AU" altLang="ru-RU"/>
              <a:t>*It orbits the sun over 165 years</a:t>
            </a:r>
          </a:p>
          <a:p>
            <a:r>
              <a:rPr lang="en-AU" altLang="ru-RU"/>
              <a:t>*It rotates about its axis over 16 hours</a:t>
            </a:r>
          </a:p>
          <a:p>
            <a:r>
              <a:rPr lang="en-AU" altLang="ru-RU"/>
              <a:t>*It masses 17x that of the Earth</a:t>
            </a:r>
          </a:p>
          <a:p>
            <a:r>
              <a:rPr lang="en-AU" altLang="ru-RU"/>
              <a:t>*Its radius is 3,88 x that of the Earth</a:t>
            </a:r>
          </a:p>
          <a:p>
            <a:r>
              <a:rPr lang="en-AU" altLang="ru-RU"/>
              <a:t>*It has a ring system and  8 known moons; 7 small ones and Triton. </a:t>
            </a:r>
          </a:p>
          <a:p>
            <a:r>
              <a:rPr lang="en-AU" altLang="ru-RU"/>
              <a:t>*It is named after the god of the sea</a:t>
            </a:r>
          </a:p>
          <a:p>
            <a:r>
              <a:rPr lang="en-AU" altLang="ru-RU"/>
              <a:t>*Neptune's blue color is largely the result of absorption of red light by methane in the atmosphere but there is some additional as-yet-unidentified chromophore which gives the clouds their rich blue tint. </a:t>
            </a:r>
          </a:p>
          <a:p>
            <a:r>
              <a:rPr lang="en-AU" altLang="ru-RU"/>
              <a:t>*Neptune has been visited by Voyager 2 and observed by the Hubble Space Telescope</a:t>
            </a:r>
          </a:p>
          <a:p>
            <a:r>
              <a:rPr lang="en-AU" altLang="ru-RU"/>
              <a:t>*Neptune's Great Dark Spot disappeared </a:t>
            </a:r>
          </a:p>
        </p:txBody>
      </p:sp>
    </p:spTree>
    <p:extLst>
      <p:ext uri="{BB962C8B-B14F-4D97-AF65-F5344CB8AC3E}">
        <p14:creationId xmlns:p14="http://schemas.microsoft.com/office/powerpoint/2010/main" val="165486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36C33-2E21-41C8-907D-1E0AD4DF5585}" type="slidenum">
              <a:rPr lang="uk-UA" altLang="ru-RU"/>
              <a:pPr/>
              <a:t>35</a:t>
            </a:fld>
            <a:endParaRPr lang="uk-UA" alt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AU" altLang="ru-RU"/>
              <a:t>Pluto and Charon</a:t>
            </a:r>
          </a:p>
          <a:p>
            <a:r>
              <a:rPr lang="en-AU" altLang="ru-RU"/>
              <a:t>*Pluto is the furthest planet from the sun. </a:t>
            </a:r>
          </a:p>
          <a:p>
            <a:r>
              <a:rPr lang="en-AU" altLang="ru-RU"/>
              <a:t>*It has a satellite - Charon - that is almost as big as it -- some people call Pluto and Charon together a "double planet"</a:t>
            </a:r>
          </a:p>
          <a:p>
            <a:r>
              <a:rPr lang="en-AU" altLang="ru-RU"/>
              <a:t>*They orbit the sun every 248 years</a:t>
            </a:r>
          </a:p>
          <a:p>
            <a:r>
              <a:rPr lang="en-AU" altLang="ru-RU"/>
              <a:t>*Pluto has an eccentric axis which it rotates around each 6.5 days</a:t>
            </a:r>
          </a:p>
          <a:p>
            <a:r>
              <a:rPr lang="en-AU" altLang="ru-RU"/>
              <a:t>*It has a surface temp of- 230oC</a:t>
            </a:r>
          </a:p>
          <a:p>
            <a:r>
              <a:rPr lang="en-AU" altLang="ru-RU"/>
              <a:t>*Little is known about its atmosphere</a:t>
            </a:r>
          </a:p>
          <a:p>
            <a:r>
              <a:rPr lang="en-AU" altLang="ru-RU"/>
              <a:t>*It is 2400km in diameter</a:t>
            </a:r>
          </a:p>
          <a:p>
            <a:r>
              <a:rPr lang="en-AU" altLang="ru-RU"/>
              <a:t>*It is the smallest planet</a:t>
            </a:r>
          </a:p>
          <a:p>
            <a:r>
              <a:rPr lang="en-AU" altLang="ru-RU"/>
              <a:t>*It is hard to calculate the individual masses of Pluto and Charon</a:t>
            </a:r>
          </a:p>
          <a:p>
            <a:r>
              <a:rPr lang="en-AU" altLang="ru-RU"/>
              <a:t>*It is named after the god of the Underworld</a:t>
            </a:r>
          </a:p>
          <a:p>
            <a:r>
              <a:rPr lang="en-AU" altLang="ru-RU"/>
              <a:t>*It was discovered by Percival Lowell</a:t>
            </a:r>
          </a:p>
          <a:p>
            <a:r>
              <a:rPr lang="en-AU" altLang="ru-RU"/>
              <a:t>*It is the only planet not yet visited by a human spacecraft</a:t>
            </a:r>
          </a:p>
          <a:p>
            <a:r>
              <a:rPr lang="en-A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18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6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0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14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997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0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3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1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9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8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9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8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1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3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3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8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245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050540" cy="2319867"/>
          </a:xfrm>
        </p:spPr>
        <p:txBody>
          <a:bodyPr>
            <a:normAutofit/>
          </a:bodyPr>
          <a:lstStyle/>
          <a:p>
            <a:pPr algn="ctr"/>
            <a:r>
              <a:rPr lang="ru-RU" altLang="ru-RU" sz="1600" dirty="0" smtClean="0">
                <a:solidFill>
                  <a:srgbClr val="0000FF"/>
                </a:solidFill>
              </a:rPr>
              <a:t>Лексическая тема</a:t>
            </a:r>
            <a:r>
              <a:rPr lang="ru-RU" altLang="ru-RU" sz="9600" dirty="0" smtClean="0">
                <a:solidFill>
                  <a:srgbClr val="0000FF"/>
                </a:solidFill>
              </a:rPr>
              <a:t/>
            </a:r>
            <a:br>
              <a:rPr lang="ru-RU" altLang="ru-RU" sz="9600" dirty="0" smtClean="0">
                <a:solidFill>
                  <a:srgbClr val="0000FF"/>
                </a:solidFill>
              </a:rPr>
            </a:br>
            <a:r>
              <a:rPr lang="ru-RU" altLang="ru-RU" sz="9600" dirty="0" smtClean="0">
                <a:solidFill>
                  <a:srgbClr val="0000FF"/>
                </a:solidFill>
              </a:rPr>
              <a:t>космос</a:t>
            </a:r>
            <a:r>
              <a:rPr lang="ru-RU" altLang="ru-RU" sz="800" dirty="0"/>
              <a:t/>
            </a:r>
            <a:br>
              <a:rPr lang="ru-RU" altLang="ru-RU" sz="800" dirty="0"/>
            </a:br>
            <a:r>
              <a:rPr lang="ru-RU" altLang="ru-RU" sz="1600" dirty="0"/>
              <a:t>(</a:t>
            </a:r>
            <a:r>
              <a:rPr lang="ru-RU" altLang="ru-RU" sz="1600" dirty="0" smtClean="0"/>
              <a:t>для детей старшего дошкольного возраста)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3933056"/>
            <a:ext cx="6931496" cy="1532467"/>
          </a:xfrm>
        </p:spPr>
        <p:txBody>
          <a:bodyPr>
            <a:normAutofit lnSpcReduction="10000"/>
          </a:bodyPr>
          <a:lstStyle/>
          <a:p>
            <a:pPr marL="1616075" algn="just"/>
            <a:r>
              <a:rPr lang="ru-RU" dirty="0" smtClean="0"/>
              <a:t>Подготовила</a:t>
            </a:r>
          </a:p>
          <a:p>
            <a:pPr marL="1616075" algn="just"/>
            <a:r>
              <a:rPr lang="ru-RU" dirty="0" smtClean="0"/>
              <a:t>Учитель-дефектолог </a:t>
            </a:r>
          </a:p>
          <a:p>
            <a:pPr marL="1616075" algn="just"/>
            <a:r>
              <a:rPr lang="ru-RU" dirty="0" smtClean="0"/>
              <a:t>МБДОУ «Аленький цветочек» МО г. Ноябрьск</a:t>
            </a:r>
          </a:p>
          <a:p>
            <a:pPr marL="1616075" algn="just"/>
            <a:r>
              <a:rPr lang="ru-RU" dirty="0" smtClean="0"/>
              <a:t>Шестакова Ирина Владимировна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1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" fill="hold"/>
                                        <p:tgtEl>
                                          <p:spTgt spid="70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J01447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2"/>
          <a:stretch>
            <a:fillRect/>
          </a:stretch>
        </p:blipFill>
        <p:spPr bwMode="auto">
          <a:xfrm>
            <a:off x="684213" y="188913"/>
            <a:ext cx="7812087" cy="45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84213" y="5516563"/>
            <a:ext cx="80533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ru-RU" altLang="ru-RU" sz="1800"/>
              <a:t>На огромном  экране,  имеющем  форму  полусферического купола</a:t>
            </a:r>
          </a:p>
          <a:p>
            <a:pPr algn="just"/>
            <a:r>
              <a:rPr lang="ru-RU" altLang="ru-RU" sz="1800"/>
              <a:t>получают   изображение  звёздного  неба.   В  обсерватории  можно </a:t>
            </a:r>
          </a:p>
          <a:p>
            <a:pPr algn="just"/>
            <a:r>
              <a:rPr lang="ru-RU" altLang="ru-RU" sz="1800"/>
              <a:t>увидеть   движения   Солнца,  Луны,  планет,  астероидов   и  комет, </a:t>
            </a:r>
          </a:p>
          <a:p>
            <a:pPr algn="just"/>
            <a:r>
              <a:rPr lang="en-US" altLang="ru-RU" sz="1800"/>
              <a:t>a </a:t>
            </a:r>
            <a:r>
              <a:rPr lang="ru-RU" altLang="ru-RU" sz="1800"/>
              <a:t>также затмения,  полярные  сияния  и  другие  небесные  явления.</a:t>
            </a:r>
            <a:endParaRPr lang="uk-UA" altLang="ru-RU" sz="180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45815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6000"/>
              <a:t>обсерватория</a:t>
            </a:r>
            <a:endParaRPr lang="uk-UA" altLang="ru-RU" sz="6000"/>
          </a:p>
        </p:txBody>
      </p:sp>
      <p:pic>
        <p:nvPicPr>
          <p:cNvPr id="57351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7173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70" fill="hold"/>
                                        <p:tgtEl>
                                          <p:spTgt spid="57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pac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42888"/>
            <a:ext cx="5216525" cy="62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55650" y="2133600"/>
            <a:ext cx="2674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/>
              <a:t>ракета</a:t>
            </a:r>
            <a:endParaRPr lang="uk-UA" altLang="ru-RU" sz="600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50825" y="3573463"/>
            <a:ext cx="3600450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800"/>
              <a:t>Ракета – это летательный аппарат, с помощью которого человек получил возможность побывать в космосе, на Луне и выводить на околоземную орбиту спутники и космические станции. На фотографии мы видим старт ракеты.</a:t>
            </a:r>
          </a:p>
          <a:p>
            <a:r>
              <a:rPr lang="ru-RU" altLang="ru-RU"/>
              <a:t> </a:t>
            </a:r>
            <a:endParaRPr lang="uk-UA" altLang="ru-RU"/>
          </a:p>
        </p:txBody>
      </p:sp>
      <p:pic>
        <p:nvPicPr>
          <p:cNvPr id="56326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7245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4" fill="hold"/>
                                        <p:tgtEl>
                                          <p:spTgt spid="56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Space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9863"/>
            <a:ext cx="5832475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4437063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6000"/>
              <a:t>космонавт</a:t>
            </a:r>
            <a:endParaRPr lang="uk-UA" altLang="ru-RU" sz="6000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39750" y="5373688"/>
            <a:ext cx="8045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Космонавт – это человек, который отправляется в открытый </a:t>
            </a:r>
          </a:p>
          <a:p>
            <a:r>
              <a:rPr lang="ru-RU" altLang="ru-RU" sz="2000"/>
              <a:t>космос  на  ракете  для  проведения  разных  экспериментов.</a:t>
            </a:r>
          </a:p>
          <a:p>
            <a:r>
              <a:rPr lang="ru-RU" altLang="ru-RU" sz="2000"/>
              <a:t>Первый  космонавт,  побывавший  в  космосе  в  1961  году –</a:t>
            </a:r>
          </a:p>
          <a:p>
            <a:r>
              <a:rPr lang="ru-RU" altLang="ru-RU" sz="2000"/>
              <a:t>Юрий Гагарин. </a:t>
            </a:r>
            <a:endParaRPr lang="uk-UA" altLang="ru-RU" sz="2000"/>
          </a:p>
        </p:txBody>
      </p:sp>
      <p:pic>
        <p:nvPicPr>
          <p:cNvPr id="60424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7245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4" fill="hold"/>
                                        <p:tgtEl>
                                          <p:spTgt spid="604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невесомость в космос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4232275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07950" y="2133600"/>
            <a:ext cx="4608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/>
              <a:t>В космосе нет силы земного притяжения, поэтому предметы часто находятся в невесомости и движутся беспорядочно, а космонавты могут «летать» и даже быть в положении вверх ногами.</a:t>
            </a:r>
            <a:endParaRPr lang="uk-UA" altLang="ru-RU" sz="2000"/>
          </a:p>
        </p:txBody>
      </p:sp>
      <p:pic>
        <p:nvPicPr>
          <p:cNvPr id="63497" name="Picture 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7100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8" fill="hold"/>
                                        <p:tgtEl>
                                          <p:spTgt spid="63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xspace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9"/>
          <a:stretch>
            <a:fillRect/>
          </a:stretch>
        </p:blipFill>
        <p:spPr bwMode="auto">
          <a:xfrm>
            <a:off x="1042988" y="115888"/>
            <a:ext cx="691356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4510088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6000"/>
              <a:t>спутник</a:t>
            </a:r>
            <a:endParaRPr lang="uk-UA" altLang="ru-RU" sz="600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27025" y="5430838"/>
            <a:ext cx="83486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В </a:t>
            </a:r>
            <a:r>
              <a:rPr lang="en-US" altLang="ru-RU" sz="2000"/>
              <a:t> </a:t>
            </a:r>
            <a:r>
              <a:rPr lang="ru-RU" altLang="ru-RU" sz="2000"/>
              <a:t>1957 </a:t>
            </a:r>
            <a:r>
              <a:rPr lang="en-US" altLang="ru-RU" sz="2000"/>
              <a:t> </a:t>
            </a:r>
            <a:r>
              <a:rPr lang="ru-RU" altLang="ru-RU" sz="2000"/>
              <a:t>году </a:t>
            </a:r>
            <a:r>
              <a:rPr lang="en-US" altLang="ru-RU" sz="2000"/>
              <a:t> </a:t>
            </a:r>
            <a:r>
              <a:rPr lang="ru-RU" altLang="ru-RU" sz="2000"/>
              <a:t>на </a:t>
            </a:r>
            <a:r>
              <a:rPr lang="en-US" altLang="ru-RU" sz="2000"/>
              <a:t> </a:t>
            </a:r>
            <a:r>
              <a:rPr lang="ru-RU" altLang="ru-RU" sz="2000"/>
              <a:t>околоземную </a:t>
            </a:r>
            <a:r>
              <a:rPr lang="en-US" altLang="ru-RU" sz="2000"/>
              <a:t> </a:t>
            </a:r>
            <a:r>
              <a:rPr lang="ru-RU" altLang="ru-RU" sz="2000"/>
              <a:t>орбиту </a:t>
            </a:r>
            <a:r>
              <a:rPr lang="en-US" altLang="ru-RU" sz="2000"/>
              <a:t>  </a:t>
            </a:r>
            <a:r>
              <a:rPr lang="ru-RU" altLang="ru-RU" sz="2000"/>
              <a:t>был </a:t>
            </a:r>
            <a:r>
              <a:rPr lang="en-US" altLang="ru-RU" sz="2000"/>
              <a:t>  </a:t>
            </a:r>
            <a:r>
              <a:rPr lang="ru-RU" altLang="ru-RU" sz="2000"/>
              <a:t>запущен </a:t>
            </a:r>
            <a:r>
              <a:rPr lang="en-US" altLang="ru-RU" sz="2000"/>
              <a:t> </a:t>
            </a:r>
            <a:r>
              <a:rPr lang="ru-RU" altLang="ru-RU" sz="2000"/>
              <a:t>первый </a:t>
            </a:r>
          </a:p>
          <a:p>
            <a:r>
              <a:rPr lang="ru-RU" altLang="ru-RU" sz="2000"/>
              <a:t>искусственный спутник. Спутники постоянно двигаются вокруг </a:t>
            </a:r>
          </a:p>
          <a:p>
            <a:r>
              <a:rPr lang="ru-RU" altLang="ru-RU" sz="2000"/>
              <a:t>Земли и позволяют наблюдать, что происходит в космическом </a:t>
            </a:r>
          </a:p>
          <a:p>
            <a:r>
              <a:rPr lang="ru-RU" altLang="ru-RU" sz="2000"/>
              <a:t>пространстве и на нашей планете.</a:t>
            </a:r>
            <a:endParaRPr lang="uk-UA" altLang="ru-RU" sz="2000"/>
          </a:p>
        </p:txBody>
      </p:sp>
      <p:pic>
        <p:nvPicPr>
          <p:cNvPr id="55303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7173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3" fill="hold"/>
                                        <p:tgtEl>
                                          <p:spTgt spid="55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dirty="0" smtClean="0"/>
              <a:t>Закрепление знаний по теме «Космос»</a:t>
            </a:r>
            <a:br>
              <a:rPr lang="ru-RU" dirty="0" smtClean="0"/>
            </a:br>
            <a:r>
              <a:rPr lang="ru-RU" dirty="0" smtClean="0"/>
              <a:t>Ответь на вопросы: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0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изображение нашей планеты. Как она называется?</a:t>
            </a:r>
            <a:endParaRPr lang="ru-RU" dirty="0"/>
          </a:p>
        </p:txBody>
      </p:sp>
      <p:pic>
        <p:nvPicPr>
          <p:cNvPr id="5" name="Picture 2" descr="PPT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197224" cy="2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олн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679328" cy="22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лу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7830"/>
            <a:ext cx="2347913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770" y="2674012"/>
            <a:ext cx="6554867" cy="1524000"/>
          </a:xfrm>
        </p:spPr>
        <p:txBody>
          <a:bodyPr>
            <a:normAutofit/>
          </a:bodyPr>
          <a:lstStyle/>
          <a:p>
            <a:r>
              <a:rPr lang="ru-RU" dirty="0" smtClean="0"/>
              <a:t>Что можно увидеть на небе ночью?</a:t>
            </a:r>
            <a:endParaRPr lang="ru-RU" dirty="0"/>
          </a:p>
        </p:txBody>
      </p:sp>
      <p:pic>
        <p:nvPicPr>
          <p:cNvPr id="3" name="Picture 4" descr="солн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4" y="440276"/>
            <a:ext cx="2679328" cy="22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лу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02" y="440276"/>
            <a:ext cx="2491929" cy="24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PTEAR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376264" cy="235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etelgeuse Superno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"/>
          <a:stretch>
            <a:fillRect/>
          </a:stretch>
        </p:blipFill>
        <p:spPr bwMode="auto">
          <a:xfrm>
            <a:off x="5652120" y="4198012"/>
            <a:ext cx="3128670" cy="237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7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dirty="0" smtClean="0"/>
              <a:t>Какая звезда освещает и согревает нашу Землю днем? </a:t>
            </a:r>
            <a:br>
              <a:rPr lang="ru-RU" dirty="0" smtClean="0"/>
            </a:br>
            <a:r>
              <a:rPr lang="ru-RU" dirty="0" smtClean="0"/>
              <a:t>Что бы случилось с нашей планетой, если бы Солнце перестало светить?</a:t>
            </a:r>
            <a:endParaRPr lang="ru-RU" dirty="0"/>
          </a:p>
        </p:txBody>
      </p:sp>
      <p:pic>
        <p:nvPicPr>
          <p:cNvPr id="3" name="Picture 4" descr="лу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491929" cy="24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солн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284984"/>
            <a:ext cx="2990653" cy="24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dirty="0" smtClean="0"/>
              <a:t>Где находятся Солнце, Земля, Луна, другие планеты и звезды?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2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PTEAR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284662" cy="42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/>
              <a:t>Земля</a:t>
            </a:r>
            <a:endParaRPr lang="uk-UA" altLang="ru-RU" sz="600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4213" y="5589588"/>
            <a:ext cx="77295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Земля – это планета, на которой мы живём.  Уникальность </a:t>
            </a:r>
          </a:p>
          <a:p>
            <a:r>
              <a:rPr lang="ru-RU" altLang="ru-RU" sz="2000"/>
              <a:t>Земли в том, что на ней существует жизнь.  Нигде  больше </a:t>
            </a:r>
          </a:p>
          <a:p>
            <a:r>
              <a:rPr lang="ru-RU" altLang="ru-RU" sz="2000"/>
              <a:t>во  Вселенной  следов  жизни  до  сих пор  не обнаружено.</a:t>
            </a:r>
            <a:endParaRPr lang="uk-UA" altLang="ru-RU" sz="2000"/>
          </a:p>
        </p:txBody>
      </p:sp>
      <p:pic>
        <p:nvPicPr>
          <p:cNvPr id="18441" name="Picture 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245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9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smtClean="0"/>
              <a:t>На чем можно полететь в космос? Как называется человек. Который летает в космос?</a:t>
            </a:r>
            <a:endParaRPr lang="ru-RU" dirty="0"/>
          </a:p>
        </p:txBody>
      </p:sp>
      <p:pic>
        <p:nvPicPr>
          <p:cNvPr id="3" name="Picture 2" descr="spac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19"/>
            <a:ext cx="3072489" cy="36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eing767-233"/>
          <p:cNvPicPr>
            <a:picLocks noChangeAspect="1" noChangeArrowheads="1"/>
          </p:cNvPicPr>
          <p:nvPr/>
        </p:nvPicPr>
        <p:blipFill>
          <a:blip r:embed="rId3"/>
          <a:srcRect t="1132" b="1132"/>
          <a:stretch>
            <a:fillRect/>
          </a:stretch>
        </p:blipFill>
        <p:spPr bwMode="auto">
          <a:xfrm>
            <a:off x="4860032" y="2522781"/>
            <a:ext cx="3398361" cy="2375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2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называется человек. Который летает в космос?</a:t>
            </a:r>
            <a:endParaRPr lang="ru-RU" dirty="0"/>
          </a:p>
        </p:txBody>
      </p:sp>
      <p:pic>
        <p:nvPicPr>
          <p:cNvPr id="3" name="Picture 6" descr="вод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26" y="599424"/>
            <a:ext cx="2352559" cy="3470988"/>
          </a:xfrm>
          <a:prstGeom prst="rect">
            <a:avLst/>
          </a:prstGeom>
          <a:noFill/>
        </p:spPr>
      </p:pic>
      <p:pic>
        <p:nvPicPr>
          <p:cNvPr id="4" name="Picture 3" descr="Floortime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498434"/>
            <a:ext cx="2663824" cy="2502380"/>
          </a:xfrm>
          <a:prstGeom prst="rect">
            <a:avLst/>
          </a:prstGeom>
          <a:noFill/>
        </p:spPr>
      </p:pic>
      <p:pic>
        <p:nvPicPr>
          <p:cNvPr id="5" name="Picture 4" descr="Space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81" y="1628800"/>
            <a:ext cx="3027672" cy="225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Знаешь ли ты, как звали первого на Земле космонавта?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92696"/>
            <a:ext cx="44005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Молодец!!!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5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 это Для самым любопытных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6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5273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altLang="ru-RU" sz="10600" b="1">
                <a:solidFill>
                  <a:srgbClr val="0000FF"/>
                </a:solidFill>
              </a:rPr>
              <a:t>планеты</a:t>
            </a:r>
            <a:br>
              <a:rPr lang="ru-RU" altLang="ru-RU" sz="10600" b="1">
                <a:solidFill>
                  <a:srgbClr val="0000FF"/>
                </a:solidFill>
              </a:rPr>
            </a:br>
            <a:r>
              <a:rPr lang="ru-RU" altLang="ru-RU" sz="10600" b="1">
                <a:solidFill>
                  <a:srgbClr val="0000FF"/>
                </a:solidFill>
              </a:rPr>
              <a:t>Солнечной Системы</a:t>
            </a:r>
            <a:endParaRPr lang="en-AU" altLang="ru-RU" sz="10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солнечная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15888"/>
            <a:ext cx="4568825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63525" y="6040438"/>
            <a:ext cx="855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Вокруг  Солнца  вращаются  девять  планет – Меркурий,  Венера, </a:t>
            </a:r>
          </a:p>
          <a:p>
            <a:r>
              <a:rPr lang="ru-RU" altLang="ru-RU" sz="2000"/>
              <a:t>Марс,  Земля,  Юпитер,  Сатурн,  Уран,  Нептун  и  Плутон.</a:t>
            </a:r>
            <a:endParaRPr lang="uk-UA" altLang="ru-RU" sz="2000"/>
          </a:p>
        </p:txBody>
      </p:sp>
    </p:spTree>
    <p:extLst>
      <p:ext uri="{BB962C8B-B14F-4D97-AF65-F5344CB8AC3E}">
        <p14:creationId xmlns:p14="http://schemas.microsoft.com/office/powerpoint/2010/main" val="10581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5235575"/>
            <a:ext cx="9144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800"/>
              <a:t>Меркурий</a:t>
            </a:r>
            <a:endParaRPr lang="uk-UA" altLang="ru-RU" sz="8800"/>
          </a:p>
        </p:txBody>
      </p:sp>
      <p:pic>
        <p:nvPicPr>
          <p:cNvPr id="10246" name="Picture 6" descr="меркур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25538"/>
            <a:ext cx="37084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en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83661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5235575"/>
            <a:ext cx="9144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800"/>
              <a:t>Венера</a:t>
            </a:r>
            <a:endParaRPr lang="uk-UA" altLang="ru-RU" sz="8800"/>
          </a:p>
        </p:txBody>
      </p:sp>
    </p:spTree>
    <p:extLst>
      <p:ext uri="{BB962C8B-B14F-4D97-AF65-F5344CB8AC3E}">
        <p14:creationId xmlns:p14="http://schemas.microsoft.com/office/powerpoint/2010/main" val="22508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5345113"/>
            <a:ext cx="91440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8800" dirty="0"/>
              <a:t>Земля</a:t>
            </a:r>
          </a:p>
        </p:txBody>
      </p:sp>
      <p:pic>
        <p:nvPicPr>
          <p:cNvPr id="75783" name="Picture 7" descr="PPT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4284662" cy="42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Betelgeuse Supern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"/>
          <a:stretch>
            <a:fillRect/>
          </a:stretch>
        </p:blipFill>
        <p:spPr bwMode="auto">
          <a:xfrm>
            <a:off x="1331913" y="115888"/>
            <a:ext cx="6350000" cy="4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276600" y="46482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/>
              <a:t>звезда</a:t>
            </a:r>
            <a:endParaRPr lang="uk-UA" altLang="ru-RU" sz="6000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60363" y="5551488"/>
            <a:ext cx="8604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800"/>
              <a:t>Звезда – это огромный, горячий, светящийся газовый шар.</a:t>
            </a:r>
          </a:p>
          <a:p>
            <a:pPr algn="just"/>
            <a:r>
              <a:rPr lang="ru-RU" altLang="ru-RU" sz="1800"/>
              <a:t>В основном, звёзды состоят из водорода,  который взаимодействует с другими химическими веществами,</a:t>
            </a:r>
            <a:r>
              <a:rPr lang="en-US" altLang="ru-RU" sz="1800"/>
              <a:t> </a:t>
            </a:r>
            <a:r>
              <a:rPr lang="ru-RU" altLang="ru-RU" sz="1800"/>
              <a:t>при этом выделяется огромное количество энергии.   Благодаря этой энергии звёзды светятся.</a:t>
            </a:r>
            <a:endParaRPr lang="uk-UA" altLang="ru-RU" sz="1800"/>
          </a:p>
        </p:txBody>
      </p:sp>
      <p:pic>
        <p:nvPicPr>
          <p:cNvPr id="58377" name="Picture 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100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4" fill="hold"/>
                                        <p:tgtEl>
                                          <p:spTgt spid="58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5308600"/>
            <a:ext cx="9144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800"/>
              <a:t>Марс</a:t>
            </a:r>
            <a:endParaRPr lang="uk-UA" altLang="ru-RU" sz="8800"/>
          </a:p>
        </p:txBody>
      </p:sp>
      <p:pic>
        <p:nvPicPr>
          <p:cNvPr id="22533" name="Picture 5" descr="мар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92150"/>
            <a:ext cx="5040312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PTJ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713"/>
            <a:ext cx="4392613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5235575"/>
            <a:ext cx="9144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800"/>
              <a:t>Юпитер</a:t>
            </a:r>
            <a:endParaRPr lang="uk-UA" altLang="ru-RU" sz="8800"/>
          </a:p>
        </p:txBody>
      </p:sp>
    </p:spTree>
    <p:extLst>
      <p:ext uri="{BB962C8B-B14F-4D97-AF65-F5344CB8AC3E}">
        <p14:creationId xmlns:p14="http://schemas.microsoft.com/office/powerpoint/2010/main" val="1694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5308600"/>
            <a:ext cx="9144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800"/>
              <a:t>Сатурн</a:t>
            </a:r>
            <a:endParaRPr lang="uk-UA" altLang="ru-RU" sz="8800"/>
          </a:p>
        </p:txBody>
      </p:sp>
      <p:pic>
        <p:nvPicPr>
          <p:cNvPr id="30726" name="Picture 6" descr="Satur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481762" cy="4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PTU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713"/>
            <a:ext cx="4233863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5235575"/>
            <a:ext cx="9144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800"/>
              <a:t>Уран</a:t>
            </a:r>
            <a:endParaRPr lang="uk-UA" altLang="ru-RU" sz="8800"/>
          </a:p>
        </p:txBody>
      </p:sp>
    </p:spTree>
    <p:extLst>
      <p:ext uri="{BB962C8B-B14F-4D97-AF65-F5344CB8AC3E}">
        <p14:creationId xmlns:p14="http://schemas.microsoft.com/office/powerpoint/2010/main" val="21613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PTN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20713"/>
            <a:ext cx="4267200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5164138"/>
            <a:ext cx="91440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800"/>
              <a:t>Нептун</a:t>
            </a:r>
            <a:endParaRPr lang="uk-UA" altLang="ru-RU" sz="8800"/>
          </a:p>
        </p:txBody>
      </p:sp>
    </p:spTree>
    <p:extLst>
      <p:ext uri="{BB962C8B-B14F-4D97-AF65-F5344CB8AC3E}">
        <p14:creationId xmlns:p14="http://schemas.microsoft.com/office/powerpoint/2010/main" val="5744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5235575"/>
            <a:ext cx="9144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800"/>
              <a:t>Плутон</a:t>
            </a:r>
            <a:endParaRPr lang="uk-UA" altLang="ru-RU" sz="8800"/>
          </a:p>
        </p:txBody>
      </p:sp>
      <p:pic>
        <p:nvPicPr>
          <p:cNvPr id="43013" name="Picture 5" descr="плут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2"/>
          <a:stretch>
            <a:fillRect/>
          </a:stretch>
        </p:blipFill>
        <p:spPr bwMode="auto">
          <a:xfrm>
            <a:off x="2147888" y="369888"/>
            <a:ext cx="48006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большая медвед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4813"/>
            <a:ext cx="5688013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416175" y="4078288"/>
            <a:ext cx="4100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/>
              <a:t>созвездие</a:t>
            </a:r>
            <a:endParaRPr lang="uk-UA" altLang="ru-RU" sz="600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79388" y="5097463"/>
            <a:ext cx="8713787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700"/>
              <a:t>Созвездия – это участки  звёздного неба,  которые  носят  имена  мифических </a:t>
            </a:r>
          </a:p>
          <a:p>
            <a:pPr algn="just"/>
            <a:r>
              <a:rPr lang="ru-RU" altLang="ru-RU" sz="1700"/>
              <a:t>героев, животных или предметов, на которых они похожи.  Самые  известные </a:t>
            </a:r>
          </a:p>
          <a:p>
            <a:pPr algn="just"/>
            <a:r>
              <a:rPr lang="ru-RU" altLang="ru-RU" sz="1700"/>
              <a:t>созвездия – Большая  Медведица (на рисунке),  Малая  Медведица,  Дракон, Рысь,  Жираф,  Цефей,  Кассиопея  и  12  созвездий  зодиака – Овен,  Телец, Близнецы, Рак, Лев, Дева, Весы, Скорпион, Стрелец, Козерог, Водолей и Рыбы.</a:t>
            </a:r>
            <a:endParaRPr lang="uk-UA" altLang="ru-RU" sz="1700"/>
          </a:p>
        </p:txBody>
      </p:sp>
      <p:pic>
        <p:nvPicPr>
          <p:cNvPr id="68618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7173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41" fill="hold"/>
                                        <p:tgtEl>
                                          <p:spTgt spid="686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олнц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7475"/>
            <a:ext cx="5616575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987675" y="4652963"/>
            <a:ext cx="3036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/>
              <a:t>Солнце</a:t>
            </a:r>
            <a:endParaRPr lang="uk-UA" altLang="ru-RU" sz="600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6263" y="5516563"/>
            <a:ext cx="8388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/>
              <a:t>Солнце – самая  близкая к нам звезда.  Благодаря солнечному свету и </a:t>
            </a:r>
          </a:p>
          <a:p>
            <a:r>
              <a:rPr lang="ru-RU" altLang="ru-RU" sz="1800"/>
              <a:t>теплу, на нашей планете существует жизнь. Вокруг Солнца вращаются </a:t>
            </a:r>
          </a:p>
          <a:p>
            <a:r>
              <a:rPr lang="ru-RU" altLang="ru-RU" sz="1800"/>
              <a:t>планеты нашей Солнечной системы, включая Землю. </a:t>
            </a:r>
          </a:p>
          <a:p>
            <a:r>
              <a:rPr lang="ru-RU" altLang="ru-RU" sz="1800"/>
              <a:t>Путь вращения планеты называется орбитой. </a:t>
            </a:r>
            <a:endParaRPr lang="uk-UA" altLang="ru-RU" sz="1800"/>
          </a:p>
        </p:txBody>
      </p:sp>
      <p:pic>
        <p:nvPicPr>
          <p:cNvPr id="2057" name="Picture 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7389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3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4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лу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5888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563938" y="4727575"/>
            <a:ext cx="2027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/>
              <a:t>Луна</a:t>
            </a:r>
            <a:endParaRPr lang="uk-UA" altLang="ru-RU" sz="6000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9388" y="5805488"/>
            <a:ext cx="8729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Луна – естественный спутник Земли. Она в четыре раза</a:t>
            </a:r>
          </a:p>
          <a:p>
            <a:r>
              <a:rPr lang="ru-RU" altLang="ru-RU"/>
              <a:t> меньше нашей планеты и вращается вокруг неё.  </a:t>
            </a:r>
            <a:endParaRPr lang="uk-UA" altLang="ru-RU"/>
          </a:p>
        </p:txBody>
      </p:sp>
      <p:pic>
        <p:nvPicPr>
          <p:cNvPr id="51209" name="Picture 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5" fill="hold"/>
                                        <p:tgtEl>
                                          <p:spTgt spid="51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59113" y="4221163"/>
            <a:ext cx="2814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/>
              <a:t>комета</a:t>
            </a:r>
            <a:endParaRPr lang="uk-UA" altLang="ru-RU" sz="6000"/>
          </a:p>
        </p:txBody>
      </p:sp>
      <p:pic>
        <p:nvPicPr>
          <p:cNvPr id="46086" name="Picture 6" descr="Com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5888"/>
            <a:ext cx="5761038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07950" y="5589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89233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ru-RU" altLang="ru-RU" sz="1800"/>
              <a:t>Кометы – это тела Солнечной системы, которые двигаются вокруг Солнца </a:t>
            </a:r>
          </a:p>
          <a:p>
            <a:pPr algn="just"/>
            <a:r>
              <a:rPr lang="ru-RU" altLang="ru-RU" sz="1800"/>
              <a:t>по  очень вытянутым орбитам.  Когда комета находится далеко от  Солнца, </a:t>
            </a:r>
          </a:p>
          <a:p>
            <a:pPr algn="just"/>
            <a:r>
              <a:rPr lang="ru-RU" altLang="ru-RU" sz="1800"/>
              <a:t>она выглядит  как слабо светящееся пятнышко овальной формы, но когда </a:t>
            </a:r>
          </a:p>
          <a:p>
            <a:pPr algn="just"/>
            <a:r>
              <a:rPr lang="ru-RU" altLang="ru-RU" sz="1800"/>
              <a:t>она  приближается  к  Солнцу – у неё  появляется  «голова»  и  светящийся </a:t>
            </a:r>
          </a:p>
          <a:p>
            <a:pPr algn="just"/>
            <a:r>
              <a:rPr lang="ru-RU" altLang="ru-RU" sz="1800"/>
              <a:t>«хвост».  Мы  можем  увидеть  комету  и её светящийся хвост  в небе всего </a:t>
            </a:r>
          </a:p>
          <a:p>
            <a:pPr algn="just"/>
            <a:r>
              <a:rPr lang="ru-RU" altLang="ru-RU" sz="1800"/>
              <a:t>несколько раз в столетие. </a:t>
            </a:r>
            <a:endParaRPr lang="uk-UA" altLang="ru-RU" sz="1800"/>
          </a:p>
        </p:txBody>
      </p:sp>
      <p:pic>
        <p:nvPicPr>
          <p:cNvPr id="46092" name="Picture 1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7029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0" fill="hold"/>
                                        <p:tgtEl>
                                          <p:spTgt spid="46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северное сия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2"/>
          <a:stretch>
            <a:fillRect/>
          </a:stretch>
        </p:blipFill>
        <p:spPr bwMode="auto">
          <a:xfrm>
            <a:off x="684213" y="115888"/>
            <a:ext cx="781208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119188" y="4581525"/>
            <a:ext cx="6765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/>
              <a:t>Северное сияние</a:t>
            </a:r>
            <a:endParaRPr lang="uk-UA" altLang="ru-RU" sz="6000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827088" y="5445125"/>
            <a:ext cx="7531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Северное  сияние  –  это  быстро  меняющееся  свечение</a:t>
            </a:r>
          </a:p>
          <a:p>
            <a:r>
              <a:rPr lang="ru-RU" altLang="ru-RU" sz="2000"/>
              <a:t>отдельных участков ночного неба. Оно происходит из-за</a:t>
            </a:r>
          </a:p>
          <a:p>
            <a:r>
              <a:rPr lang="ru-RU" altLang="ru-RU" sz="2000"/>
              <a:t>свечения   разреженных  слоёв   воздуха  на  расстоянии </a:t>
            </a:r>
          </a:p>
          <a:p>
            <a:r>
              <a:rPr lang="ru-RU" altLang="ru-RU" sz="2000"/>
              <a:t>от 90 до 1000 километров от Земли.</a:t>
            </a:r>
            <a:endParaRPr lang="uk-UA" altLang="ru-RU" sz="2000"/>
          </a:p>
        </p:txBody>
      </p:sp>
      <p:pic>
        <p:nvPicPr>
          <p:cNvPr id="72712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7100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4" fill="hold"/>
                                        <p:tgtEl>
                                          <p:spTgt spid="727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9388" y="5013325"/>
            <a:ext cx="8864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Для  внимательного   изучения  звёздного  неба  можно</a:t>
            </a:r>
          </a:p>
          <a:p>
            <a:r>
              <a:rPr lang="ru-RU" altLang="ru-RU"/>
              <a:t>использовать бинокль или телескоп. Они увеличивают  </a:t>
            </a:r>
          </a:p>
          <a:p>
            <a:r>
              <a:rPr lang="ru-RU" altLang="ru-RU"/>
              <a:t>небесные  объекты   в  несколько  раз,   что  позволяет </a:t>
            </a:r>
          </a:p>
          <a:p>
            <a:r>
              <a:rPr lang="ru-RU" altLang="ru-RU"/>
              <a:t>лучше разглядеть звёзды и созвездия.</a:t>
            </a:r>
            <a:endParaRPr lang="uk-UA" altLang="ru-RU"/>
          </a:p>
        </p:txBody>
      </p:sp>
      <p:pic>
        <p:nvPicPr>
          <p:cNvPr id="64517" name="Picture 5" descr="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360045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90550" y="3716338"/>
            <a:ext cx="78692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5400"/>
              <a:t>бинокль         телескоп</a:t>
            </a:r>
            <a:endParaRPr lang="uk-UA" altLang="ru-RU" sz="5400"/>
          </a:p>
        </p:txBody>
      </p:sp>
      <p:pic>
        <p:nvPicPr>
          <p:cNvPr id="64519" name="Picture 7" descr="телеско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/>
          <a:stretch>
            <a:fillRect/>
          </a:stretch>
        </p:blipFill>
        <p:spPr bwMode="auto">
          <a:xfrm>
            <a:off x="4779963" y="765175"/>
            <a:ext cx="3822700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389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5" fill="hold"/>
                                        <p:tgtEl>
                                          <p:spTgt spid="64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</TotalTime>
  <Words>2231</Words>
  <Application>Microsoft Office PowerPoint</Application>
  <PresentationFormat>Экран (4:3)</PresentationFormat>
  <Paragraphs>226</Paragraphs>
  <Slides>35</Slides>
  <Notes>9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Calibri</vt:lpstr>
      <vt:lpstr>Century Gothic</vt:lpstr>
      <vt:lpstr>Wingdings 3</vt:lpstr>
      <vt:lpstr>Сектор</vt:lpstr>
      <vt:lpstr>Лексическая тема космос (для детей старшего дошкольного возраста)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знаний по теме «Космос» Ответь на вопросы:</vt:lpstr>
      <vt:lpstr>Найди изображение нашей планеты. Как она называется?</vt:lpstr>
      <vt:lpstr>Что можно увидеть на небе ночью?</vt:lpstr>
      <vt:lpstr>Какая звезда освещает и согревает нашу Землю днем?  Что бы случилось с нашей планетой, если бы Солнце перестало светить?</vt:lpstr>
      <vt:lpstr>Где находятся Солнце, Земля, Луна, другие планеты и звезды?</vt:lpstr>
      <vt:lpstr>На чем можно полететь в космос? Как называется человек. Который летает в космос?</vt:lpstr>
      <vt:lpstr>Как называется человек. Который летает в космос?</vt:lpstr>
      <vt:lpstr>Знаешь ли ты, как звали первого на Земле космонавта?</vt:lpstr>
      <vt:lpstr>Молодец!!! </vt:lpstr>
      <vt:lpstr>А это Для самым любопытных …</vt:lpstr>
      <vt:lpstr>планеты Солнечной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Шестакова</dc:creator>
  <cp:lastModifiedBy>Ирина Шестакова</cp:lastModifiedBy>
  <cp:revision>6</cp:revision>
  <dcterms:created xsi:type="dcterms:W3CDTF">2020-04-14T08:53:31Z</dcterms:created>
  <dcterms:modified xsi:type="dcterms:W3CDTF">2020-11-20T03:55:44Z</dcterms:modified>
</cp:coreProperties>
</file>