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56" r:id="rId3"/>
    <p:sldId id="267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F257A-14EB-42CC-9065-4958A653D7D3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1F68B-7053-426A-AD65-105879CFDDE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82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B409-9A17-465B-B66B-FABE7009AC64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55BF-D6B2-4739-893D-1E24D5987A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428736"/>
            <a:ext cx="670087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Аварии с выбросом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аварийно химически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опасных веществ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5214950"/>
            <a:ext cx="314327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Выполнила: Горохова Маргарита Геннадьевна, учитель ОБЖ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>
          <a:xfrm rot="10800000">
            <a:off x="714348" y="500042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-2213816" y="3428206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2357422" y="214290"/>
            <a:ext cx="371477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Аварийно химически опасные вещества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928670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1-я группа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14348" y="114298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500298" y="1142984"/>
            <a:ext cx="500066" cy="1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000364" y="928670"/>
            <a:ext cx="307183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    Вещества с преимущественно </a:t>
            </a:r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удушающим действием</a:t>
            </a:r>
            <a:endParaRPr lang="ru-RU" sz="1600" b="1" dirty="0"/>
          </a:p>
        </p:txBody>
      </p:sp>
      <p:cxnSp>
        <p:nvCxnSpPr>
          <p:cNvPr id="41" name="Прямая соединительная линия 40"/>
          <p:cNvCxnSpPr>
            <a:stCxn id="37" idx="2"/>
          </p:cNvCxnSpPr>
          <p:nvPr/>
        </p:nvCxnSpPr>
        <p:spPr>
          <a:xfrm rot="16200000" flipH="1">
            <a:off x="4911328" y="1053689"/>
            <a:ext cx="214314" cy="964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7" idx="2"/>
          </p:cNvCxnSpPr>
          <p:nvPr/>
        </p:nvCxnSpPr>
        <p:spPr>
          <a:xfrm rot="5400000">
            <a:off x="4125522" y="1232293"/>
            <a:ext cx="214316" cy="607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857356" y="1643050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 выраженным прижигающим действием</a:t>
            </a:r>
            <a:endParaRPr lang="ru-RU" sz="16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143504" y="1643050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Со слабым прижигающим действием</a:t>
            </a:r>
            <a:endParaRPr lang="ru-RU" sz="1600" b="1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714348" y="264318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1357290" y="2428868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2-я группа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428860" y="264318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3000364" y="2428868"/>
            <a:ext cx="307183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Вещества с преимущественно общеядовитого действия</a:t>
            </a:r>
            <a:endParaRPr lang="ru-RU" sz="1600" b="1" dirty="0"/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714348" y="342900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1357290" y="3214686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3-я группа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2500298" y="342900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3000364" y="3214686"/>
            <a:ext cx="35004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Вещества, обладающие удушающим и общеядовитым действием</a:t>
            </a:r>
            <a:endParaRPr lang="ru-RU" sz="1600" b="1" dirty="0"/>
          </a:p>
        </p:txBody>
      </p:sp>
      <p:cxnSp>
        <p:nvCxnSpPr>
          <p:cNvPr id="82" name="Прямая соединительная линия 81"/>
          <p:cNvCxnSpPr>
            <a:stCxn id="80" idx="2"/>
          </p:cNvCxnSpPr>
          <p:nvPr/>
        </p:nvCxnSpPr>
        <p:spPr>
          <a:xfrm rot="5400000">
            <a:off x="4304107" y="3482580"/>
            <a:ext cx="214316" cy="67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80" idx="2"/>
          </p:cNvCxnSpPr>
          <p:nvPr/>
        </p:nvCxnSpPr>
        <p:spPr>
          <a:xfrm rot="16200000" flipH="1">
            <a:off x="4982768" y="3482578"/>
            <a:ext cx="214316" cy="678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1928794" y="3929066"/>
            <a:ext cx="2643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 выраженным прижигающим действием</a:t>
            </a:r>
            <a:endParaRPr lang="ru-RU" sz="16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5143504" y="3929066"/>
            <a:ext cx="2643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Со слабым прижигающим действием</a:t>
            </a:r>
            <a:endParaRPr lang="ru-RU" sz="1600" b="1" dirty="0"/>
          </a:p>
        </p:txBody>
      </p:sp>
      <p:cxnSp>
        <p:nvCxnSpPr>
          <p:cNvPr id="93" name="Прямая со стрелкой 92"/>
          <p:cNvCxnSpPr/>
          <p:nvPr/>
        </p:nvCxnSpPr>
        <p:spPr>
          <a:xfrm>
            <a:off x="714348" y="492919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1357290" y="4714884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4-я группа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97" name="Прямая со стрелкой 96"/>
          <p:cNvCxnSpPr/>
          <p:nvPr/>
        </p:nvCxnSpPr>
        <p:spPr>
          <a:xfrm>
            <a:off x="2500298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3071802" y="471488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Нейротропные яды</a:t>
            </a:r>
            <a:endParaRPr lang="ru-RU" sz="1600" b="1" dirty="0"/>
          </a:p>
        </p:txBody>
      </p:sp>
      <p:cxnSp>
        <p:nvCxnSpPr>
          <p:cNvPr id="101" name="Прямая со стрелкой 100"/>
          <p:cNvCxnSpPr/>
          <p:nvPr/>
        </p:nvCxnSpPr>
        <p:spPr>
          <a:xfrm>
            <a:off x="714348" y="564357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1357290" y="5429264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5-я группа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104" name="Прямая со стрелкой 103"/>
          <p:cNvCxnSpPr/>
          <p:nvPr/>
        </p:nvCxnSpPr>
        <p:spPr>
          <a:xfrm>
            <a:off x="2500298" y="56435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3071802" y="5429264"/>
            <a:ext cx="35004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Вещества, обладающие удушающим и нейротропным действием</a:t>
            </a:r>
            <a:endParaRPr lang="ru-RU" sz="1600" b="1" dirty="0"/>
          </a:p>
        </p:txBody>
      </p:sp>
      <p:cxnSp>
        <p:nvCxnSpPr>
          <p:cNvPr id="107" name="Прямая со стрелкой 106"/>
          <p:cNvCxnSpPr/>
          <p:nvPr/>
        </p:nvCxnSpPr>
        <p:spPr>
          <a:xfrm>
            <a:off x="714348" y="635795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1357290" y="6143644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6-я группа</a:t>
            </a:r>
            <a:endParaRPr lang="ru-RU" sz="1600" b="1" dirty="0"/>
          </a:p>
        </p:txBody>
      </p:sp>
      <p:cxnSp>
        <p:nvCxnSpPr>
          <p:cNvPr id="112" name="Прямая со стрелкой 111"/>
          <p:cNvCxnSpPr/>
          <p:nvPr/>
        </p:nvCxnSpPr>
        <p:spPr>
          <a:xfrm>
            <a:off x="2500298" y="63579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3071802" y="614364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Метаболические яды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14290"/>
            <a:ext cx="82725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Причины аварий на </a:t>
            </a:r>
          </a:p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химически опасных объектах: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071678"/>
            <a:ext cx="828092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1.Высокий уровень износа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основных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производственных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фондов</a:t>
            </a:r>
          </a:p>
          <a:p>
            <a:pPr algn="just"/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2.Несовершенство технологий производства</a:t>
            </a:r>
          </a:p>
          <a:p>
            <a:pPr algn="just"/>
            <a:endParaRPr lang="ru-RU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3.Халатность промышленного персонала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сливополивных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операциях</a:t>
            </a:r>
          </a:p>
          <a:p>
            <a:pPr algn="just"/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4.Отсутствие современных систем управления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технологическими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процессами и противоаварийной защиты 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истант\Зо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Дистант\1 пом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28604"/>
            <a:ext cx="8682570" cy="32932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Опасное химическое вещество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пасное химическое вещество, прямое или </a:t>
            </a:r>
          </a:p>
          <a:p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опосредованное воздействие которого на человека </a:t>
            </a:r>
          </a:p>
          <a:p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может вызвать у него острые и хронические </a:t>
            </a:r>
          </a:p>
          <a:p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заболевания или даже привести его к гибели. </a:t>
            </a:r>
          </a:p>
          <a:p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5" name="Picture 7" descr="D:\Дистант\1487298720_t_3734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8286808" cy="357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Химически опасный объект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4038600" cy="45259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объект, где хранят, перерабатывают, используют </a:t>
            </a:r>
          </a:p>
          <a:p>
            <a:pPr algn="ctr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или транспортируют опасные химические вещества,</a:t>
            </a:r>
          </a:p>
          <a:p>
            <a:pPr algn="ctr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 аварии на котором или при его разрушении могут</a:t>
            </a:r>
          </a:p>
          <a:p>
            <a:pPr algn="ctr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произойти массовые поражения людей, животных и </a:t>
            </a:r>
          </a:p>
          <a:p>
            <a:pPr algn="ctr">
              <a:buNone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растений, а также окружающей среды.</a:t>
            </a:r>
          </a:p>
          <a:p>
            <a:pPr algn="ctr">
              <a:buNone/>
            </a:pP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4" descr="D:\Дистант\авари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43050"/>
            <a:ext cx="428628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7930758" cy="35086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Химическая авария-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авария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химически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опасном объекте,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сопровождающаяся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разливом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или выбросом опасных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химических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веществ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способная привести к гибели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или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химическому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заражению людей и окружающей 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реды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продовольствия, с/х растений и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животных.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D:\Дистант\0006-008-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3769301"/>
            <a:ext cx="778674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942489"/>
          <a:ext cx="9144000" cy="3915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40106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       Степень химической опасности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Численность населения, проживающего в зоне возможного химического</a:t>
                      </a:r>
                      <a:r>
                        <a:rPr lang="ru-RU" sz="2000" b="1" baseline="0" dirty="0" smtClean="0"/>
                        <a:t> заражения</a:t>
                      </a:r>
                      <a:endParaRPr lang="ru-RU" sz="2000" b="1" dirty="0"/>
                    </a:p>
                  </a:txBody>
                  <a:tcPr/>
                </a:tc>
              </a:tr>
              <a:tr h="637233">
                <a:tc>
                  <a:txBody>
                    <a:bodyPr/>
                    <a:lstStyle/>
                    <a:p>
                      <a:r>
                        <a:rPr lang="en-US" sz="3600" baseline="0" dirty="0" smtClean="0"/>
                        <a:t>  </a:t>
                      </a:r>
                      <a:r>
                        <a:rPr lang="en-US" sz="3600" dirty="0" smtClean="0"/>
                        <a:t>I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Более</a:t>
                      </a:r>
                      <a:r>
                        <a:rPr lang="ru-RU" b="1" baseline="0" dirty="0" smtClean="0"/>
                        <a:t> 75 тыс.</a:t>
                      </a:r>
                      <a:endParaRPr lang="ru-RU" b="1" dirty="0"/>
                    </a:p>
                  </a:txBody>
                  <a:tcPr/>
                </a:tc>
              </a:tr>
              <a:tr h="71153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II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40</a:t>
                      </a:r>
                      <a:r>
                        <a:rPr lang="ru-RU" b="1" baseline="0" dirty="0" smtClean="0"/>
                        <a:t> тыс. до 75 тыс.</a:t>
                      </a:r>
                      <a:endParaRPr lang="ru-RU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III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40 тыс.</a:t>
                      </a:r>
                      <a:endParaRPr lang="ru-RU" b="1" dirty="0"/>
                    </a:p>
                  </a:txBody>
                  <a:tcPr/>
                </a:tc>
              </a:tr>
              <a:tr h="915116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IV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Зона возможного заражения не</a:t>
                      </a:r>
                      <a:r>
                        <a:rPr lang="ru-RU" b="1" baseline="0" dirty="0" smtClean="0"/>
                        <a:t> выходит за пределы территории объекта или его санитарно-защитной зоны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214290"/>
            <a:ext cx="753610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Классификация промышленных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объектов 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степени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имической 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опасности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83027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Классификация городских и сельских </a:t>
            </a:r>
          </a:p>
          <a:p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районов, областей, краев и республик </a:t>
            </a:r>
          </a:p>
          <a:p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степени химической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опасности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000372"/>
          <a:ext cx="9144000" cy="3357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71517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химической 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проживающего в зоне возможного заражения (%)</a:t>
                      </a:r>
                      <a:endParaRPr lang="ru-RU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Более 50</a:t>
                      </a:r>
                      <a:endParaRPr lang="ru-RU" b="1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II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30 до 50</a:t>
                      </a:r>
                      <a:endParaRPr lang="ru-RU" b="1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III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 10 до 30</a:t>
                      </a:r>
                      <a:endParaRPr lang="ru-RU" b="1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IV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 10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9297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Аварийно химически опасное вещество</a:t>
            </a:r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опасное химическое вещество, применяемое в промышленности и сельском хозяйстве, при аварийном выбросе или разливе которого может произойти загрязнение окружающей среды, поражение людей и живой природы.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D:\Дистант\АХ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842968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71305"/>
              </p:ext>
            </p:extLst>
          </p:nvPr>
        </p:nvGraphicFramePr>
        <p:xfrm>
          <a:off x="0" y="1857364"/>
          <a:ext cx="9144000" cy="500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70"/>
                <a:gridCol w="2000264"/>
                <a:gridCol w="2071702"/>
                <a:gridCol w="3000364"/>
              </a:tblGrid>
              <a:tr h="105782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Наименование и характеристика АХОВ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Токсическое воздействие на человека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Защита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Оказание первой помощи</a:t>
                      </a:r>
                      <a:endParaRPr lang="ru-RU" sz="2000" b="1" dirty="0"/>
                    </a:p>
                  </a:txBody>
                  <a:tcPr/>
                </a:tc>
              </a:tr>
              <a:tr h="3942809"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ln>
                            <a:solidFill>
                              <a:schemeClr val="tx2">
                                <a:satMod val="15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</a:rPr>
                        <a:t>Хлор-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зеленовато-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желтый газ, с резким удушливым запахом, тяжелее воздуха. Застаивается в нижних этажах зданий, низинах. Применяют для хлорирования воды, получения пластмасс, глицерина.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Поражение вызывает резкую боль в груди, сухой кашель, рвоту, нарушение координаций движений, одышку, резь в глазах, слезотечение.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При вдыхании высоких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концентраций возможен смертельный исход.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Гражданские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противогазы всех типов; камеры защитные детские. Из подручных средств: ватно-марлевые повязки, шарфы, платки, смоченные 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2%-м раствором питьевой соды. Для защиты кожи: плащ, накидка.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1.Надеть на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пострадавшего противогаз.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2.Вынести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из опасной зоны, освободить от одежды, стесняющей дыхание, создать покой. Транспортировка пораженного в положении лежа. Теплое питье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3.При попадании на кожу промыть водой, при появлении ожогов наложить повязку.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4.При остановке дыхания сделать искусственное дыхание, методом «рот в рот»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214290"/>
            <a:ext cx="81651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Наиболее распространенные </a:t>
            </a:r>
          </a:p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АХОВ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699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2357454"/>
                <a:gridCol w="2286000"/>
                <a:gridCol w="2286000"/>
              </a:tblGrid>
              <a:tr h="14509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и характеристика АХОВ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Токсическое воздействие на человека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Защита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Оказание первой помощи</a:t>
                      </a:r>
                      <a:endParaRPr lang="ru-RU" sz="2000" dirty="0"/>
                    </a:p>
                  </a:txBody>
                  <a:tcPr/>
                </a:tc>
              </a:tr>
              <a:tr h="5407079"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 smtClean="0">
                          <a:ln>
                            <a:solidFill>
                              <a:schemeClr val="tx2">
                                <a:satMod val="15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</a:rPr>
                        <a:t>Аммиак-</a:t>
                      </a:r>
                    </a:p>
                    <a:p>
                      <a:pPr algn="just"/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Бесцветный газ</a:t>
                      </a:r>
                      <a:r>
                        <a:rPr lang="ru-RU" sz="1600" b="1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 с резким удушливым запахом, легче воздуха. Проникает в верхние этажи зданий. Применяют для производства азотной кислоты, мочевины, соды, при хранении тканей, при серебрении зеркал.</a:t>
                      </a:r>
                      <a:endParaRPr lang="ru-RU" sz="16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ильно раздражает органы дыхания, глаза,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кожу. Признаки отравления: учащенное сердцебиение, нарушение частоты пульса, насморк, кашель, резь в глазах и слезотечение, тошноты, нарушение координаций движений, бредовое состояние. 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При вдыхании высоких концентраций возможен смертельный исход. 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Гражданские противогазы,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ватно-марлевые повязки, шарфы, платки, смоченные водой или 5%-м раствором лимонной кислоты.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1.Надеть на пострадавшего противогаз.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2.Вынести из опасной зоны.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3.Дать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вдыхать теплые водяные пары.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4.Тщательно промыть глаза водой.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5.При попадании на кожу промыть водой, при появление ожогов наложить повязку.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6.При остановке дыхания сделать искусственное дыхание, методом «рот в рот»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677</Words>
  <Application>Microsoft Office PowerPoint</Application>
  <PresentationFormat>Экран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Презентация PowerPoint</vt:lpstr>
      <vt:lpstr>Химически опасный объект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User</cp:lastModifiedBy>
  <cp:revision>25</cp:revision>
  <dcterms:created xsi:type="dcterms:W3CDTF">2012-03-21T06:08:21Z</dcterms:created>
  <dcterms:modified xsi:type="dcterms:W3CDTF">2020-11-12T04:15:58Z</dcterms:modified>
</cp:coreProperties>
</file>