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98" r:id="rId10"/>
    <p:sldId id="297" r:id="rId11"/>
    <p:sldId id="292" r:id="rId12"/>
    <p:sldId id="301" r:id="rId13"/>
    <p:sldId id="299" r:id="rId14"/>
    <p:sldId id="277" r:id="rId15"/>
    <p:sldId id="295" r:id="rId16"/>
    <p:sldId id="278" r:id="rId17"/>
    <p:sldId id="296" r:id="rId18"/>
    <p:sldId id="281" r:id="rId19"/>
    <p:sldId id="283" r:id="rId20"/>
    <p:sldId id="284" r:id="rId21"/>
    <p:sldId id="287" r:id="rId22"/>
    <p:sldId id="288" r:id="rId23"/>
    <p:sldId id="300" r:id="rId24"/>
    <p:sldId id="289" r:id="rId25"/>
    <p:sldId id="290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204FA-996C-460E-B4BC-E17D5B4D81C1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FD081C-EA16-4BAF-8ECF-195DB07630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77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D081C-EA16-4BAF-8ECF-195DB076307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059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171451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Интерактивная 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папка-Лэпбук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5214950"/>
            <a:ext cx="6643734" cy="114300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Выполнила:Бобохидзе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Т.В.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Diomag\Desktop\лэпбук\22012018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40000">
            <a:off x="205990" y="2193097"/>
            <a:ext cx="4309861" cy="3084285"/>
          </a:xfrm>
          <a:prstGeom prst="rect">
            <a:avLst/>
          </a:prstGeom>
          <a:noFill/>
        </p:spPr>
      </p:pic>
      <p:pic>
        <p:nvPicPr>
          <p:cNvPr id="5" name="Picture 3" descr="C:\Users\Diomag\Desktop\лэпбук\22012018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0000">
            <a:off x="4465549" y="1935692"/>
            <a:ext cx="4466960" cy="3352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Diomag\Desktop\12022018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3786214" cy="2928958"/>
          </a:xfrm>
          <a:prstGeom prst="rect">
            <a:avLst/>
          </a:prstGeom>
          <a:noFill/>
        </p:spPr>
      </p:pic>
      <p:pic>
        <p:nvPicPr>
          <p:cNvPr id="1027" name="Picture 3" descr="C:\Users\Diomag\Desktop\12022018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4"/>
            <a:ext cx="4214842" cy="2571768"/>
          </a:xfrm>
          <a:prstGeom prst="rect">
            <a:avLst/>
          </a:prstGeom>
          <a:noFill/>
        </p:spPr>
      </p:pic>
      <p:pic>
        <p:nvPicPr>
          <p:cNvPr id="1028" name="Picture 4" descr="C:\Users\Diomag\Desktop\12022018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786190"/>
            <a:ext cx="4857784" cy="2857521"/>
          </a:xfrm>
          <a:prstGeom prst="rect">
            <a:avLst/>
          </a:prstGeom>
          <a:noFill/>
        </p:spPr>
      </p:pic>
      <p:sp>
        <p:nvSpPr>
          <p:cNvPr id="7" name="Заголовок 5"/>
          <p:cNvSpPr txBox="1">
            <a:spLocks noGrp="1"/>
          </p:cNvSpPr>
          <p:nvPr>
            <p:ph type="ctrTitle"/>
          </p:nvPr>
        </p:nvSpPr>
        <p:spPr>
          <a:xfrm>
            <a:off x="214282" y="3000372"/>
            <a:ext cx="871543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Родители- неотъемлемое звено в образовательном пространстве детского сада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Diomag\Desktop\12022018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876801" cy="3657600"/>
          </a:xfrm>
          <a:prstGeom prst="rect">
            <a:avLst/>
          </a:prstGeom>
          <a:noFill/>
        </p:spPr>
      </p:pic>
      <p:pic>
        <p:nvPicPr>
          <p:cNvPr id="2051" name="Picture 3" descr="C:\Users\Diomag\Desktop\12022018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200400"/>
            <a:ext cx="4876800" cy="3443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4"/>
            <a:ext cx="7772400" cy="3571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571744"/>
            <a:ext cx="8429684" cy="4000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Diomag\Desktop\лэпбук\25012018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">
            <a:off x="248648" y="195718"/>
            <a:ext cx="5339795" cy="4058464"/>
          </a:xfrm>
          <a:prstGeom prst="rect">
            <a:avLst/>
          </a:prstGeom>
          <a:noFill/>
        </p:spPr>
      </p:pic>
      <p:pic>
        <p:nvPicPr>
          <p:cNvPr id="5" name="Picture 3" descr="C:\Users\Diomag\Desktop\лэпбук\25012018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190" y="2937235"/>
            <a:ext cx="5226964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Diomag\Desktop\лэпбук\22012018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0000">
            <a:off x="306971" y="437379"/>
            <a:ext cx="4411327" cy="3657600"/>
          </a:xfrm>
          <a:prstGeom prst="rect">
            <a:avLst/>
          </a:prstGeom>
          <a:noFill/>
        </p:spPr>
      </p:pic>
      <p:pic>
        <p:nvPicPr>
          <p:cNvPr id="6147" name="Picture 3" descr="C:\Users\Diomag\Desktop\лэпбук\22012018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000">
            <a:off x="5000628" y="285728"/>
            <a:ext cx="3500462" cy="4014790"/>
          </a:xfrm>
          <a:prstGeom prst="rect">
            <a:avLst/>
          </a:prstGeom>
          <a:noFill/>
        </p:spPr>
      </p:pic>
      <p:pic>
        <p:nvPicPr>
          <p:cNvPr id="6148" name="Picture 4" descr="C:\Users\Diomag\Desktop\лэпбук\22012018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000">
            <a:off x="3768556" y="3349895"/>
            <a:ext cx="4876800" cy="3087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572560" cy="207170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отвечает основным тезисам партнерской деятельности взрослого с детьми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357430"/>
            <a:ext cx="8715436" cy="4143404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214282" y="2500306"/>
            <a:ext cx="871543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включенность воспитателя в деятельность наравне с детьми;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>
          <a:xfrm>
            <a:off x="642910" y="3143248"/>
            <a:ext cx="835824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добровольное присоединение дошкольников к деятельности (без психического и дисциплинарного принуждения);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4" descr="C:\Users\Diomag\Desktop\05022018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00504"/>
            <a:ext cx="5448304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429396"/>
            <a:ext cx="6400800" cy="214313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Users\Diomag\Desktop\05022018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71966" cy="3786214"/>
          </a:xfrm>
          <a:prstGeom prst="rect">
            <a:avLst/>
          </a:prstGeom>
          <a:noFill/>
        </p:spPr>
      </p:pic>
      <p:pic>
        <p:nvPicPr>
          <p:cNvPr id="2051" name="Picture 3" descr="C:\Users\Diomag\Desktop\05022018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85728"/>
            <a:ext cx="4591048" cy="3657600"/>
          </a:xfrm>
          <a:prstGeom prst="rect">
            <a:avLst/>
          </a:prstGeom>
          <a:noFill/>
        </p:spPr>
      </p:pic>
      <p:sp>
        <p:nvSpPr>
          <p:cNvPr id="7" name="Заголовок 5"/>
          <p:cNvSpPr txBox="1">
            <a:spLocks noGrp="1"/>
          </p:cNvSpPr>
          <p:nvPr>
            <p:ph type="ctrTitle"/>
          </p:nvPr>
        </p:nvSpPr>
        <p:spPr>
          <a:xfrm>
            <a:off x="285750" y="4643446"/>
            <a:ext cx="85725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свободное общение и перемещение детей во время деятельности (при соответствии организации рабочего пространства);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642910" y="5857892"/>
            <a:ext cx="792961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открытый временной конец деятельности (каждый работает в своем темпе).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85728"/>
            <a:ext cx="8643998" cy="621510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357958"/>
            <a:ext cx="6400800" cy="21431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85728"/>
            <a:ext cx="8572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357158" y="500042"/>
            <a:ext cx="850112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активизирует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детей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интерес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 познавательной деятельности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214282" y="4071942"/>
            <a:ext cx="300039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1.Появляется возможность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проявить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себя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каждому ребёнку!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3428992" y="3857628"/>
            <a:ext cx="507209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позволяет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сохранить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собранный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материал;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1000100" y="5857892"/>
            <a:ext cx="414340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Это просто </a:t>
            </a:r>
            <a:r>
              <a:rPr lang="ru-RU" altLang="ru-RU" sz="2400" u="sng" dirty="0" smtClean="0">
                <a:latin typeface="Times New Roman" pitchFamily="18" charset="0"/>
                <a:cs typeface="Times New Roman" pitchFamily="18" charset="0"/>
              </a:rPr>
              <a:t>интересное и творческое занятие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3" descr="C:\Users\Diomag\Desktop\лэпбук\25012018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80000">
            <a:off x="195691" y="1781033"/>
            <a:ext cx="2597659" cy="2087537"/>
          </a:xfrm>
          <a:prstGeom prst="rect">
            <a:avLst/>
          </a:prstGeom>
          <a:noFill/>
        </p:spPr>
      </p:pic>
      <p:pic>
        <p:nvPicPr>
          <p:cNvPr id="15" name="Picture 5" descr="C:\Users\Diomag\Desktop\лэпбук\25012018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80000">
            <a:off x="2838356" y="1735168"/>
            <a:ext cx="2591947" cy="2066742"/>
          </a:xfrm>
          <a:prstGeom prst="rect">
            <a:avLst/>
          </a:prstGeom>
          <a:noFill/>
        </p:spPr>
      </p:pic>
      <p:sp>
        <p:nvSpPr>
          <p:cNvPr id="16" name="Заголовок 5"/>
          <p:cNvSpPr txBox="1">
            <a:spLocks/>
          </p:cNvSpPr>
          <p:nvPr/>
        </p:nvSpPr>
        <p:spPr>
          <a:xfrm>
            <a:off x="5500694" y="2071678"/>
            <a:ext cx="317182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 Помогает детям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лучше понять и запомнить информацию ;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Picture 7" descr="C:\Users\Diomag\Desktop\лэпбук\25012018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00">
            <a:off x="5160425" y="4747001"/>
            <a:ext cx="3697801" cy="1971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357158" y="500042"/>
            <a:ext cx="850112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ПРЕИМУЩЕСТВА    ЛЭПБУКА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357158" y="1214422"/>
            <a:ext cx="850112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-ребенок самостоятельно собирает  нужную информацию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428596" y="2285992"/>
            <a:ext cx="850112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Побуждает интерес у детей к познавательному развитию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428596" y="3571876"/>
            <a:ext cx="850112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Может разнообразить занятие или совместную деятельность со взрослым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Заголовок 5"/>
          <p:cNvSpPr txBox="1">
            <a:spLocks/>
          </p:cNvSpPr>
          <p:nvPr/>
        </p:nvSpPr>
        <p:spPr>
          <a:xfrm>
            <a:off x="428596" y="4572008"/>
            <a:ext cx="8501122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Развивает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творческое мышление, речь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Заголовок 5"/>
          <p:cNvSpPr txBox="1">
            <a:spLocks/>
          </p:cNvSpPr>
          <p:nvPr/>
        </p:nvSpPr>
        <p:spPr>
          <a:xfrm>
            <a:off x="500034" y="5572141"/>
            <a:ext cx="8429684" cy="13849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Объединяет детей для увлекательного и полезного занятия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Diomag\Desktop\лэпбук\25012018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60000">
            <a:off x="555895" y="421594"/>
            <a:ext cx="3881324" cy="3514725"/>
          </a:xfrm>
          <a:prstGeom prst="rect">
            <a:avLst/>
          </a:prstGeom>
          <a:noFill/>
        </p:spPr>
      </p:pic>
      <p:pic>
        <p:nvPicPr>
          <p:cNvPr id="1027" name="Picture 3" descr="C:\Users\Diomag\Desktop\лэпбук\25012018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60000">
            <a:off x="4415815" y="587094"/>
            <a:ext cx="3810275" cy="3230583"/>
          </a:xfrm>
          <a:prstGeom prst="rect">
            <a:avLst/>
          </a:prstGeom>
          <a:noFill/>
        </p:spPr>
      </p:pic>
      <p:pic>
        <p:nvPicPr>
          <p:cNvPr id="1028" name="Picture 4" descr="C:\Users\Diomag\Desktop\лэпбук\25012018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60000">
            <a:off x="2822581" y="3736039"/>
            <a:ext cx="4386117" cy="2778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8572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8501122" cy="49292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Diomag\Desktop\дети делают игру Одежда\30102017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572032" cy="2928958"/>
          </a:xfrm>
          <a:prstGeom prst="rect">
            <a:avLst/>
          </a:prstGeom>
          <a:noFill/>
        </p:spPr>
      </p:pic>
      <p:pic>
        <p:nvPicPr>
          <p:cNvPr id="1027" name="Picture 3" descr="C:\Users\Diomag\Desktop\дети делают игру Одежда\30102017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357562"/>
            <a:ext cx="4071966" cy="3143272"/>
          </a:xfrm>
          <a:prstGeom prst="rect">
            <a:avLst/>
          </a:prstGeom>
          <a:noFill/>
        </p:spPr>
      </p:pic>
      <p:pic>
        <p:nvPicPr>
          <p:cNvPr id="1028" name="Picture 4" descr="C:\Users\Diomag\Desktop\дети делают игру Одежда\30102017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0000">
            <a:off x="4718677" y="496558"/>
            <a:ext cx="4000528" cy="4504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857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928670"/>
            <a:ext cx="8215370" cy="5429288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6011" y="1196752"/>
            <a:ext cx="4851325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-соответствует индивидуальным  и возрастным особенностям 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склонностям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развитию способностей и творческого потенциала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лия\Desktop\IMG_4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171110" y="829568"/>
            <a:ext cx="383727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1357322"/>
          </a:xfrm>
        </p:spPr>
        <p:txBody>
          <a:bodyPr>
            <a:normAutofit/>
          </a:bodyPr>
          <a:lstStyle/>
          <a:p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500174"/>
            <a:ext cx="8643998" cy="521497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-даёт возможность для позитивной социализации;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-личностного развития;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-развития инициативы и творческих возможностей</a:t>
            </a:r>
          </a:p>
          <a:p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основе сотрудничества со взрослыми и сверстниками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00042"/>
            <a:ext cx="7772400" cy="10429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Технологии изготовления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Лэпбука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412776"/>
            <a:ext cx="8501122" cy="5230934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шаг 1-2</a:t>
            </a:r>
            <a:endParaRPr lang="ru-RU" sz="3600" b="1" dirty="0"/>
          </a:p>
        </p:txBody>
      </p:sp>
      <p:pic>
        <p:nvPicPr>
          <p:cNvPr id="8194" name="Picture 2" descr="C:\Users\Diomag\Desktop\лэпбук\04012018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93" y="1556792"/>
            <a:ext cx="3404903" cy="2687798"/>
          </a:xfrm>
          <a:prstGeom prst="rect">
            <a:avLst/>
          </a:prstGeom>
          <a:noFill/>
        </p:spPr>
      </p:pic>
      <p:pic>
        <p:nvPicPr>
          <p:cNvPr id="8195" name="Picture 3" descr="C:\Users\Diomag\Desktop\лэпбук\04012018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60531"/>
            <a:ext cx="3312368" cy="2880320"/>
          </a:xfrm>
          <a:prstGeom prst="rect">
            <a:avLst/>
          </a:prstGeom>
          <a:noFill/>
        </p:spPr>
      </p:pic>
      <p:pic>
        <p:nvPicPr>
          <p:cNvPr id="6" name="Picture 2" descr="C:\Users\Diomag\Desktop\лэпбук\04012018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066" y="4077072"/>
            <a:ext cx="3876669" cy="2643206"/>
          </a:xfrm>
          <a:prstGeom prst="rect">
            <a:avLst/>
          </a:prstGeom>
          <a:noFill/>
        </p:spPr>
      </p:pic>
      <p:pic>
        <p:nvPicPr>
          <p:cNvPr id="7" name="Picture 3" descr="C:\Users\Diomag\Desktop\лэпбук\040120184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340850"/>
            <a:ext cx="3929122" cy="2379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936104"/>
          </a:xfrm>
        </p:spPr>
        <p:txBody>
          <a:bodyPr/>
          <a:lstStyle/>
          <a:p>
            <a:r>
              <a:rPr lang="ru-RU" dirty="0" smtClean="0"/>
              <a:t>Шаг 3-4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 descr="C:\Users\Diomag\Desktop\лэпбук\04012018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925" y="1196752"/>
            <a:ext cx="3786214" cy="2768599"/>
          </a:xfrm>
          <a:prstGeom prst="rect">
            <a:avLst/>
          </a:prstGeom>
          <a:noFill/>
        </p:spPr>
      </p:pic>
      <p:pic>
        <p:nvPicPr>
          <p:cNvPr id="9221" name="Picture 5" descr="C:\Users\Diomag\Desktop\лэпбук\04012018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628800"/>
            <a:ext cx="4667280" cy="2568347"/>
          </a:xfrm>
          <a:prstGeom prst="rect">
            <a:avLst/>
          </a:prstGeom>
          <a:noFill/>
        </p:spPr>
      </p:pic>
      <p:pic>
        <p:nvPicPr>
          <p:cNvPr id="1026" name="Picture 2" descr="C:\Users\Юлия\Desktop\27022018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3789039"/>
            <a:ext cx="3384376" cy="288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Юлия\Desktop\27022018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92621"/>
            <a:ext cx="2592288" cy="29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Юлия\Desktop\270220189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652664" cy="25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6"/>
            <a:ext cx="7772400" cy="3023142"/>
          </a:xfrm>
        </p:spPr>
        <p:txBody>
          <a:bodyPr/>
          <a:lstStyle/>
          <a:p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71481"/>
            <a:ext cx="6400800" cy="135732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Содержимое </a:t>
            </a:r>
            <a:r>
              <a:rPr lang="ru-RU" sz="4400" b="1" dirty="0" err="1" smtClean="0">
                <a:solidFill>
                  <a:srgbClr val="C00000"/>
                </a:solidFill>
              </a:rPr>
              <a:t>Лэпбука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Юлия\Desktop\27022018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619795" y="1567387"/>
            <a:ext cx="6454692" cy="412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Diomag\Desktop\лэпбук\04012018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40000">
            <a:off x="2625149" y="1312997"/>
            <a:ext cx="3250535" cy="1961867"/>
          </a:xfrm>
          <a:prstGeom prst="rect">
            <a:avLst/>
          </a:prstGeom>
          <a:noFill/>
        </p:spPr>
      </p:pic>
      <p:pic>
        <p:nvPicPr>
          <p:cNvPr id="2050" name="Picture 2" descr="C:\Users\Юлия\Desktop\27022018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256300" y="1338664"/>
            <a:ext cx="2476872" cy="23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лия\Desktop\27022018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5940152" y="1375533"/>
            <a:ext cx="2854311" cy="29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Юлия\Desktop\270220189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67581" y="3755577"/>
            <a:ext cx="2854311" cy="21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Юлия\Desktop\270220189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2589665" y="3385848"/>
            <a:ext cx="285431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Юлия\Desktop\270220189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5213752" y="4437111"/>
            <a:ext cx="3624115" cy="25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Юлия\Desktop\270220189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1925456" y="5373216"/>
            <a:ext cx="351852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Содержимое </a:t>
            </a:r>
            <a:r>
              <a:rPr lang="ru-RU" b="1" dirty="0" err="1" smtClean="0">
                <a:solidFill>
                  <a:srgbClr val="FF0000"/>
                </a:solidFill>
              </a:rPr>
              <a:t>лэпбука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97672"/>
            <a:ext cx="6400800" cy="1473200"/>
          </a:xfrm>
        </p:spPr>
        <p:txBody>
          <a:bodyPr/>
          <a:lstStyle/>
          <a:p>
            <a:endParaRPr lang="ru-RU"/>
          </a:p>
        </p:txBody>
      </p:sp>
      <p:pic>
        <p:nvPicPr>
          <p:cNvPr id="3074" name="Picture 2" descr="C:\Users\Юлия\Desktop\270220189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467544" y="476672"/>
            <a:ext cx="378817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лия\Desktop\270220189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4326505" y="417204"/>
            <a:ext cx="41567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Юлия\Desktop\27022018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80000">
            <a:off x="467348" y="4067360"/>
            <a:ext cx="374086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Diomag\Desktop\лэпбук\22012018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40000">
            <a:off x="4325036" y="3664431"/>
            <a:ext cx="3777857" cy="2747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15716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844824"/>
            <a:ext cx="8643998" cy="48703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714356"/>
            <a:ext cx="75724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 Удачи Вам в освоении </a:t>
            </a:r>
            <a:r>
              <a:rPr lang="ru-RU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Лэпбуков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ds03.infourok.ru/uploads/ex/0aa8/00027ba7-a2a82ec2/1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6494" y="2428958"/>
            <a:ext cx="5185986" cy="4239713"/>
          </a:xfrm>
          <a:prstGeom prst="rect">
            <a:avLst/>
          </a:prstGeom>
          <a:noFill/>
        </p:spPr>
      </p:pic>
      <p:pic>
        <p:nvPicPr>
          <p:cNvPr id="2051" name="Picture 3" descr="C:\Users\Юлия\Desktop\для проекта\IMG_4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33" y="2150064"/>
            <a:ext cx="3960440" cy="21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33" y="4358981"/>
            <a:ext cx="4040087" cy="228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0"/>
            <a:ext cx="7772400" cy="76928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Что такое </a:t>
            </a:r>
            <a:r>
              <a:rPr lang="ru-RU" sz="4800" b="1" dirty="0" err="1" smtClean="0">
                <a:solidFill>
                  <a:srgbClr val="C00000"/>
                </a:solidFill>
              </a:rPr>
              <a:t>лэпбук</a:t>
            </a:r>
            <a:r>
              <a:rPr lang="ru-RU" sz="4800" b="1" dirty="0" smtClean="0">
                <a:solidFill>
                  <a:srgbClr val="C00000"/>
                </a:solidFill>
              </a:rPr>
              <a:t>?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500174"/>
            <a:ext cx="8286808" cy="4929222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8926" y="3643314"/>
            <a:ext cx="3816423" cy="2431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заполнения папки нужно: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--Провести наблюдения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--Изучить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--Проанализировать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--Систематизировать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5" y="1340768"/>
            <a:ext cx="8208911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интерактивная , тематическая папка</a:t>
            </a:r>
          </a:p>
          <a:p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сравнительно новое средство общения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Впервые 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создавать </a:t>
            </a:r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начали американцы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переводе означает-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наколенная книга</a:t>
            </a: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4"/>
            <a:ext cx="7772400" cy="1071570"/>
          </a:xfrm>
        </p:spPr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обеспечивает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140968"/>
            <a:ext cx="8429684" cy="3359866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556792"/>
            <a:ext cx="692943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-построение образовательной деятельности на основе взаимодействия взрослых с детьми ,ориентированного на интересы и возможности каждого ребёнка;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2572455"/>
            <a:ext cx="691276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-развитие любознательности ,познавательной мотивации и образовательной активности;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3280340"/>
            <a:ext cx="6929437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-развитие воображения ,творческой активности и инициативы ,в том числе и речевой;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5696" y="5003889"/>
            <a:ext cx="705678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-создание условий для участия родителей в образовательной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1483" y="3988226"/>
            <a:ext cx="6929437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-возможность выбора детьми материалов ,видов активности ,участников совместной деятельности и общения;</a:t>
            </a: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857256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нужен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00108"/>
            <a:ext cx="8501122" cy="5357850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iomag\Desktop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3000396" cy="2500330"/>
          </a:xfrm>
          <a:prstGeom prst="rect">
            <a:avLst/>
          </a:prstGeom>
          <a:noFill/>
        </p:spPr>
      </p:pic>
      <p:pic>
        <p:nvPicPr>
          <p:cNvPr id="1028" name="Picture 4" descr="C:\Users\Diomag\Desktop\resi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6"/>
            <a:ext cx="4286258" cy="2600328"/>
          </a:xfrm>
          <a:prstGeom prst="rect">
            <a:avLst/>
          </a:prstGeom>
          <a:noFill/>
        </p:spPr>
      </p:pic>
      <p:pic>
        <p:nvPicPr>
          <p:cNvPr id="1029" name="Picture 5" descr="C:\Users\Diomag\Desktop\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071942"/>
            <a:ext cx="2943220" cy="2438400"/>
          </a:xfrm>
          <a:prstGeom prst="rect">
            <a:avLst/>
          </a:prstGeom>
          <a:noFill/>
        </p:spPr>
      </p:pic>
      <p:pic>
        <p:nvPicPr>
          <p:cNvPr id="10" name="Рисунок 9" descr="C:\Users\Diomag\Desktop\depositphotos_30882071-stock-illustration-schoolchildre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071546"/>
            <a:ext cx="35719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Users\Diomag\Desktop\information_items_3255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714752"/>
            <a:ext cx="2643206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643710"/>
            <a:ext cx="6400800" cy="214290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Diomag\Desktop\05022018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643338" cy="2786082"/>
          </a:xfrm>
          <a:prstGeom prst="rect">
            <a:avLst/>
          </a:prstGeom>
          <a:noFill/>
        </p:spPr>
      </p:pic>
      <p:pic>
        <p:nvPicPr>
          <p:cNvPr id="1027" name="Picture 3" descr="C:\Users\Diomag\Desktop\05022018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286124"/>
            <a:ext cx="4786346" cy="3014658"/>
          </a:xfrm>
          <a:prstGeom prst="rect">
            <a:avLst/>
          </a:prstGeom>
          <a:noFill/>
        </p:spPr>
      </p:pic>
      <p:sp>
        <p:nvSpPr>
          <p:cNvPr id="6" name="Заголовок 5"/>
          <p:cNvSpPr txBox="1">
            <a:spLocks noGrp="1"/>
          </p:cNvSpPr>
          <p:nvPr>
            <p:ph type="ctrTitle"/>
          </p:nvPr>
        </p:nvSpPr>
        <p:spPr>
          <a:xfrm>
            <a:off x="4071934" y="357166"/>
            <a:ext cx="4714878" cy="25237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-содержит в себе много информации;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-его можно использовать в развитии творчества ,воображения;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-можно пользоваться одновременно группой детей;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-обладает дидактическими свойствами ;                           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-вариативный(много вариантов использования каждой его части)</a:t>
            </a:r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Diomag\Desktop\лэпбук\22012018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295554" cy="2786082"/>
          </a:xfrm>
          <a:prstGeom prst="rect">
            <a:avLst/>
          </a:prstGeom>
          <a:noFill/>
        </p:spPr>
      </p:pic>
      <p:pic>
        <p:nvPicPr>
          <p:cNvPr id="4099" name="Picture 3" descr="C:\Users\Diomag\Desktop\лэпбук\22012018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28"/>
            <a:ext cx="2714644" cy="2643206"/>
          </a:xfrm>
          <a:prstGeom prst="rect">
            <a:avLst/>
          </a:prstGeom>
          <a:noFill/>
        </p:spPr>
      </p:pic>
      <p:pic>
        <p:nvPicPr>
          <p:cNvPr id="4100" name="Picture 4" descr="C:\Users\Diomag\Desktop\лэпбук\22012018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290"/>
            <a:ext cx="3305164" cy="2571768"/>
          </a:xfrm>
          <a:prstGeom prst="rect">
            <a:avLst/>
          </a:prstGeom>
          <a:noFill/>
        </p:spPr>
      </p:pic>
      <p:pic>
        <p:nvPicPr>
          <p:cNvPr id="4101" name="Picture 5" descr="C:\Users\Diomag\Desktop\лэпбук\22012018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80000">
            <a:off x="5711056" y="2505562"/>
            <a:ext cx="3000396" cy="2657492"/>
          </a:xfrm>
          <a:prstGeom prst="rect">
            <a:avLst/>
          </a:prstGeom>
          <a:noFill/>
        </p:spPr>
      </p:pic>
      <p:pic>
        <p:nvPicPr>
          <p:cNvPr id="4102" name="Picture 6" descr="C:\Users\Diomag\Desktop\лэпбук\220120185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0000">
            <a:off x="183584" y="2760599"/>
            <a:ext cx="2676556" cy="2381429"/>
          </a:xfrm>
          <a:prstGeom prst="rect">
            <a:avLst/>
          </a:prstGeom>
          <a:noFill/>
        </p:spPr>
      </p:pic>
      <p:pic>
        <p:nvPicPr>
          <p:cNvPr id="4103" name="Picture 7" descr="C:\Users\Diomag\Desktop\лэпбук\220120186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80000">
            <a:off x="2856325" y="2646496"/>
            <a:ext cx="2928958" cy="2762251"/>
          </a:xfrm>
          <a:prstGeom prst="rect">
            <a:avLst/>
          </a:prstGeom>
          <a:noFill/>
        </p:spPr>
      </p:pic>
      <p:pic>
        <p:nvPicPr>
          <p:cNvPr id="4104" name="Picture 8" descr="C:\Users\Diomag\Desktop\лэпбук\220120186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80000">
            <a:off x="214282" y="5072050"/>
            <a:ext cx="3000396" cy="1785950"/>
          </a:xfrm>
          <a:prstGeom prst="rect">
            <a:avLst/>
          </a:prstGeom>
          <a:noFill/>
        </p:spPr>
      </p:pic>
      <p:pic>
        <p:nvPicPr>
          <p:cNvPr id="4105" name="Picture 9" descr="C:\Users\Diomag\Desktop\лэпбук\220120186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240000">
            <a:off x="3214678" y="4786322"/>
            <a:ext cx="2928958" cy="1857388"/>
          </a:xfrm>
          <a:prstGeom prst="rect">
            <a:avLst/>
          </a:prstGeom>
          <a:noFill/>
        </p:spPr>
      </p:pic>
      <p:pic>
        <p:nvPicPr>
          <p:cNvPr id="4106" name="Picture 10" descr="C:\Users\Diomag\Desktop\лэпбук\2201201860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360000">
            <a:off x="6211041" y="4780813"/>
            <a:ext cx="2500299" cy="1934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57166"/>
            <a:ext cx="8572560" cy="235745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вид совместной                                                  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деятельности взрослого и ребенка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143116"/>
            <a:ext cx="8572560" cy="4286280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 обеспечивают поддержку:</a:t>
            </a:r>
          </a:p>
          <a:p>
            <a:endParaRPr lang="ru-RU" sz="2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924944"/>
            <a:ext cx="799288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организационную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(экскурсии, походы)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80" y="3515578"/>
            <a:ext cx="69920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техническую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(фото, видео)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5918" y="4038798"/>
            <a:ext cx="7392024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информационную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(сбор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информации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992905"/>
            <a:ext cx="8305719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2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мотивационную (поддерживание интереса,    уверенности в успехе)</a:t>
            </a:r>
          </a:p>
        </p:txBody>
      </p:sp>
      <p:sp>
        <p:nvSpPr>
          <p:cNvPr id="12" name="Пятно 1 11"/>
          <p:cNvSpPr/>
          <p:nvPr/>
        </p:nvSpPr>
        <p:spPr>
          <a:xfrm>
            <a:off x="636360" y="2204864"/>
            <a:ext cx="706679" cy="7200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532499" y="3055749"/>
            <a:ext cx="457200" cy="26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828960" y="3646383"/>
            <a:ext cx="457200" cy="26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8" name="5-конечная звезда 17"/>
          <p:cNvSpPr/>
          <p:nvPr/>
        </p:nvSpPr>
        <p:spPr>
          <a:xfrm>
            <a:off x="805918" y="4254241"/>
            <a:ext cx="457200" cy="26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5-конечная звезда 18"/>
          <p:cNvSpPr/>
          <p:nvPr/>
        </p:nvSpPr>
        <p:spPr>
          <a:xfrm>
            <a:off x="885839" y="5214900"/>
            <a:ext cx="457200" cy="51835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428604"/>
            <a:ext cx="8643998" cy="60007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86520"/>
            <a:ext cx="6400800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122" name="Picture 2" descr="C:\Users\Diomag\Desktop\лэпбук\22012018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4305328" cy="2657469"/>
          </a:xfrm>
          <a:prstGeom prst="rect">
            <a:avLst/>
          </a:prstGeom>
          <a:noFill/>
        </p:spPr>
      </p:pic>
      <p:pic>
        <p:nvPicPr>
          <p:cNvPr id="5123" name="Picture 3" descr="C:\Users\Diomag\Desktop\лэпбук\22012018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14356"/>
            <a:ext cx="4090982" cy="2643206"/>
          </a:xfrm>
          <a:prstGeom prst="rect">
            <a:avLst/>
          </a:prstGeom>
          <a:noFill/>
        </p:spPr>
      </p:pic>
      <p:pic>
        <p:nvPicPr>
          <p:cNvPr id="5124" name="Picture 4" descr="C:\Users\Diomag\Desktop\лэпбук\22012018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00400"/>
            <a:ext cx="4519642" cy="3443310"/>
          </a:xfrm>
          <a:prstGeom prst="rect">
            <a:avLst/>
          </a:prstGeom>
          <a:noFill/>
        </p:spPr>
      </p:pic>
      <p:pic>
        <p:nvPicPr>
          <p:cNvPr id="5126" name="Picture 6" descr="C:\Users\Diomag\Desktop\лэпбук\22012018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267084"/>
            <a:ext cx="3800476" cy="3590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05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545</TotalTime>
  <Words>386</Words>
  <Application>Microsoft Office PowerPoint</Application>
  <PresentationFormat>Экран (4:3)</PresentationFormat>
  <Paragraphs>78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Волна</vt:lpstr>
      <vt:lpstr>Интерактивная  папка-Лэпбук</vt:lpstr>
      <vt:lpstr>Слайд 2</vt:lpstr>
      <vt:lpstr>Что такое лэпбук?</vt:lpstr>
      <vt:lpstr>Лэпбук обеспечивает</vt:lpstr>
      <vt:lpstr>Зачем нужен Лэпбук?</vt:lpstr>
      <vt:lpstr>-содержит в себе много информации; -его можно использовать в развитии творчества ,воображения; -можно пользоваться одновременно группой детей; -обладает дидактическими свойствами ;                                -вариативный(много вариантов использования каждой его части)</vt:lpstr>
      <vt:lpstr>Слайд 7</vt:lpstr>
      <vt:lpstr>Лэпбук – вид совместной                                                       деятельности взрослого и ребенка </vt:lpstr>
      <vt:lpstr>Слайд 9</vt:lpstr>
      <vt:lpstr>Родители- неотъемлемое звено в образовательном пространстве детского сада</vt:lpstr>
      <vt:lpstr>Слайд 11</vt:lpstr>
      <vt:lpstr>Слайд 12</vt:lpstr>
      <vt:lpstr>Слайд 13</vt:lpstr>
      <vt:lpstr>Лэпбук отвечает основным тезисам партнерской деятельности взрослого с детьми</vt:lpstr>
      <vt:lpstr> - свободное общение и перемещение детей во время деятельности (при соответствии организации рабочего пространства);</vt:lpstr>
      <vt:lpstr> </vt:lpstr>
      <vt:lpstr>Слайд 17</vt:lpstr>
      <vt:lpstr>Слайд 18</vt:lpstr>
      <vt:lpstr>Слайд 19</vt:lpstr>
      <vt:lpstr>Лэпбук</vt:lpstr>
      <vt:lpstr>Технологии изготовления Лэпбука</vt:lpstr>
      <vt:lpstr>Шаг 3-4</vt:lpstr>
      <vt:lpstr>С</vt:lpstr>
      <vt:lpstr>Содержимое лэпбука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Diomag</cp:lastModifiedBy>
  <cp:revision>65</cp:revision>
  <dcterms:created xsi:type="dcterms:W3CDTF">2018-01-21T14:39:55Z</dcterms:created>
  <dcterms:modified xsi:type="dcterms:W3CDTF">2018-04-15T07:18:47Z</dcterms:modified>
</cp:coreProperties>
</file>