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7" r:id="rId4"/>
    <p:sldId id="263" r:id="rId5"/>
    <p:sldId id="259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32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7" y="2348880"/>
            <a:ext cx="863313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/>
                <a:solidFill>
                  <a:schemeClr val="accent3"/>
                </a:solidFill>
                <a:effectLst/>
              </a:rPr>
              <a:t>Проблемно – поисковый метод</a:t>
            </a:r>
          </a:p>
          <a:p>
            <a:pPr algn="ctr"/>
            <a:r>
              <a:rPr lang="ru-RU" sz="3200" b="1" dirty="0" smtClean="0">
                <a:ln/>
                <a:solidFill>
                  <a:schemeClr val="accent3"/>
                </a:solidFill>
              </a:rPr>
              <a:t>в образовательной деятельности с детьми</a:t>
            </a:r>
            <a:endParaRPr lang="ru-RU" sz="32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141277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астер - класс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90322" y="4221088"/>
            <a:ext cx="54726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етодист МБДОУ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г. Иркутска детского сада №151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Александра Игоревна Захарова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12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0044" y="1772816"/>
            <a:ext cx="828092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Актуальность: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Выпускник ДОУ способен решать интеллектуальные и личностные задачи (проблемы), адекватные возрасту; может применять усвоенные знания и способы деятельности для решения новых задач (проблем), поставленных как взрослым, там и им самим.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(выдержка из Приказа Министерства образования и науки РФ от 17 октября 2013 г. N 1155</a:t>
            </a:r>
          </a:p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«Об утверждении федерального государственного образовательного стандарта дошкольного образования»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35688" y="6550223"/>
            <a:ext cx="28083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№151.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Захарова А.И. 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445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5207" y="3212976"/>
            <a:ext cx="406478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Виды: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мнению И.Я.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Лернера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этот вид методов включает в себя такие его частные случаи, как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метод проблемного изложения, частично-поисковый, или эвристический, исследовательский методы обучения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1389" y="1484784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Проблемно – поисковый метод: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игровой, основан на создании проблемной ситуации, активной познавательной деятельности воспитанников.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61327" y="3212976"/>
            <a:ext cx="391294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Частные случаи: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предложенные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М.И.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Махмутовым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бинарные методы: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объяснительно-побуждающий и частично-поисковый, побуждающий и поисковый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1927219" y="2420888"/>
            <a:ext cx="720080" cy="7920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292080" y="2420888"/>
            <a:ext cx="648072" cy="7920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971600" y="2420888"/>
            <a:ext cx="7200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6335688" y="6548734"/>
            <a:ext cx="28083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№151.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Захарова А.И. 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56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672" y="1988840"/>
            <a:ext cx="74888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Ценностные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ориентиры: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способствует более осмысленному и самостоятельному овладению знаниями. Особенно эффективно применяются эти методы в тех случаях, когда нужно добиться формирования понятий, законов и теорий в соответствующей области науки, а не сообщение фактической информации.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Акцент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воспитательный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эффект: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ходе применения метода воспитывается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способность самостоятельно анализировать проблемную ситуацию, самостоятельно находить правильный ответ.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335688" y="6550223"/>
            <a:ext cx="28083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№151.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Захарова А.И. 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112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369293" y="772474"/>
            <a:ext cx="5858891" cy="2278507"/>
            <a:chOff x="1394018" y="2420888"/>
            <a:chExt cx="5858891" cy="2278507"/>
          </a:xfrm>
        </p:grpSpPr>
        <p:sp>
          <p:nvSpPr>
            <p:cNvPr id="2" name="TextBox 1"/>
            <p:cNvSpPr txBox="1"/>
            <p:nvPr/>
          </p:nvSpPr>
          <p:spPr>
            <a:xfrm>
              <a:off x="1394018" y="2420888"/>
              <a:ext cx="23762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latin typeface="Times New Roman" pitchFamily="18" charset="0"/>
                  <a:cs typeface="Times New Roman" pitchFamily="18" charset="0"/>
                </a:rPr>
                <a:t>Структура метода:</a:t>
              </a:r>
              <a:endParaRPr lang="ru-RU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" name="Прямая соединительная линия 3"/>
            <p:cNvCxnSpPr/>
            <p:nvPr/>
          </p:nvCxnSpPr>
          <p:spPr>
            <a:xfrm>
              <a:off x="1475656" y="2820998"/>
              <a:ext cx="229462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1780301" y="2945069"/>
              <a:ext cx="5472608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ru-RU" dirty="0" smtClean="0">
                  <a:latin typeface="Times New Roman" pitchFamily="18" charset="0"/>
                  <a:cs typeface="Times New Roman" pitchFamily="18" charset="0"/>
                </a:rPr>
                <a:t>Обозначение проблемы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ru-RU" dirty="0" smtClean="0">
                  <a:latin typeface="Times New Roman" pitchFamily="18" charset="0"/>
                  <a:cs typeface="Times New Roman" pitchFamily="18" charset="0"/>
                </a:rPr>
                <a:t>Построение гипотезы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ru-RU" dirty="0" smtClean="0">
                  <a:latin typeface="Times New Roman" pitchFamily="18" charset="0"/>
                  <a:cs typeface="Times New Roman" pitchFamily="18" charset="0"/>
                </a:rPr>
                <a:t>Проектирование результата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ru-RU" dirty="0" smtClean="0">
                  <a:latin typeface="Times New Roman" pitchFamily="18" charset="0"/>
                  <a:cs typeface="Times New Roman" pitchFamily="18" charset="0"/>
                </a:rPr>
                <a:t>Построение плана работы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ru-RU" dirty="0" smtClean="0">
                  <a:latin typeface="Times New Roman" pitchFamily="18" charset="0"/>
                  <a:cs typeface="Times New Roman" pitchFamily="18" charset="0"/>
                </a:rPr>
                <a:t>Подтверждение/опровержение гипотезы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ru-RU" dirty="0" smtClean="0">
                  <a:latin typeface="Times New Roman" pitchFamily="18" charset="0"/>
                  <a:cs typeface="Times New Roman" pitchFamily="18" charset="0"/>
                </a:rPr>
                <a:t>Выводы </a:t>
              </a:r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1484821" y="2820998"/>
              <a:ext cx="0" cy="168035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Прямоугольник 6"/>
          <p:cNvSpPr/>
          <p:nvPr/>
        </p:nvSpPr>
        <p:spPr>
          <a:xfrm>
            <a:off x="6335688" y="6550223"/>
            <a:ext cx="28083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№151.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Захарова А.И. 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658320"/>
              </p:ext>
            </p:extLst>
          </p:nvPr>
        </p:nvGraphicFramePr>
        <p:xfrm>
          <a:off x="611560" y="3212976"/>
          <a:ext cx="8352928" cy="3153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34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995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879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воспитателя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Деятельность воспитанника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основываясь на прежнем опыте и знаниях:</a:t>
                      </a:r>
                      <a:endParaRPr lang="ru-R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3024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создает проблемную ситуацию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itchFamily="34" charset="0"/>
                        <a:buNone/>
                      </a:pPr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вызывают предположения о путях решения проблемной ситуации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2292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организует коллективное обсуждение возможных подходов к решению проблемной ситуации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обобщают ранее приобретенные знания</a:t>
                      </a:r>
                      <a:endParaRPr lang="ru-RU" sz="15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2920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itchFamily="34" charset="0"/>
                        <a:buNone/>
                      </a:pPr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подтверждает правильность выводов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выявляют причины явлений</a:t>
                      </a:r>
                      <a:endParaRPr lang="ru-RU" sz="15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292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выдвигает готовое проблемное задание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объясняют их происхождение</a:t>
                      </a:r>
                      <a:endParaRPr lang="ru-RU" sz="15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4280"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выбирают наиболее рациональный вариант решения проблемной ситуации</a:t>
                      </a:r>
                      <a:endParaRPr lang="ru-RU" sz="15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457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74142" y="4437112"/>
            <a:ext cx="69440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9373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Ребёнок сам ставит проблему и сам её решает. Воспитатель даже не указывает на проблему: ребёнок должен увидеть её самостоятельно, а увидев, сформулировать и исследовать возможности и способы её решения.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5200" y="102985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Уровни сложности задания: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19212" y="1641293"/>
            <a:ext cx="6349132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1. Воспитатель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сам ставит проблему (задачу) и сам решает её при активном слушании и обсуждении детьми.   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323839" y="2492896"/>
            <a:ext cx="6055444" cy="882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 Воспитатель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ставит проблему, дети самостоятельно или под его руководством находят решение. Воспитатель направляет ребёнка на самостоятельные поиски путей решения. 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74142" y="3573016"/>
            <a:ext cx="6603298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 Ребёнок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ставит проблему, воспитатель помогает её решить. У ребёнка воспитывается способность самостоятельно формулировать проблему. 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880619" y="1772816"/>
            <a:ext cx="432048" cy="3456384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335688" y="6550223"/>
            <a:ext cx="28083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№151.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Захарова А.И. 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0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upload.wikimedia.org/wikipedia/commons/thumb/7/77/Plus_blue.svg/897px-Plus_blue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836712"/>
            <a:ext cx="1440160" cy="164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pngimg.com/uploads/minus/minus_PNG6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9545" y="1993983"/>
            <a:ext cx="829565" cy="829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81004" y="2408767"/>
            <a:ext cx="50550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Возможность применения метода с детьми разного возраста, уровня подготовки, различного уровня развития или с отклонениями в развитии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Возможность применения нестандартного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формата мероприятия 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(игра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приключение, путешествие, исследование)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Активность каждого участника (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роль каждого игрока настолько велика, что кажется, без него ничего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произойти 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не может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просто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развлечение,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но 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развивающая, познавательная деятельность.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Гибкость формата (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проводить 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можно в помещении или на улице, 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в любое время года, в любое удобное время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Динамическая деятельность (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нет необходимости отдельно проводить физкультминутки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Возможность применения для реализации всех образовательных областей образовательной программы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28184" y="3196977"/>
            <a:ext cx="259228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Предварительная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серьезная подготовка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Свободное </a:t>
            </a:r>
            <a:r>
              <a:rPr lang="ru-RU" sz="1300" i="1" dirty="0">
                <a:latin typeface="Times New Roman" pitchFamily="18" charset="0"/>
                <a:cs typeface="Times New Roman" pitchFamily="18" charset="0"/>
              </a:rPr>
              <a:t>владение материалом, активное использование мимики, жестов, речевых выразительных средств, выразительность 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речи.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Однако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, готовясь к занятиям, 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педагоги так </a:t>
            </a:r>
            <a:r>
              <a:rPr lang="ru-RU" sz="1300" dirty="0">
                <a:latin typeface="Times New Roman" pitchFamily="18" charset="0"/>
                <a:cs typeface="Times New Roman" pitchFamily="18" charset="0"/>
              </a:rPr>
              <a:t>же тратят время на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подготовку!!!)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335688" y="6550223"/>
            <a:ext cx="28083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№151.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Захарова А.И. 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97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65818" y="2564904"/>
            <a:ext cx="611096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/>
                <a:solidFill>
                  <a:schemeClr val="accent3"/>
                </a:solidFill>
                <a:effectLst/>
              </a:rPr>
              <a:t>Спасибо за внимание!</a:t>
            </a:r>
          </a:p>
          <a:p>
            <a:pPr algn="ctr"/>
            <a:endParaRPr lang="ru-RU" sz="32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55776" y="4725144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отова ответить на Ваши вопросы…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75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212</TotalTime>
  <Words>503</Words>
  <Application>Microsoft Office PowerPoint</Application>
  <PresentationFormat>Экран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151</dc:creator>
  <cp:lastModifiedBy>151</cp:lastModifiedBy>
  <cp:revision>16</cp:revision>
  <dcterms:created xsi:type="dcterms:W3CDTF">2019-01-23T04:43:01Z</dcterms:created>
  <dcterms:modified xsi:type="dcterms:W3CDTF">2019-04-09T10:22:30Z</dcterms:modified>
</cp:coreProperties>
</file>