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74" r:id="rId12"/>
    <p:sldId id="282" r:id="rId13"/>
    <p:sldId id="283" r:id="rId14"/>
    <p:sldId id="284" r:id="rId15"/>
    <p:sldId id="285" r:id="rId16"/>
    <p:sldId id="286" r:id="rId17"/>
    <p:sldId id="279" r:id="rId18"/>
    <p:sldId id="280" r:id="rId19"/>
    <p:sldId id="309" r:id="rId20"/>
    <p:sldId id="288" r:id="rId21"/>
    <p:sldId id="289" r:id="rId22"/>
    <p:sldId id="290" r:id="rId23"/>
    <p:sldId id="293" r:id="rId24"/>
    <p:sldId id="294" r:id="rId25"/>
    <p:sldId id="295" r:id="rId26"/>
    <p:sldId id="296" r:id="rId27"/>
    <p:sldId id="297" r:id="rId28"/>
    <p:sldId id="302" r:id="rId29"/>
    <p:sldId id="298" r:id="rId30"/>
    <p:sldId id="308" r:id="rId31"/>
    <p:sldId id="300" r:id="rId32"/>
    <p:sldId id="304" r:id="rId33"/>
    <p:sldId id="305" r:id="rId34"/>
    <p:sldId id="326" r:id="rId35"/>
    <p:sldId id="306" r:id="rId36"/>
    <p:sldId id="323" r:id="rId37"/>
    <p:sldId id="311" r:id="rId38"/>
    <p:sldId id="319" r:id="rId39"/>
    <p:sldId id="327" r:id="rId40"/>
    <p:sldId id="328" r:id="rId41"/>
    <p:sldId id="322" r:id="rId42"/>
    <p:sldId id="329" r:id="rId43"/>
    <p:sldId id="320" r:id="rId44"/>
    <p:sldId id="321" r:id="rId45"/>
    <p:sldId id="316" r:id="rId46"/>
    <p:sldId id="33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4512-9B0A-475E-AB8A-8272A30B693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90C-D9DB-42F0-AB21-42232ED8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05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4512-9B0A-475E-AB8A-8272A30B693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90C-D9DB-42F0-AB21-42232ED8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4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4512-9B0A-475E-AB8A-8272A30B693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90C-D9DB-42F0-AB21-42232ED8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6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4512-9B0A-475E-AB8A-8272A30B693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90C-D9DB-42F0-AB21-42232ED8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84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4512-9B0A-475E-AB8A-8272A30B693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90C-D9DB-42F0-AB21-42232ED8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04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4512-9B0A-475E-AB8A-8272A30B693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90C-D9DB-42F0-AB21-42232ED8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3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4512-9B0A-475E-AB8A-8272A30B693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90C-D9DB-42F0-AB21-42232ED8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67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4512-9B0A-475E-AB8A-8272A30B693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90C-D9DB-42F0-AB21-42232ED8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07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4512-9B0A-475E-AB8A-8272A30B693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90C-D9DB-42F0-AB21-42232ED8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91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4512-9B0A-475E-AB8A-8272A30B693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90C-D9DB-42F0-AB21-42232ED8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36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4512-9B0A-475E-AB8A-8272A30B693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490C-D9DB-42F0-AB21-42232ED8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14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4512-9B0A-475E-AB8A-8272A30B693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9490C-D9DB-42F0-AB21-42232ED8A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05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310040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Модуль: «Основы мировых религиозных культур»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Класс: 4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800" b="1" i="1" u="sng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религий в России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7715304" cy="17526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Составитель: Сидорова Ирина Юрьевна,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классов,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.Асбест,  Лицей № 9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0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веры</a:t>
            </a:r>
          </a:p>
        </p:txBody>
      </p:sp>
      <p:pic>
        <p:nvPicPr>
          <p:cNvPr id="235524" name="Picture 4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928670"/>
            <a:ext cx="4870447" cy="369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4857760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послы, побывавшие в Константинополе, окончательно убедили князя в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выборе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Православной веры. 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Служба у греков лучше, чем в других странах.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греки ввели нас в то место, где они служат Богу своему, мы не знали, на небе ли мы или на земле, -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рассказывали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послы князю, - ибо нет на земле такого зрелища и красоты такой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96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веры князем Владимиром</a:t>
            </a:r>
          </a:p>
        </p:txBody>
      </p:sp>
      <p:pic>
        <p:nvPicPr>
          <p:cNvPr id="223236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595825" cy="383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90" y="1214422"/>
            <a:ext cx="38576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можем мы забыть того, что видели и слышали, ибо каждый человек, если вкусит сладкого, не возьмет потом горького. Так и мы не хотим уже прибывать в язычестве.</a:t>
            </a:r>
          </a:p>
          <a:p>
            <a:pPr algn="just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бы вера греческая не была бы так хороша, то не приняла бы ее бабка твоя, великая княгиня Ольга, а она была мудрейшей из всех людей, - согласились и бояре.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Так великий князь Владимир решил принять от византийцев Христову веру.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00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Во Владимирском собо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357188"/>
            <a:ext cx="7786687" cy="5214937"/>
          </a:xfrm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642938" y="5715000"/>
            <a:ext cx="7858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Когда греки ввели нас в то место, где они служат Богу своему, мы не знали, на небе ли мы или на земле.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71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-285750" y="642938"/>
            <a:ext cx="4071938" cy="5929312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 таинстве Крещения великий князь Владимир получил имя Василий, что в переводе обозначает «царственный».</a:t>
            </a:r>
          </a:p>
          <a:p>
            <a:pPr algn="just">
              <a:buFontTx/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После Крещения великий князь обручился со своей невестой, а спустя несколько дней состоялось венчание.</a:t>
            </a:r>
          </a:p>
        </p:txBody>
      </p:sp>
      <p:pic>
        <p:nvPicPr>
          <p:cNvPr id="26627" name="Рисунок 3" descr="Крешние князя Владими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175" y="285750"/>
            <a:ext cx="4846638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094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Владимиром христианского имени</a:t>
            </a:r>
          </a:p>
        </p:txBody>
      </p:sp>
      <p:pic>
        <p:nvPicPr>
          <p:cNvPr id="237572" name="Picture 4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82073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537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Крещение на Д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571500"/>
            <a:ext cx="8337550" cy="5286375"/>
          </a:xfrm>
        </p:spPr>
      </p:pic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1643063" y="6143625"/>
            <a:ext cx="5643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Крещение киевлян</a:t>
            </a:r>
          </a:p>
        </p:txBody>
      </p:sp>
    </p:spTree>
    <p:extLst>
      <p:ext uri="{BB962C8B-B14F-4D97-AF65-F5344CB8AC3E}">
        <p14:creationId xmlns:p14="http://schemas.microsoft.com/office/powerpoint/2010/main" xmlns="" val="265245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2"/>
          <p:cNvSpPr>
            <a:spLocks noGrp="1"/>
          </p:cNvSpPr>
          <p:nvPr>
            <p:ph idx="1"/>
          </p:nvPr>
        </p:nvSpPr>
        <p:spPr>
          <a:xfrm>
            <a:off x="214282" y="428625"/>
            <a:ext cx="5572164" cy="6000771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r>
              <a:rPr lang="ru-RU" b="1" i="1" dirty="0" smtClean="0">
                <a:latin typeface="Monotype Corsiva" pitchFamily="66" charset="0"/>
              </a:rPr>
              <a:t>   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Великий князь Владимир 28 лет прожил во Святом Крещении. Он именуется Русской Православной Церковью равноапостольным святым. Своей глубокой верой и решимостью святой князь привел ко Христу многочисленный русский народ. Святая Православная вера сделала этот народ единым, а державу – великой!</a:t>
            </a:r>
          </a:p>
          <a:p>
            <a:pPr algn="just"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И ныне образ святого князя Владимира призывает народы некогда единой Руси объединиться под покровом Православной Церкви.</a:t>
            </a:r>
          </a:p>
        </p:txBody>
      </p:sp>
      <p:pic>
        <p:nvPicPr>
          <p:cNvPr id="39939" name="Рисунок 2" descr="кн.Владими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642938"/>
            <a:ext cx="2500313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5857875" y="6072188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  <a:hlinkClick r:id="rId3" action="ppaction://hlinksldjump"/>
              </a:rPr>
              <a:t>Назад</a:t>
            </a:r>
            <a:endParaRPr lang="ru-RU" sz="2800" b="1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63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0_54bd7_ac05099a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07"/>
            <a:ext cx="3786214" cy="526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7422" y="285728"/>
            <a:ext cx="4534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Братья Кирилл и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Мефодий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Ирина\Desktop\ib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000108"/>
            <a:ext cx="3731876" cy="53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58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ib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"/>
            <a:ext cx="4770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68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Ирина\Desktop\sama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4607733" cy="61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рина\Desktop\GGkhuqbTV6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7539" y="1500174"/>
            <a:ext cx="4166461" cy="51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455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Кириллу 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Мефодию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500042"/>
            <a:ext cx="3594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Алфавит,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который создали братья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5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Язычество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ru-RU" dirty="0" smtClean="0"/>
              <a:t>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Полоцка князь Владимир двинул свои полки на Киев. Он взял верх над братом Ярополком, принявшим смерть от мечей варяжских наемников. И стал Владимир с 980 года великим князем Киевским – главою над всею Русью…</a:t>
            </a:r>
          </a:p>
          <a:p>
            <a:pPr algn="just"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Князь был язычником, как и древние предки он поклонялся богам славянского пантеона.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69922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8200463" cy="5650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285728"/>
            <a:ext cx="4789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Софийский собор в Киеве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3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7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6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179153" cy="3343322"/>
          </a:xfrm>
          <a:prstGeom prst="rect">
            <a:avLst/>
          </a:prstGeom>
        </p:spPr>
      </p:pic>
      <p:pic>
        <p:nvPicPr>
          <p:cNvPr id="4" name="Рисунок 3" descr="159727-97448-52630087-m750x740-u7d3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290"/>
            <a:ext cx="4271876" cy="3353423"/>
          </a:xfrm>
          <a:prstGeom prst="rect">
            <a:avLst/>
          </a:prstGeo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3600969"/>
            <a:ext cx="4643470" cy="32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0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на\Desktop\софия новгород\Saint_Sophia_Cathedral_in_Novgor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8465658" cy="564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5595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Софийский собор в Новгороде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7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Ирина\Desktop\софия новгород\vnutri_sofii_novgor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509169" cy="678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3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на\Desktop\монголы\0010-008-Voiny-CHingiskh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714356"/>
            <a:ext cx="3247770" cy="56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Ирина\Desktop\монголы\0010-009-Voiny-CHingiskh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979" y="782933"/>
            <a:ext cx="3121359" cy="56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488" y="214290"/>
            <a:ext cx="3284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Монголы - воины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9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монголы\0008-007-CHingiskhan-1206-1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857232"/>
            <a:ext cx="4493356" cy="579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7554" y="214290"/>
            <a:ext cx="21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Чингисхан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7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рина\Desktop\монголы\0009-009-Russkie-knjazhe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11" y="188639"/>
            <a:ext cx="8640961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4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рина\Desktop\0013-013-Porazhenie-na-reke-Kal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14" y="0"/>
            <a:ext cx="8866386" cy="66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7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01726444_aleks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647941"/>
            <a:ext cx="5264156" cy="6210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0"/>
            <a:ext cx="4276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Митрополит Алексий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2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100" smtClean="0"/>
              <a:t/>
            </a:r>
            <a:br>
              <a:rPr lang="ru-RU" sz="3100" smtClean="0"/>
            </a:br>
            <a:r>
              <a:rPr lang="ru-RU" smtClean="0"/>
              <a:t> 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0" y="0"/>
            <a:ext cx="271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ea typeface="Calibri" pitchFamily="34" charset="0"/>
                <a:cs typeface="Times New Roman" pitchFamily="18" charset="0"/>
              </a:rPr>
              <a:t>.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4" name="Рисунок 4" descr="календар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8466137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0313" y="6215063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календарь</a:t>
            </a:r>
          </a:p>
        </p:txBody>
      </p:sp>
    </p:spTree>
    <p:extLst>
      <p:ext uri="{BB962C8B-B14F-4D97-AF65-F5344CB8AC3E}">
        <p14:creationId xmlns:p14="http://schemas.microsoft.com/office/powerpoint/2010/main" xmlns="" val="96981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рина\Desktop\989484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4429156" cy="52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рина\Desktop\серг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7323"/>
            <a:ext cx="4406918" cy="57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5984" y="214290"/>
            <a:ext cx="451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Сергий Радонежский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1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рина\Desktop\радонеж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81" y="3429000"/>
            <a:ext cx="4203408" cy="31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рина\Desktop\рад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03" y="214290"/>
            <a:ext cx="4572032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2918"/>
            <a:ext cx="5118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Троице-Сергиева лавра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4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993a_86bb32fa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8572394" cy="57113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0298" y="214290"/>
            <a:ext cx="433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Троице-Сергиева лавра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4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01827625_37e6c4341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928670"/>
            <a:ext cx="6858048" cy="57233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214290"/>
            <a:ext cx="433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Троице-Сергиева лавра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5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Donsk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14290"/>
            <a:ext cx="4429156" cy="62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4661-icon-midd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4010025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9190" y="571480"/>
            <a:ext cx="36437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Сергий Радонежский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благословляет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Дмитрия Донского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битвой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Куликовом поле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0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lim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23937"/>
            <a:ext cx="80010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0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142984"/>
            <a:ext cx="8022590" cy="531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0166" y="357166"/>
            <a:ext cx="6281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 патриарху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Гермогену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9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00125"/>
            <a:ext cx="7086600" cy="4857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285728"/>
            <a:ext cx="7295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Кузьма Минин и Дмитрий Пожарский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6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zan_Cathedral_in_Red_Squ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8715404" cy="5813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214290"/>
            <a:ext cx="7092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Казанский собор на Красной площади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овс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214438"/>
            <a:ext cx="3606800" cy="4811712"/>
          </a:xfrm>
        </p:spPr>
      </p:pic>
      <p:pic>
        <p:nvPicPr>
          <p:cNvPr id="6147" name="Рисунок 5" descr="перу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500063"/>
            <a:ext cx="35782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5500688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Перун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43563" y="6072188"/>
            <a:ext cx="264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Овсень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00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25" y="93962"/>
            <a:ext cx="4781329" cy="676403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Ирина\Desktop\87127380_4497432__pi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075215"/>
            <a:ext cx="4880584" cy="57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4744" y="357166"/>
            <a:ext cx="1468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9d5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8643966" cy="5233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428604"/>
            <a:ext cx="4723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Октябрьская революция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" y="1051560"/>
            <a:ext cx="697992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4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845_548525445161757_56249850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7780369" cy="58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0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ertnie-grehi-pravoslav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6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500306"/>
            <a:ext cx="470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даждьбо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571750"/>
            <a:ext cx="4464943" cy="3739881"/>
          </a:xfrm>
        </p:spPr>
      </p:pic>
      <p:pic>
        <p:nvPicPr>
          <p:cNvPr id="7171" name="Содержимое 3" descr="стрибог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39"/>
            <a:ext cx="4479603" cy="357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1714488"/>
            <a:ext cx="2411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Дажьбог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3857628"/>
            <a:ext cx="2870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Стрибог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5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ярил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336" y="188640"/>
            <a:ext cx="468066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6" descr="коляд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0" y="188640"/>
            <a:ext cx="432181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5813" y="5643563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Коляда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86375" y="6072188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Ярило</a:t>
            </a:r>
          </a:p>
        </p:txBody>
      </p:sp>
    </p:spTree>
    <p:extLst>
      <p:ext uri="{BB962C8B-B14F-4D97-AF65-F5344CB8AC3E}">
        <p14:creationId xmlns:p14="http://schemas.microsoft.com/office/powerpoint/2010/main" xmlns="" val="67059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мокош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11957"/>
            <a:ext cx="4082892" cy="5231606"/>
          </a:xfrm>
        </p:spPr>
      </p:pic>
      <p:pic>
        <p:nvPicPr>
          <p:cNvPr id="9219" name="Рисунок 4" descr="святого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662" y="699984"/>
            <a:ext cx="4127238" cy="54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7313" y="5643563"/>
            <a:ext cx="1928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Мокошь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72132" y="6143644"/>
            <a:ext cx="2643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Святогор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>
            <a:normAutofit fontScale="92500"/>
          </a:bodyPr>
          <a:lstStyle/>
          <a:p>
            <a:pPr algn="just">
              <a:buFontTx/>
              <a:buNone/>
            </a:pPr>
            <a:r>
              <a:rPr lang="ru-RU" dirty="0" smtClean="0"/>
              <a:t>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Стали снаряжаться в стольный град Киев проповедники из разных стран. Каждый свою веру хвалит… Приходили к нему волжские булгары магометанской веры, немцы – посланцы Папы Римского, хазары, последователи иудейской веры. </a:t>
            </a:r>
          </a:p>
          <a:p>
            <a:pPr algn="just"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Прислали  к Владимиру и византийцы своего философа. Поведал он князю о христианской вере и объяснил ему все Священное Писание. В заключение  рассказал о Втором Пришествии Господа, о Страшном Суде и воскрешении всех умерших. 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285852" y="571480"/>
            <a:ext cx="69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веры князем Владимиром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21153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избрание ве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85750"/>
            <a:ext cx="3590925" cy="5072063"/>
          </a:xfrm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4429125" y="500063"/>
            <a:ext cx="435768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Monotype Corsiva" pitchFamily="66" charset="0"/>
              </a:rPr>
              <a:t>     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Показал философ князю златотканую икону Страшного Суда. Увидел Владимир сонм праведников, стоящих в сияющих одеяниях по правую сторону Спасителя, которые наследуют вечное блаженство, и грешников, стоящих по левую сторону, которым уготованы вечные муки ада.</a:t>
            </a:r>
          </a:p>
          <a:p>
            <a:pPr algn="just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тем, кто справа, и горе тем, кто слева, - вздохнул князь.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Если хочешь быть с праведниками, то крестись, - сказал философ.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Запала эта мысль глубоко в сердце князя. Захотелось ему последовать за Христом, быть среди людей в светлых одеждах, которые свидетельствовали о светлой их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77020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623</Words>
  <Application>Microsoft Office PowerPoint</Application>
  <PresentationFormat>Экран (4:3)</PresentationFormat>
  <Paragraphs>65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Модуль: «Основы мировых религиозных культур» Класс: 4 Тема: История религий в России</vt:lpstr>
      <vt:lpstr>Язычество</vt:lpstr>
      <vt:lpstr>  </vt:lpstr>
      <vt:lpstr>Слайд 4</vt:lpstr>
      <vt:lpstr>Слайд 5</vt:lpstr>
      <vt:lpstr>Слайд 6</vt:lpstr>
      <vt:lpstr>Слайд 7</vt:lpstr>
      <vt:lpstr>Слайд 8</vt:lpstr>
      <vt:lpstr>Слайд 9</vt:lpstr>
      <vt:lpstr>Выбор веры</vt:lpstr>
      <vt:lpstr>Выбор веры князем Владимиром</vt:lpstr>
      <vt:lpstr>Слайд 12</vt:lpstr>
      <vt:lpstr>Слайд 13</vt:lpstr>
      <vt:lpstr>Принятие Владимиром христианского имени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религий в России</dc:title>
  <dc:creator>Ирина</dc:creator>
  <cp:lastModifiedBy>irina</cp:lastModifiedBy>
  <cp:revision>25</cp:revision>
  <dcterms:created xsi:type="dcterms:W3CDTF">2013-01-12T03:32:25Z</dcterms:created>
  <dcterms:modified xsi:type="dcterms:W3CDTF">2016-10-22T07:46:23Z</dcterms:modified>
</cp:coreProperties>
</file>