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notesMasterIdLst>
    <p:notesMasterId r:id="rId16"/>
  </p:notesMasterIdLst>
  <p:sldIdLst>
    <p:sldId id="256" r:id="rId2"/>
    <p:sldId id="263" r:id="rId3"/>
    <p:sldId id="264" r:id="rId4"/>
    <p:sldId id="265" r:id="rId5"/>
    <p:sldId id="267" r:id="rId6"/>
    <p:sldId id="268" r:id="rId7"/>
    <p:sldId id="271" r:id="rId8"/>
    <p:sldId id="270" r:id="rId9"/>
    <p:sldId id="274" r:id="rId10"/>
    <p:sldId id="275" r:id="rId11"/>
    <p:sldId id="276" r:id="rId12"/>
    <p:sldId id="272" r:id="rId13"/>
    <p:sldId id="273" r:id="rId14"/>
    <p:sldId id="27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1F0213-E024-44B0-BEDF-4DE84BD07997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28AAF-6658-4035-A4DD-AF96BEFB7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62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45FBFA-E7FE-4934-AC32-A38DA1E1CA7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FBFA-E7FE-4934-AC32-A38DA1E1CA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FBFA-E7FE-4934-AC32-A38DA1E1CA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FBFA-E7FE-4934-AC32-A38DA1E1CA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FBFA-E7FE-4934-AC32-A38DA1E1CA7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FBFA-E7FE-4934-AC32-A38DA1E1CA7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FBFA-E7FE-4934-AC32-A38DA1E1CA7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FBFA-E7FE-4934-AC32-A38DA1E1CA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FBFA-E7FE-4934-AC32-A38DA1E1CA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FBFA-E7FE-4934-AC32-A38DA1E1CA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FBFA-E7FE-4934-AC32-A38DA1E1CA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245FBFA-E7FE-4934-AC32-A38DA1E1CA7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171327"/>
          </a:xfrm>
        </p:spPr>
        <p:txBody>
          <a:bodyPr/>
          <a:lstStyle/>
          <a:p>
            <a:r>
              <a:rPr lang="ru-RU" sz="6000" dirty="0" smtClean="0"/>
              <a:t>Всемирная паутина</a:t>
            </a:r>
            <a:br>
              <a:rPr lang="ru-RU" sz="6000" dirty="0" smtClean="0"/>
            </a:br>
            <a:r>
              <a:rPr lang="ru-RU" sz="6000" dirty="0" smtClean="0"/>
              <a:t>Подготовка к ОГЭ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429000"/>
            <a:ext cx="7920880" cy="216024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Учитель информатики </a:t>
            </a:r>
          </a:p>
          <a:p>
            <a:r>
              <a:rPr lang="ru-RU" sz="2000" dirty="0" err="1" smtClean="0">
                <a:solidFill>
                  <a:schemeClr val="tx1"/>
                </a:solidFill>
              </a:rPr>
              <a:t>Тонкоглас</a:t>
            </a:r>
            <a:r>
              <a:rPr lang="ru-RU" sz="2000" dirty="0" smtClean="0">
                <a:solidFill>
                  <a:schemeClr val="tx1"/>
                </a:solidFill>
              </a:rPr>
              <a:t> Татьяна Григорьевна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МБОУ «СОШ № 1 имени Героя России С.А. Кислова»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2020 год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46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8377944"/>
              </p:ext>
            </p:extLst>
          </p:nvPr>
        </p:nvGraphicFramePr>
        <p:xfrm>
          <a:off x="286900" y="1176921"/>
          <a:ext cx="5236588" cy="18686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26164"/>
                <a:gridCol w="2210424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Запрос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Найдено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страниц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(в сотнях тысяч)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Волга 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&amp;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(Ока 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|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Кама)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405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Волга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&amp;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Ока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215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Волга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&amp;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Кама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310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1520" y="188640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b="1" i="1" u="sng" dirty="0" smtClean="0">
                <a:latin typeface="Arial" charset="0"/>
              </a:rPr>
              <a:t>Задача </a:t>
            </a:r>
            <a:r>
              <a:rPr lang="ru-RU" altLang="ru-RU" b="1" i="1" u="sng" dirty="0" smtClean="0">
                <a:latin typeface="Arial" charset="0"/>
              </a:rPr>
              <a:t>5.</a:t>
            </a:r>
            <a:r>
              <a:rPr lang="ru-RU" altLang="ru-RU" dirty="0" smtClean="0">
                <a:latin typeface="Arial" charset="0"/>
              </a:rPr>
              <a:t> </a:t>
            </a:r>
            <a:r>
              <a:rPr lang="ru-RU" altLang="ru-RU" dirty="0" smtClean="0">
                <a:latin typeface="Arial" charset="0"/>
              </a:rPr>
              <a:t>В таблице приведены запросы к поисковому серверу. Для обозначения логической операции ИЛИ в запросах используется символ |, а для логической операции И – символ &amp;.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450509" y="1683652"/>
            <a:ext cx="35948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Какое количество страниц (в сотнях тысяч) будет найдено по запросу</a:t>
            </a:r>
          </a:p>
          <a:p>
            <a:r>
              <a:rPr lang="ru-RU" sz="2000" dirty="0" smtClean="0"/>
              <a:t> </a:t>
            </a:r>
            <a:r>
              <a:rPr lang="ru-RU" sz="2400" b="1" dirty="0" smtClean="0"/>
              <a:t>Волга </a:t>
            </a:r>
            <a:r>
              <a:rPr lang="en-US" sz="2400" b="1" dirty="0" smtClean="0"/>
              <a:t>&amp;</a:t>
            </a:r>
            <a:r>
              <a:rPr lang="ru-RU" sz="2400" b="1" dirty="0" smtClean="0"/>
              <a:t> Ока </a:t>
            </a:r>
            <a:r>
              <a:rPr lang="en-US" sz="2400" b="1" dirty="0" smtClean="0"/>
              <a:t>&amp;</a:t>
            </a:r>
            <a:r>
              <a:rPr lang="ru-RU" sz="2400" b="1" dirty="0" smtClean="0"/>
              <a:t> Кама ?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4728607" y="3363446"/>
            <a:ext cx="3693337" cy="3183471"/>
            <a:chOff x="580899" y="3110027"/>
            <a:chExt cx="3081887" cy="2808693"/>
          </a:xfrm>
        </p:grpSpPr>
        <p:sp>
          <p:nvSpPr>
            <p:cNvPr id="6" name="Овал 5"/>
            <p:cNvSpPr/>
            <p:nvPr/>
          </p:nvSpPr>
          <p:spPr>
            <a:xfrm>
              <a:off x="580899" y="3110027"/>
              <a:ext cx="1959266" cy="1944216"/>
            </a:xfrm>
            <a:prstGeom prst="ellips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1703520" y="3110027"/>
              <a:ext cx="1959266" cy="1944216"/>
            </a:xfrm>
            <a:prstGeom prst="ellips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TextBox 7"/>
            <p:cNvSpPr txBox="1"/>
            <p:nvPr/>
          </p:nvSpPr>
          <p:spPr>
            <a:xfrm rot="19462386">
              <a:off x="783970" y="3391976"/>
              <a:ext cx="638311" cy="3258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Волга</a:t>
              </a:r>
              <a:endParaRPr lang="ru-RU" dirty="0"/>
            </a:p>
          </p:txBody>
        </p:sp>
        <p:sp>
          <p:nvSpPr>
            <p:cNvPr id="9" name="TextBox 8"/>
            <p:cNvSpPr txBox="1"/>
            <p:nvPr/>
          </p:nvSpPr>
          <p:spPr>
            <a:xfrm rot="19462386">
              <a:off x="2667005" y="3386210"/>
              <a:ext cx="476460" cy="3258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Ока</a:t>
              </a:r>
              <a:endParaRPr lang="ru-RU" dirty="0"/>
            </a:p>
          </p:txBody>
        </p:sp>
        <p:sp>
          <p:nvSpPr>
            <p:cNvPr id="31" name="Овал 30"/>
            <p:cNvSpPr/>
            <p:nvPr/>
          </p:nvSpPr>
          <p:spPr>
            <a:xfrm>
              <a:off x="1116815" y="3974504"/>
              <a:ext cx="1959266" cy="1944216"/>
            </a:xfrm>
            <a:prstGeom prst="ellips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2" name="TextBox 31"/>
            <p:cNvSpPr txBox="1"/>
            <p:nvPr/>
          </p:nvSpPr>
          <p:spPr>
            <a:xfrm rot="19462386">
              <a:off x="2066740" y="5384299"/>
              <a:ext cx="590157" cy="3258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Кама</a:t>
              </a:r>
              <a:endParaRPr lang="ru-RU" dirty="0"/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8607" y="3371976"/>
            <a:ext cx="4067175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196" y="3358770"/>
            <a:ext cx="4181475" cy="320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124" y="3358770"/>
            <a:ext cx="4038600" cy="328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2" name="Группа 21"/>
          <p:cNvGrpSpPr/>
          <p:nvPr/>
        </p:nvGrpSpPr>
        <p:grpSpPr>
          <a:xfrm>
            <a:off x="4718196" y="3385224"/>
            <a:ext cx="3693337" cy="3183471"/>
            <a:chOff x="-1595149" y="2256949"/>
            <a:chExt cx="3693337" cy="3183471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-1595149" y="2256949"/>
              <a:ext cx="3693337" cy="3183471"/>
              <a:chOff x="-1595149" y="2256949"/>
              <a:chExt cx="3693337" cy="3183471"/>
            </a:xfrm>
          </p:grpSpPr>
          <p:grpSp>
            <p:nvGrpSpPr>
              <p:cNvPr id="16" name="Группа 15"/>
              <p:cNvGrpSpPr/>
              <p:nvPr/>
            </p:nvGrpSpPr>
            <p:grpSpPr>
              <a:xfrm>
                <a:off x="-1595149" y="2256949"/>
                <a:ext cx="3693337" cy="3183471"/>
                <a:chOff x="-1595149" y="2256949"/>
                <a:chExt cx="3693337" cy="3183471"/>
              </a:xfrm>
            </p:grpSpPr>
            <p:grpSp>
              <p:nvGrpSpPr>
                <p:cNvPr id="35" name="Группа 34"/>
                <p:cNvGrpSpPr/>
                <p:nvPr/>
              </p:nvGrpSpPr>
              <p:grpSpPr>
                <a:xfrm>
                  <a:off x="-1595149" y="2256949"/>
                  <a:ext cx="3693337" cy="3183471"/>
                  <a:chOff x="4836023" y="3428422"/>
                  <a:chExt cx="3693337" cy="3183471"/>
                </a:xfrm>
              </p:grpSpPr>
              <p:grpSp>
                <p:nvGrpSpPr>
                  <p:cNvPr id="36" name="Группа 35"/>
                  <p:cNvGrpSpPr/>
                  <p:nvPr/>
                </p:nvGrpSpPr>
                <p:grpSpPr>
                  <a:xfrm>
                    <a:off x="4836023" y="3428422"/>
                    <a:ext cx="3693337" cy="3183471"/>
                    <a:chOff x="580899" y="3110027"/>
                    <a:chExt cx="3081887" cy="2808693"/>
                  </a:xfrm>
                </p:grpSpPr>
                <p:sp>
                  <p:nvSpPr>
                    <p:cNvPr id="38" name="Овал 37"/>
                    <p:cNvSpPr/>
                    <p:nvPr/>
                  </p:nvSpPr>
                  <p:spPr>
                    <a:xfrm>
                      <a:off x="580899" y="3110027"/>
                      <a:ext cx="1959266" cy="1944216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39" name="Овал 38"/>
                    <p:cNvSpPr/>
                    <p:nvPr/>
                  </p:nvSpPr>
                  <p:spPr>
                    <a:xfrm>
                      <a:off x="1703520" y="3110027"/>
                      <a:ext cx="1959266" cy="1944216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40" name="TextBox 39"/>
                    <p:cNvSpPr txBox="1"/>
                    <p:nvPr/>
                  </p:nvSpPr>
                  <p:spPr>
                    <a:xfrm rot="19462386">
                      <a:off x="783970" y="3391976"/>
                      <a:ext cx="638311" cy="32585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ru-RU" dirty="0" smtClean="0"/>
                        <a:t>Волга</a:t>
                      </a:r>
                      <a:endParaRPr lang="ru-RU" dirty="0"/>
                    </a:p>
                  </p:txBody>
                </p:sp>
                <p:sp>
                  <p:nvSpPr>
                    <p:cNvPr id="41" name="TextBox 40"/>
                    <p:cNvSpPr txBox="1"/>
                    <p:nvPr/>
                  </p:nvSpPr>
                  <p:spPr>
                    <a:xfrm rot="19462386">
                      <a:off x="2667005" y="3386210"/>
                      <a:ext cx="476460" cy="32585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ru-RU" dirty="0" smtClean="0"/>
                        <a:t>Ока</a:t>
                      </a:r>
                      <a:endParaRPr lang="ru-RU" dirty="0"/>
                    </a:p>
                  </p:txBody>
                </p:sp>
                <p:sp>
                  <p:nvSpPr>
                    <p:cNvPr id="42" name="Овал 41"/>
                    <p:cNvSpPr/>
                    <p:nvPr/>
                  </p:nvSpPr>
                  <p:spPr>
                    <a:xfrm>
                      <a:off x="1116815" y="3974504"/>
                      <a:ext cx="1959266" cy="1944216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 dirty="0"/>
                    </a:p>
                  </p:txBody>
                </p:sp>
                <p:sp>
                  <p:nvSpPr>
                    <p:cNvPr id="43" name="TextBox 42"/>
                    <p:cNvSpPr txBox="1"/>
                    <p:nvPr/>
                  </p:nvSpPr>
                  <p:spPr>
                    <a:xfrm rot="19462386">
                      <a:off x="2066740" y="5384299"/>
                      <a:ext cx="590157" cy="32585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ru-RU" dirty="0" smtClean="0"/>
                        <a:t>Кама</a:t>
                      </a:r>
                      <a:endParaRPr lang="ru-RU" dirty="0"/>
                    </a:p>
                  </p:txBody>
                </p:sp>
              </p:grpSp>
              <p:sp>
                <p:nvSpPr>
                  <p:cNvPr id="37" name="TextBox 36"/>
                  <p:cNvSpPr txBox="1"/>
                  <p:nvPr/>
                </p:nvSpPr>
                <p:spPr>
                  <a:xfrm rot="19221961">
                    <a:off x="5976832" y="4375033"/>
                    <a:ext cx="548548" cy="369332"/>
                  </a:xfrm>
                  <a:prstGeom prst="rect">
                    <a:avLst/>
                  </a:prstGeom>
                  <a:solidFill>
                    <a:schemeClr val="accent3"/>
                  </a:solidFill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ru-RU" dirty="0" smtClean="0"/>
                      <a:t>405</a:t>
                    </a:r>
                    <a:endParaRPr lang="ru-RU" dirty="0"/>
                  </a:p>
                </p:txBody>
              </p:sp>
            </p:grpSp>
            <p:sp>
              <p:nvSpPr>
                <p:cNvPr id="14" name="TextBox 13"/>
                <p:cNvSpPr txBox="1"/>
                <p:nvPr/>
              </p:nvSpPr>
              <p:spPr>
                <a:xfrm>
                  <a:off x="148957" y="3134082"/>
                  <a:ext cx="486030" cy="369332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ru-RU" dirty="0" smtClean="0"/>
                    <a:t>215</a:t>
                  </a:r>
                  <a:endParaRPr lang="ru-RU" dirty="0"/>
                </a:p>
              </p:txBody>
            </p:sp>
          </p:grpSp>
          <p:sp>
            <p:nvSpPr>
              <p:cNvPr id="19" name="TextBox 18"/>
              <p:cNvSpPr txBox="1"/>
              <p:nvPr/>
            </p:nvSpPr>
            <p:spPr>
              <a:xfrm>
                <a:off x="-509089" y="3867044"/>
                <a:ext cx="503664" cy="3693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310</a:t>
                </a:r>
                <a:endParaRPr lang="ru-RU" dirty="0"/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53412" y="3609718"/>
              <a:ext cx="335348" cy="400110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ru-RU" sz="2000" b="1" dirty="0" smtClean="0"/>
                <a:t>Х</a:t>
              </a:r>
              <a:endParaRPr lang="ru-RU" b="1" dirty="0"/>
            </a:p>
          </p:txBody>
        </p:sp>
      </p:grp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124" y="3363446"/>
            <a:ext cx="3971925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196" y="3358683"/>
            <a:ext cx="4048125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611560" y="3434120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405 – 310 = 95</a:t>
            </a:r>
            <a:endParaRPr lang="ru-RU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392757" y="3753759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95</a:t>
            </a:r>
            <a:endParaRPr lang="ru-RU" dirty="0"/>
          </a:p>
        </p:txBody>
      </p:sp>
      <p:sp>
        <p:nvSpPr>
          <p:cNvPr id="59" name="TextBox 58"/>
          <p:cNvSpPr txBox="1"/>
          <p:nvPr/>
        </p:nvSpPr>
        <p:spPr>
          <a:xfrm>
            <a:off x="763960" y="4409768"/>
            <a:ext cx="28803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X = 215 – 95 </a:t>
            </a:r>
          </a:p>
          <a:p>
            <a:r>
              <a:rPr lang="en-US" sz="2800" b="1" dirty="0" smtClean="0"/>
              <a:t>X = 120</a:t>
            </a:r>
            <a:endParaRPr lang="ru-RU" sz="2800" b="1" dirty="0" smtClean="0"/>
          </a:p>
          <a:p>
            <a:endParaRPr lang="en-US" sz="2800" b="1" dirty="0" smtClean="0"/>
          </a:p>
          <a:p>
            <a:r>
              <a:rPr lang="ru-RU" sz="2800" b="1" dirty="0" smtClean="0"/>
              <a:t>Ответ: 120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401430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5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0977177"/>
              </p:ext>
            </p:extLst>
          </p:nvPr>
        </p:nvGraphicFramePr>
        <p:xfrm>
          <a:off x="286900" y="1176921"/>
          <a:ext cx="5236588" cy="18686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26164"/>
                <a:gridCol w="2210424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Запрос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Найдено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страниц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(в сотнях тысяч)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Грибы 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&amp;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Рыбалка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134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Грибы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&amp;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Охота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243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Грибы 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&amp;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Рыбалка 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&amp;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Охота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1520" y="188640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b="1" i="1" u="sng" dirty="0" smtClean="0">
                <a:latin typeface="Arial" charset="0"/>
              </a:rPr>
              <a:t>Задача </a:t>
            </a:r>
            <a:r>
              <a:rPr lang="ru-RU" altLang="ru-RU" b="1" i="1" u="sng" dirty="0" smtClean="0">
                <a:latin typeface="Arial" charset="0"/>
              </a:rPr>
              <a:t>6.</a:t>
            </a:r>
            <a:r>
              <a:rPr lang="ru-RU" altLang="ru-RU" dirty="0" smtClean="0">
                <a:latin typeface="Arial" charset="0"/>
              </a:rPr>
              <a:t> </a:t>
            </a:r>
            <a:r>
              <a:rPr lang="ru-RU" altLang="ru-RU" dirty="0" smtClean="0">
                <a:latin typeface="Arial" charset="0"/>
              </a:rPr>
              <a:t>В таблице приведены запросы к поисковому серверу. Для обозначения логической операции ИЛИ в запросах используется символ |, а для логической операции И – символ &amp;.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548297" y="1711816"/>
            <a:ext cx="3848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Какое количество страниц (в сотнях тысяч) будет найдено по запросу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Грибы </a:t>
            </a:r>
            <a:r>
              <a:rPr lang="en-US" b="1" dirty="0" smtClean="0"/>
              <a:t>&amp;</a:t>
            </a:r>
            <a:r>
              <a:rPr lang="ru-RU" b="1" dirty="0" smtClean="0"/>
              <a:t> (Рыбалка </a:t>
            </a:r>
            <a:r>
              <a:rPr lang="en-US" b="1" dirty="0" smtClean="0"/>
              <a:t>|</a:t>
            </a:r>
            <a:r>
              <a:rPr lang="ru-RU" b="1" dirty="0" smtClean="0"/>
              <a:t> Охота) ?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11560" y="3434120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134 - 78 = 56  </a:t>
            </a:r>
            <a:endParaRPr lang="ru-RU" sz="28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763960" y="4409768"/>
            <a:ext cx="28803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X = </a:t>
            </a:r>
            <a:r>
              <a:rPr lang="ru-RU" sz="2800" b="1" dirty="0" smtClean="0"/>
              <a:t>56 + 243 </a:t>
            </a:r>
            <a:endParaRPr lang="en-US" sz="2800" b="1" dirty="0" smtClean="0"/>
          </a:p>
          <a:p>
            <a:r>
              <a:rPr lang="en-US" sz="2800" b="1" dirty="0" smtClean="0"/>
              <a:t>X = </a:t>
            </a:r>
            <a:r>
              <a:rPr lang="ru-RU" sz="2800" b="1" dirty="0" smtClean="0"/>
              <a:t>299</a:t>
            </a:r>
          </a:p>
          <a:p>
            <a:endParaRPr lang="en-US" sz="2800" b="1" dirty="0" smtClean="0"/>
          </a:p>
          <a:p>
            <a:r>
              <a:rPr lang="ru-RU" sz="2800" b="1" dirty="0" smtClean="0"/>
              <a:t>Ответ: 299</a:t>
            </a:r>
            <a:endParaRPr lang="ru-RU" sz="2800" b="1" dirty="0"/>
          </a:p>
        </p:txBody>
      </p:sp>
      <p:grpSp>
        <p:nvGrpSpPr>
          <p:cNvPr id="44" name="Группа 43"/>
          <p:cNvGrpSpPr/>
          <p:nvPr/>
        </p:nvGrpSpPr>
        <p:grpSpPr>
          <a:xfrm>
            <a:off x="4504975" y="3305801"/>
            <a:ext cx="3693337" cy="3183471"/>
            <a:chOff x="580899" y="3110027"/>
            <a:chExt cx="3081887" cy="2808693"/>
          </a:xfrm>
        </p:grpSpPr>
        <p:sp>
          <p:nvSpPr>
            <p:cNvPr id="45" name="Овал 44"/>
            <p:cNvSpPr/>
            <p:nvPr/>
          </p:nvSpPr>
          <p:spPr>
            <a:xfrm>
              <a:off x="580899" y="3110027"/>
              <a:ext cx="1959266" cy="1944216"/>
            </a:xfrm>
            <a:prstGeom prst="ellips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Овал 45"/>
            <p:cNvSpPr/>
            <p:nvPr/>
          </p:nvSpPr>
          <p:spPr>
            <a:xfrm>
              <a:off x="1703520" y="3110027"/>
              <a:ext cx="1959266" cy="1944216"/>
            </a:xfrm>
            <a:prstGeom prst="ellips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7" name="TextBox 46"/>
            <p:cNvSpPr txBox="1"/>
            <p:nvPr/>
          </p:nvSpPr>
          <p:spPr>
            <a:xfrm rot="19462386">
              <a:off x="759893" y="3391976"/>
              <a:ext cx="686465" cy="3258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Грибы</a:t>
              </a:r>
              <a:endParaRPr lang="ru-RU" dirty="0"/>
            </a:p>
          </p:txBody>
        </p:sp>
        <p:sp>
          <p:nvSpPr>
            <p:cNvPr id="48" name="TextBox 47"/>
            <p:cNvSpPr txBox="1"/>
            <p:nvPr/>
          </p:nvSpPr>
          <p:spPr>
            <a:xfrm rot="19462386">
              <a:off x="2469709" y="3386210"/>
              <a:ext cx="871057" cy="3258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Рыбалка</a:t>
              </a:r>
              <a:endParaRPr lang="ru-RU" dirty="0"/>
            </a:p>
          </p:txBody>
        </p:sp>
        <p:sp>
          <p:nvSpPr>
            <p:cNvPr id="49" name="Овал 48"/>
            <p:cNvSpPr/>
            <p:nvPr/>
          </p:nvSpPr>
          <p:spPr>
            <a:xfrm>
              <a:off x="1116815" y="3974504"/>
              <a:ext cx="1959266" cy="1944216"/>
            </a:xfrm>
            <a:prstGeom prst="ellips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0" name="TextBox 49"/>
            <p:cNvSpPr txBox="1"/>
            <p:nvPr/>
          </p:nvSpPr>
          <p:spPr>
            <a:xfrm rot="19462386">
              <a:off x="2025943" y="5384299"/>
              <a:ext cx="671753" cy="3258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Охота</a:t>
              </a:r>
              <a:endParaRPr lang="ru-RU" dirty="0"/>
            </a:p>
          </p:txBody>
        </p: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6222" y="3305801"/>
            <a:ext cx="3895725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884" y="3305801"/>
            <a:ext cx="39624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036" y="3296276"/>
            <a:ext cx="375285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918" y="3296276"/>
            <a:ext cx="3819525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4170" y="3258705"/>
            <a:ext cx="4305300" cy="344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380" y="3287280"/>
            <a:ext cx="4257675" cy="339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003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5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6696261"/>
              </p:ext>
            </p:extLst>
          </p:nvPr>
        </p:nvGraphicFramePr>
        <p:xfrm>
          <a:off x="1619672" y="1052736"/>
          <a:ext cx="6192688" cy="18686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82264"/>
                <a:gridCol w="2210424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Запрос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Найдено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страниц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Сомики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Меченосцы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Гуппи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1520" y="188640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b="1" i="1" u="sng" dirty="0" smtClean="0">
                <a:latin typeface="Arial" charset="0"/>
              </a:rPr>
              <a:t>Задача </a:t>
            </a:r>
            <a:r>
              <a:rPr lang="ru-RU" altLang="ru-RU" b="1" i="1" u="sng" dirty="0" smtClean="0">
                <a:latin typeface="Arial" charset="0"/>
              </a:rPr>
              <a:t>7.</a:t>
            </a:r>
            <a:r>
              <a:rPr lang="ru-RU" altLang="ru-RU" dirty="0" smtClean="0">
                <a:latin typeface="Arial" charset="0"/>
              </a:rPr>
              <a:t> </a:t>
            </a:r>
            <a:r>
              <a:rPr lang="ru-RU" altLang="ru-RU" dirty="0" smtClean="0">
                <a:latin typeface="Arial" charset="0"/>
              </a:rPr>
              <a:t>В таблице приведены запросы к поисковому серверу. Для обозначения логической операции ИЛИ в запросах используется символ |, а для логической операции И – символ &amp;.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031940" y="3089846"/>
            <a:ext cx="48605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Сколько сайтов будет найдено по запросу</a:t>
            </a:r>
          </a:p>
          <a:p>
            <a:r>
              <a:rPr lang="ru-RU" sz="2000" dirty="0" smtClean="0"/>
              <a:t> </a:t>
            </a:r>
            <a:r>
              <a:rPr lang="ru-RU" sz="2400" b="1" dirty="0" err="1" smtClean="0"/>
              <a:t>Сомики</a:t>
            </a:r>
            <a:r>
              <a:rPr lang="ru-RU" sz="2400" b="1" dirty="0" smtClean="0"/>
              <a:t> </a:t>
            </a:r>
            <a:r>
              <a:rPr lang="en-US" sz="2400" b="1" dirty="0" smtClean="0"/>
              <a:t>&amp;</a:t>
            </a:r>
            <a:r>
              <a:rPr lang="ru-RU" sz="2400" b="1" dirty="0" smtClean="0"/>
              <a:t> Меченосцы </a:t>
            </a:r>
            <a:r>
              <a:rPr lang="en-US" sz="2400" b="1" dirty="0" smtClean="0"/>
              <a:t>&amp;</a:t>
            </a:r>
            <a:r>
              <a:rPr lang="ru-RU" sz="2400" b="1" dirty="0" smtClean="0"/>
              <a:t> Гуппи</a:t>
            </a:r>
            <a:r>
              <a:rPr lang="ru-RU" sz="2000" dirty="0" smtClean="0"/>
              <a:t>,  если по запросу </a:t>
            </a:r>
          </a:p>
          <a:p>
            <a:r>
              <a:rPr lang="ru-RU" sz="2000" dirty="0" smtClean="0"/>
              <a:t> </a:t>
            </a:r>
            <a:r>
              <a:rPr lang="ru-RU" sz="2400" b="1" dirty="0" err="1"/>
              <a:t>Сомики</a:t>
            </a:r>
            <a:r>
              <a:rPr lang="ru-RU" sz="2400" b="1" dirty="0"/>
              <a:t> </a:t>
            </a:r>
            <a:r>
              <a:rPr lang="en-US" sz="2400" b="1" dirty="0"/>
              <a:t>&amp;</a:t>
            </a:r>
            <a:r>
              <a:rPr lang="ru-RU" sz="2400" b="1" dirty="0"/>
              <a:t> Меченосцы </a:t>
            </a:r>
            <a:r>
              <a:rPr lang="ru-RU" sz="2000" dirty="0" smtClean="0"/>
              <a:t>было найдено </a:t>
            </a:r>
            <a:r>
              <a:rPr lang="ru-RU" sz="2000" b="1" dirty="0" smtClean="0"/>
              <a:t>200 </a:t>
            </a:r>
            <a:r>
              <a:rPr lang="ru-RU" sz="2000" dirty="0" smtClean="0"/>
              <a:t>сайтов, а по запросу </a:t>
            </a:r>
          </a:p>
          <a:p>
            <a:r>
              <a:rPr lang="ru-RU" sz="2400" b="1" dirty="0" smtClean="0"/>
              <a:t>Меченосцы </a:t>
            </a:r>
            <a:r>
              <a:rPr lang="en-US" sz="2400" b="1" dirty="0"/>
              <a:t>&amp;</a:t>
            </a:r>
            <a:r>
              <a:rPr lang="ru-RU" sz="2400" b="1" dirty="0"/>
              <a:t> Гуппи </a:t>
            </a:r>
            <a:r>
              <a:rPr lang="ru-RU" sz="2000" b="1" dirty="0" smtClean="0"/>
              <a:t>60</a:t>
            </a:r>
            <a:r>
              <a:rPr lang="ru-RU" sz="2000" dirty="0" smtClean="0"/>
              <a:t> сайтов? </a:t>
            </a:r>
            <a:endParaRPr lang="ru-RU" sz="2000" b="1" i="1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4211960" y="6113128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Ответ: 60 сайтов</a:t>
            </a:r>
            <a:endParaRPr lang="ru-RU" sz="2400" b="1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357961" y="3228570"/>
            <a:ext cx="3113644" cy="2808693"/>
            <a:chOff x="580899" y="3110027"/>
            <a:chExt cx="3113644" cy="2808693"/>
          </a:xfrm>
        </p:grpSpPr>
        <p:sp>
          <p:nvSpPr>
            <p:cNvPr id="6" name="Овал 5"/>
            <p:cNvSpPr/>
            <p:nvPr/>
          </p:nvSpPr>
          <p:spPr>
            <a:xfrm>
              <a:off x="580899" y="3110027"/>
              <a:ext cx="1959266" cy="1944216"/>
            </a:xfrm>
            <a:prstGeom prst="ellips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1703520" y="3110027"/>
              <a:ext cx="1959266" cy="1944216"/>
            </a:xfrm>
            <a:prstGeom prst="ellips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 rot="19462386">
              <a:off x="626871" y="3370236"/>
              <a:ext cx="9525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err="1" smtClean="0"/>
                <a:t>Сомики</a:t>
              </a:r>
              <a:endParaRPr lang="ru-RU" dirty="0"/>
            </a:p>
          </p:txBody>
        </p:sp>
        <p:sp>
          <p:nvSpPr>
            <p:cNvPr id="9" name="TextBox 8"/>
            <p:cNvSpPr txBox="1"/>
            <p:nvPr/>
          </p:nvSpPr>
          <p:spPr>
            <a:xfrm rot="19462386">
              <a:off x="2342891" y="3253984"/>
              <a:ext cx="13516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Меченосцы</a:t>
              </a:r>
              <a:endParaRPr lang="ru-RU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97847" y="3982423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250</a:t>
              </a:r>
              <a:endParaRPr lang="ru-RU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55124" y="3799185"/>
              <a:ext cx="5453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200</a:t>
              </a:r>
              <a:endParaRPr lang="ru-RU" dirty="0"/>
            </a:p>
          </p:txBody>
        </p:sp>
        <p:sp>
          <p:nvSpPr>
            <p:cNvPr id="31" name="Овал 30"/>
            <p:cNvSpPr/>
            <p:nvPr/>
          </p:nvSpPr>
          <p:spPr>
            <a:xfrm>
              <a:off x="1116815" y="3974504"/>
              <a:ext cx="1959266" cy="1944216"/>
            </a:xfrm>
            <a:prstGeom prst="ellips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2" name="TextBox 31"/>
            <p:cNvSpPr txBox="1"/>
            <p:nvPr/>
          </p:nvSpPr>
          <p:spPr>
            <a:xfrm rot="19462386">
              <a:off x="1981746" y="5362558"/>
              <a:ext cx="7601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Гуппи</a:t>
              </a:r>
              <a:endParaRPr lang="ru-RU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608641" y="5055671"/>
              <a:ext cx="5517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500</a:t>
              </a:r>
              <a:endParaRPr lang="ru-RU" dirty="0"/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260321" y="3127750"/>
            <a:ext cx="2886397" cy="3020178"/>
            <a:chOff x="230056" y="2898542"/>
            <a:chExt cx="2886397" cy="3020178"/>
          </a:xfrm>
        </p:grpSpPr>
        <p:sp>
          <p:nvSpPr>
            <p:cNvPr id="39" name="Овал 38"/>
            <p:cNvSpPr/>
            <p:nvPr/>
          </p:nvSpPr>
          <p:spPr>
            <a:xfrm>
              <a:off x="230056" y="2898542"/>
              <a:ext cx="2886397" cy="2277185"/>
            </a:xfrm>
            <a:prstGeom prst="ellips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Овал 47"/>
            <p:cNvSpPr/>
            <p:nvPr/>
          </p:nvSpPr>
          <p:spPr>
            <a:xfrm>
              <a:off x="1157187" y="3067282"/>
              <a:ext cx="1959266" cy="1944216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TextBox 48"/>
            <p:cNvSpPr txBox="1"/>
            <p:nvPr/>
          </p:nvSpPr>
          <p:spPr>
            <a:xfrm rot="19462386">
              <a:off x="378859" y="3331111"/>
              <a:ext cx="9525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err="1" smtClean="0"/>
                <a:t>Сомики</a:t>
              </a:r>
              <a:endParaRPr lang="ru-RU" dirty="0"/>
            </a:p>
          </p:txBody>
        </p:sp>
        <p:sp>
          <p:nvSpPr>
            <p:cNvPr id="50" name="TextBox 49"/>
            <p:cNvSpPr txBox="1"/>
            <p:nvPr/>
          </p:nvSpPr>
          <p:spPr>
            <a:xfrm rot="19462386">
              <a:off x="1208691" y="3333030"/>
              <a:ext cx="13516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Меченосцы</a:t>
              </a:r>
              <a:endParaRPr lang="ru-RU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64594" y="4034931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250</a:t>
              </a:r>
              <a:endParaRPr lang="ru-RU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823777" y="3758632"/>
              <a:ext cx="5453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200</a:t>
              </a:r>
              <a:endParaRPr lang="ru-RU" dirty="0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1116815" y="3974504"/>
              <a:ext cx="1959266" cy="1944216"/>
            </a:xfrm>
            <a:prstGeom prst="ellips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TextBox 53"/>
            <p:cNvSpPr txBox="1"/>
            <p:nvPr/>
          </p:nvSpPr>
          <p:spPr>
            <a:xfrm rot="19462386">
              <a:off x="1981746" y="5362558"/>
              <a:ext cx="7601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Гуппи</a:t>
              </a:r>
              <a:endParaRPr lang="ru-RU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608641" y="5055671"/>
              <a:ext cx="5517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500</a:t>
              </a:r>
              <a:endParaRPr lang="ru-RU" dirty="0"/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19" y="3034352"/>
            <a:ext cx="3128295" cy="3302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089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7433968"/>
              </p:ext>
            </p:extLst>
          </p:nvPr>
        </p:nvGraphicFramePr>
        <p:xfrm>
          <a:off x="286900" y="1176921"/>
          <a:ext cx="5236588" cy="30891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26164"/>
                <a:gridCol w="2210424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Запрос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Найдено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страниц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(в сотнях тысяч)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Прозаик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Толстой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Тютчев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Прозаик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|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Толстой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|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Тютчев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184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Прозаик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&amp;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Толстой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pPr algn="ctr"/>
                      <a:r>
                        <a:rPr lang="ru-RU" smtClean="0">
                          <a:latin typeface="Times New Roman" pitchFamily="18" charset="0"/>
                          <a:cs typeface="Times New Roman" pitchFamily="18" charset="0"/>
                        </a:rPr>
                        <a:t>Прозаик </a:t>
                      </a:r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&amp;</a:t>
                      </a:r>
                      <a:r>
                        <a:rPr lang="ru-RU" smtClean="0">
                          <a:latin typeface="Times New Roman" pitchFamily="18" charset="0"/>
                          <a:cs typeface="Times New Roman" pitchFamily="18" charset="0"/>
                        </a:rPr>
                        <a:t>Тютчев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1520" y="188640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b="1" i="1" u="sng" dirty="0" smtClean="0">
                <a:latin typeface="Arial" charset="0"/>
              </a:rPr>
              <a:t>Задача </a:t>
            </a:r>
            <a:r>
              <a:rPr lang="ru-RU" altLang="ru-RU" b="1" i="1" u="sng" dirty="0">
                <a:latin typeface="Arial" charset="0"/>
              </a:rPr>
              <a:t>8</a:t>
            </a:r>
            <a:r>
              <a:rPr lang="ru-RU" altLang="ru-RU" b="1" i="1" u="sng" dirty="0" smtClean="0">
                <a:latin typeface="Arial" charset="0"/>
              </a:rPr>
              <a:t>.</a:t>
            </a:r>
            <a:r>
              <a:rPr lang="ru-RU" altLang="ru-RU" dirty="0" smtClean="0">
                <a:latin typeface="Arial" charset="0"/>
              </a:rPr>
              <a:t> </a:t>
            </a:r>
            <a:r>
              <a:rPr lang="ru-RU" altLang="ru-RU" dirty="0" smtClean="0">
                <a:latin typeface="Arial" charset="0"/>
              </a:rPr>
              <a:t>В таблице приведены запросы к поисковому серверу. Для обозначения логической операции ИЛИ в запросах используется символ |, а для логической операции И – символ &amp;.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548420" y="1847476"/>
            <a:ext cx="34563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Какое количество страниц (в сотнях тысяч) будет найдено по запросу</a:t>
            </a:r>
          </a:p>
          <a:p>
            <a:r>
              <a:rPr lang="ru-RU" sz="2000" dirty="0" smtClean="0"/>
              <a:t> </a:t>
            </a:r>
            <a:r>
              <a:rPr lang="ru-RU" sz="2400" b="1" dirty="0" smtClean="0"/>
              <a:t>Толстой </a:t>
            </a:r>
            <a:r>
              <a:rPr lang="en-US" sz="2400" b="1" dirty="0" smtClean="0"/>
              <a:t>&amp;</a:t>
            </a:r>
            <a:r>
              <a:rPr lang="ru-RU" sz="2400" b="1" dirty="0" smtClean="0"/>
              <a:t> Тютчев ?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5615498" y="3607249"/>
            <a:ext cx="3081887" cy="2808693"/>
            <a:chOff x="580899" y="3110027"/>
            <a:chExt cx="3081887" cy="2808693"/>
          </a:xfrm>
        </p:grpSpPr>
        <p:sp>
          <p:nvSpPr>
            <p:cNvPr id="6" name="Овал 5"/>
            <p:cNvSpPr/>
            <p:nvPr/>
          </p:nvSpPr>
          <p:spPr>
            <a:xfrm>
              <a:off x="580899" y="3110027"/>
              <a:ext cx="1959266" cy="1944216"/>
            </a:xfrm>
            <a:prstGeom prst="ellips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1703520" y="3110027"/>
              <a:ext cx="1959266" cy="1944216"/>
            </a:xfrm>
            <a:prstGeom prst="ellips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 rot="19462386">
              <a:off x="585996" y="3370236"/>
              <a:ext cx="10342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Прозаик</a:t>
              </a:r>
              <a:endParaRPr lang="ru-RU" dirty="0"/>
            </a:p>
          </p:txBody>
        </p:sp>
        <p:sp>
          <p:nvSpPr>
            <p:cNvPr id="9" name="TextBox 8"/>
            <p:cNvSpPr txBox="1"/>
            <p:nvPr/>
          </p:nvSpPr>
          <p:spPr>
            <a:xfrm rot="19462386">
              <a:off x="2518421" y="3253984"/>
              <a:ext cx="10005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Толстой</a:t>
              </a:r>
              <a:endParaRPr lang="ru-RU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97847" y="3982423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68</a:t>
              </a:r>
              <a:endParaRPr lang="ru-RU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55124" y="3799185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98</a:t>
              </a:r>
              <a:endParaRPr lang="ru-RU" dirty="0"/>
            </a:p>
          </p:txBody>
        </p:sp>
        <p:sp>
          <p:nvSpPr>
            <p:cNvPr id="31" name="Овал 30"/>
            <p:cNvSpPr/>
            <p:nvPr/>
          </p:nvSpPr>
          <p:spPr>
            <a:xfrm>
              <a:off x="1116815" y="3974504"/>
              <a:ext cx="1959266" cy="1944216"/>
            </a:xfrm>
            <a:prstGeom prst="ellips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2" name="TextBox 31"/>
            <p:cNvSpPr txBox="1"/>
            <p:nvPr/>
          </p:nvSpPr>
          <p:spPr>
            <a:xfrm rot="19462386">
              <a:off x="1902398" y="5362558"/>
              <a:ext cx="9188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Тютчев</a:t>
              </a:r>
              <a:endParaRPr lang="ru-RU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608641" y="5055671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73</a:t>
              </a:r>
              <a:endParaRPr lang="ru-RU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51520" y="4300045"/>
            <a:ext cx="42484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Прозаик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Тютчев = 0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grpSp>
        <p:nvGrpSpPr>
          <p:cNvPr id="16" name="Группа 15"/>
          <p:cNvGrpSpPr/>
          <p:nvPr/>
        </p:nvGrpSpPr>
        <p:grpSpPr>
          <a:xfrm>
            <a:off x="4823424" y="3683292"/>
            <a:ext cx="3936161" cy="2778871"/>
            <a:chOff x="-1968081" y="3311894"/>
            <a:chExt cx="3936161" cy="2778871"/>
          </a:xfrm>
        </p:grpSpPr>
        <p:grpSp>
          <p:nvGrpSpPr>
            <p:cNvPr id="29" name="Группа 28"/>
            <p:cNvGrpSpPr/>
            <p:nvPr/>
          </p:nvGrpSpPr>
          <p:grpSpPr>
            <a:xfrm>
              <a:off x="-1968081" y="3311894"/>
              <a:ext cx="3936161" cy="2778871"/>
              <a:chOff x="491948" y="3103570"/>
              <a:chExt cx="3936161" cy="2778871"/>
            </a:xfrm>
          </p:grpSpPr>
          <p:sp>
            <p:nvSpPr>
              <p:cNvPr id="30" name="Овал 29"/>
              <p:cNvSpPr/>
              <p:nvPr/>
            </p:nvSpPr>
            <p:spPr>
              <a:xfrm>
                <a:off x="491948" y="3103570"/>
                <a:ext cx="1959266" cy="1944216"/>
              </a:xfrm>
              <a:prstGeom prst="ellipse">
                <a:avLst/>
              </a:prstGeom>
              <a:noFill/>
              <a:ln w="28575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4" name="Овал 33"/>
              <p:cNvSpPr/>
              <p:nvPr/>
            </p:nvSpPr>
            <p:spPr>
              <a:xfrm>
                <a:off x="1703520" y="3110027"/>
                <a:ext cx="1959266" cy="1944216"/>
              </a:xfrm>
              <a:prstGeom prst="ellipse">
                <a:avLst/>
              </a:prstGeom>
              <a:noFill/>
              <a:ln w="28575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 rot="19462386">
                <a:off x="585996" y="3370236"/>
                <a:ext cx="10342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Прозаик</a:t>
                </a:r>
                <a:endParaRPr lang="ru-RU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 rot="19462386">
                <a:off x="2518421" y="3253984"/>
                <a:ext cx="10005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Толстой</a:t>
                </a:r>
                <a:endParaRPr lang="ru-RU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797847" y="3982423"/>
                <a:ext cx="4379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68</a:t>
                </a:r>
                <a:endParaRPr lang="ru-RU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742187" y="3578881"/>
                <a:ext cx="4379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98</a:t>
                </a:r>
                <a:endParaRPr lang="ru-RU" dirty="0"/>
              </a:p>
            </p:txBody>
          </p:sp>
          <p:sp>
            <p:nvSpPr>
              <p:cNvPr id="41" name="Овал 40"/>
              <p:cNvSpPr/>
              <p:nvPr/>
            </p:nvSpPr>
            <p:spPr>
              <a:xfrm>
                <a:off x="2468843" y="3938225"/>
                <a:ext cx="1959266" cy="1944216"/>
              </a:xfrm>
              <a:prstGeom prst="ellipse">
                <a:avLst/>
              </a:prstGeom>
              <a:noFill/>
              <a:ln w="28575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 rot="19462386">
                <a:off x="3201706" y="4863120"/>
                <a:ext cx="9188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Тютчев</a:t>
                </a:r>
                <a:endParaRPr lang="ru-RU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3739792" y="4371033"/>
                <a:ext cx="4058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73</a:t>
                </a:r>
                <a:endParaRPr lang="ru-RU" dirty="0"/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-549383" y="4043025"/>
              <a:ext cx="5405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14</a:t>
              </a:r>
              <a:endParaRPr lang="ru-RU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47879" y="4461818"/>
              <a:ext cx="5405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/>
                <a:t>Х</a:t>
              </a:r>
              <a:endParaRPr lang="ru-RU" sz="2000" b="1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-819667" y="5368227"/>
              <a:ext cx="5405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184</a:t>
              </a:r>
              <a:endParaRPr lang="ru-RU" dirty="0"/>
            </a:p>
          </p:txBody>
        </p:sp>
      </p:grpSp>
      <p:grpSp>
        <p:nvGrpSpPr>
          <p:cNvPr id="64" name="Группа 63"/>
          <p:cNvGrpSpPr/>
          <p:nvPr/>
        </p:nvGrpSpPr>
        <p:grpSpPr>
          <a:xfrm>
            <a:off x="4831728" y="3667413"/>
            <a:ext cx="3936161" cy="2778871"/>
            <a:chOff x="-1968081" y="3311894"/>
            <a:chExt cx="3936161" cy="2778871"/>
          </a:xfrm>
        </p:grpSpPr>
        <p:grpSp>
          <p:nvGrpSpPr>
            <p:cNvPr id="65" name="Группа 64"/>
            <p:cNvGrpSpPr/>
            <p:nvPr/>
          </p:nvGrpSpPr>
          <p:grpSpPr>
            <a:xfrm>
              <a:off x="-1968081" y="3311894"/>
              <a:ext cx="3936161" cy="2778871"/>
              <a:chOff x="491948" y="3103570"/>
              <a:chExt cx="3936161" cy="2778871"/>
            </a:xfrm>
          </p:grpSpPr>
          <p:sp>
            <p:nvSpPr>
              <p:cNvPr id="70" name="Овал 69"/>
              <p:cNvSpPr/>
              <p:nvPr/>
            </p:nvSpPr>
            <p:spPr>
              <a:xfrm>
                <a:off x="1703520" y="3110027"/>
                <a:ext cx="1959266" cy="1944216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9" name="Овал 68"/>
              <p:cNvSpPr/>
              <p:nvPr/>
            </p:nvSpPr>
            <p:spPr>
              <a:xfrm>
                <a:off x="491948" y="3103570"/>
                <a:ext cx="1959266" cy="1944216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 rot="19462386">
                <a:off x="585996" y="3370236"/>
                <a:ext cx="10342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Прозаик</a:t>
                </a:r>
                <a:endParaRPr lang="ru-RU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 rot="19462386">
                <a:off x="2518421" y="3253984"/>
                <a:ext cx="10005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Толстой</a:t>
                </a:r>
                <a:endParaRPr lang="ru-RU" dirty="0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797847" y="3982423"/>
                <a:ext cx="4379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68</a:t>
                </a:r>
                <a:endParaRPr lang="ru-RU" dirty="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2742187" y="3578881"/>
                <a:ext cx="4379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98</a:t>
                </a:r>
                <a:endParaRPr lang="ru-RU" dirty="0"/>
              </a:p>
            </p:txBody>
          </p:sp>
          <p:sp>
            <p:nvSpPr>
              <p:cNvPr id="75" name="Овал 74"/>
              <p:cNvSpPr/>
              <p:nvPr/>
            </p:nvSpPr>
            <p:spPr>
              <a:xfrm>
                <a:off x="2468843" y="3938225"/>
                <a:ext cx="1959266" cy="194421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 rot="19462386">
                <a:off x="3201706" y="4863120"/>
                <a:ext cx="9188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Тютчев</a:t>
                </a:r>
                <a:endParaRPr lang="ru-RU" dirty="0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3739792" y="4371033"/>
                <a:ext cx="4058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73</a:t>
                </a:r>
                <a:endParaRPr lang="ru-RU" dirty="0"/>
              </a:p>
            </p:txBody>
          </p:sp>
        </p:grpSp>
        <p:sp>
          <p:nvSpPr>
            <p:cNvPr id="66" name="TextBox 65"/>
            <p:cNvSpPr txBox="1"/>
            <p:nvPr/>
          </p:nvSpPr>
          <p:spPr>
            <a:xfrm>
              <a:off x="-549383" y="4043025"/>
              <a:ext cx="5405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14</a:t>
              </a:r>
              <a:endParaRPr lang="ru-RU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47879" y="4461818"/>
              <a:ext cx="5405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/>
                <a:t>Х</a:t>
              </a:r>
              <a:endParaRPr lang="ru-RU" sz="2000" b="1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-819667" y="5368227"/>
              <a:ext cx="5405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184</a:t>
              </a:r>
              <a:endParaRPr lang="ru-RU" dirty="0"/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241085" y="4730932"/>
            <a:ext cx="42484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184 – 73 = 111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9" name="TextBox 78"/>
          <p:cNvSpPr txBox="1"/>
          <p:nvPr/>
        </p:nvSpPr>
        <p:spPr>
          <a:xfrm>
            <a:off x="219944" y="5135421"/>
            <a:ext cx="42484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111 – 68 = 43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grpSp>
        <p:nvGrpSpPr>
          <p:cNvPr id="80" name="Группа 79"/>
          <p:cNvGrpSpPr/>
          <p:nvPr/>
        </p:nvGrpSpPr>
        <p:grpSpPr>
          <a:xfrm>
            <a:off x="4814609" y="3706870"/>
            <a:ext cx="3936161" cy="2778871"/>
            <a:chOff x="-1968081" y="3311894"/>
            <a:chExt cx="3936161" cy="2778871"/>
          </a:xfrm>
        </p:grpSpPr>
        <p:grpSp>
          <p:nvGrpSpPr>
            <p:cNvPr id="81" name="Группа 80"/>
            <p:cNvGrpSpPr/>
            <p:nvPr/>
          </p:nvGrpSpPr>
          <p:grpSpPr>
            <a:xfrm>
              <a:off x="-1968081" y="3311894"/>
              <a:ext cx="3936161" cy="2778871"/>
              <a:chOff x="491948" y="3103570"/>
              <a:chExt cx="3936161" cy="2778871"/>
            </a:xfrm>
          </p:grpSpPr>
          <p:sp>
            <p:nvSpPr>
              <p:cNvPr id="86" name="Овал 85"/>
              <p:cNvSpPr/>
              <p:nvPr/>
            </p:nvSpPr>
            <p:spPr>
              <a:xfrm>
                <a:off x="491948" y="3103570"/>
                <a:ext cx="1959266" cy="1944216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 rot="19462386">
                <a:off x="585996" y="3370236"/>
                <a:ext cx="10342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Прозаик</a:t>
                </a:r>
                <a:endParaRPr lang="ru-RU" dirty="0"/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 rot="19462386">
                <a:off x="2518421" y="3253984"/>
                <a:ext cx="10005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Толстой</a:t>
                </a:r>
                <a:endParaRPr lang="ru-RU" dirty="0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797847" y="3982423"/>
                <a:ext cx="4379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68</a:t>
                </a:r>
                <a:endParaRPr lang="ru-RU" dirty="0"/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2742187" y="3578881"/>
                <a:ext cx="4203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43</a:t>
                </a:r>
                <a:endParaRPr lang="ru-RU" dirty="0"/>
              </a:p>
            </p:txBody>
          </p:sp>
          <p:sp>
            <p:nvSpPr>
              <p:cNvPr id="91" name="Овал 90"/>
              <p:cNvSpPr/>
              <p:nvPr/>
            </p:nvSpPr>
            <p:spPr>
              <a:xfrm>
                <a:off x="2468843" y="3938225"/>
                <a:ext cx="1959266" cy="194421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 rot="19462386">
                <a:off x="3201706" y="4863120"/>
                <a:ext cx="9188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Тютчев</a:t>
                </a:r>
                <a:endParaRPr lang="ru-RU" dirty="0"/>
              </a:p>
            </p:txBody>
          </p:sp>
          <p:sp>
            <p:nvSpPr>
              <p:cNvPr id="85" name="Овал 84"/>
              <p:cNvSpPr/>
              <p:nvPr/>
            </p:nvSpPr>
            <p:spPr>
              <a:xfrm>
                <a:off x="1703520" y="3110027"/>
                <a:ext cx="1959266" cy="1944216"/>
              </a:xfrm>
              <a:prstGeom prst="ellipse">
                <a:avLst/>
              </a:prstGeom>
              <a:noFill/>
              <a:ln w="28575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3739792" y="4371033"/>
                <a:ext cx="4058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73</a:t>
                </a:r>
                <a:endParaRPr lang="ru-RU" dirty="0"/>
              </a:p>
            </p:txBody>
          </p:sp>
        </p:grpSp>
        <p:sp>
          <p:nvSpPr>
            <p:cNvPr id="82" name="TextBox 81"/>
            <p:cNvSpPr txBox="1"/>
            <p:nvPr/>
          </p:nvSpPr>
          <p:spPr>
            <a:xfrm>
              <a:off x="-549383" y="4043025"/>
              <a:ext cx="5405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14</a:t>
              </a:r>
              <a:endParaRPr lang="ru-RU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47879" y="4461818"/>
              <a:ext cx="5405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/>
                <a:t>Х</a:t>
              </a:r>
              <a:endParaRPr lang="ru-RU" sz="2000" b="1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-819667" y="5368227"/>
              <a:ext cx="5405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184</a:t>
              </a:r>
              <a:endParaRPr lang="ru-RU" dirty="0"/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395536" y="5552893"/>
            <a:ext cx="424847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X = 98 - 43 – 14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X = 41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928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3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78" grpId="0"/>
      <p:bldP spid="79" grpId="0"/>
      <p:bldP spid="9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Список использованной литературы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ru-RU" dirty="0" err="1" smtClean="0">
                <a:solidFill>
                  <a:schemeClr val="tx1"/>
                </a:solidFill>
              </a:rPr>
              <a:t>Босова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Л. Л. </a:t>
            </a:r>
            <a:r>
              <a:rPr lang="ru-RU" dirty="0" err="1">
                <a:solidFill>
                  <a:schemeClr val="tx1"/>
                </a:solidFill>
              </a:rPr>
              <a:t>Босова</a:t>
            </a:r>
            <a:r>
              <a:rPr lang="ru-RU" dirty="0">
                <a:solidFill>
                  <a:schemeClr val="tx1"/>
                </a:solidFill>
              </a:rPr>
              <a:t> А. Ю. Информатика: учебник для 9 класса (ФГОС). - М.: </a:t>
            </a:r>
            <a:r>
              <a:rPr lang="ru-RU" dirty="0" smtClean="0">
                <a:solidFill>
                  <a:schemeClr val="tx1"/>
                </a:solidFill>
              </a:rPr>
              <a:t>БИНОМ;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Поляков</a:t>
            </a:r>
            <a:r>
              <a:rPr lang="ru-RU" dirty="0">
                <a:solidFill>
                  <a:schemeClr val="tx1"/>
                </a:solidFill>
              </a:rPr>
              <a:t>, Еремин: Информатика. 9 класс. Учебник. </a:t>
            </a:r>
            <a:endParaRPr lang="ru-RU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Задания из Открытого банка ОГЭ «Федерального </a:t>
            </a:r>
            <a:r>
              <a:rPr lang="ru-RU" dirty="0">
                <a:solidFill>
                  <a:schemeClr val="tx1"/>
                </a:solidFill>
              </a:rPr>
              <a:t>и</a:t>
            </a:r>
            <a:r>
              <a:rPr lang="ru-RU" dirty="0" smtClean="0">
                <a:solidFill>
                  <a:schemeClr val="tx1"/>
                </a:solidFill>
              </a:rPr>
              <a:t>нститута педагогических измерений» 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1753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Всемирная паутина (</a:t>
            </a:r>
            <a:r>
              <a:rPr lang="en-US" dirty="0"/>
              <a:t>WWW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10718" y="301272"/>
            <a:ext cx="8376082" cy="4710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 smtClean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683568" y="1772816"/>
            <a:ext cx="65246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61950" indent="-361950"/>
            <a:r>
              <a:rPr lang="ru-RU" sz="2400" b="1" dirty="0"/>
              <a:t>1991 г.</a:t>
            </a:r>
            <a:r>
              <a:rPr lang="ru-RU" sz="2400" dirty="0"/>
              <a:t>: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333399"/>
                </a:solidFill>
              </a:rPr>
              <a:t>WWW </a:t>
            </a:r>
            <a:r>
              <a:rPr lang="en-US" sz="2400" dirty="0"/>
              <a:t>= </a:t>
            </a:r>
            <a:r>
              <a:rPr lang="en-US" sz="2400" i="1" dirty="0"/>
              <a:t>World Wide Web</a:t>
            </a:r>
            <a:r>
              <a:rPr lang="ru-RU" sz="2400" i="1" dirty="0"/>
              <a:t> – </a:t>
            </a:r>
            <a:r>
              <a:rPr lang="ru-RU" sz="2400" dirty="0"/>
              <a:t>система </a:t>
            </a:r>
            <a:br>
              <a:rPr lang="ru-RU" sz="2400" dirty="0"/>
            </a:br>
            <a:r>
              <a:rPr lang="ru-RU" sz="2400" dirty="0"/>
              <a:t>обмена данными в виде </a:t>
            </a:r>
            <a:r>
              <a:rPr lang="ru-RU" sz="2400" b="1" u="sng" dirty="0">
                <a:solidFill>
                  <a:srgbClr val="0000FF"/>
                </a:solidFill>
              </a:rPr>
              <a:t>гипертекста</a:t>
            </a:r>
            <a:r>
              <a:rPr lang="ru-RU" sz="2400" i="1" dirty="0"/>
              <a:t>.</a:t>
            </a:r>
            <a:r>
              <a:rPr lang="ru-RU" sz="2400" dirty="0"/>
              <a:t> 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7753" y="2996952"/>
            <a:ext cx="8482012" cy="335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0850" indent="-4508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>
                <a:solidFill>
                  <a:schemeClr val="accent2"/>
                </a:solidFill>
              </a:rPr>
              <a:t>WWW (</a:t>
            </a:r>
            <a:r>
              <a:rPr lang="en-US" sz="2400" b="1" i="1" dirty="0">
                <a:solidFill>
                  <a:schemeClr val="accent2"/>
                </a:solidFill>
              </a:rPr>
              <a:t>World Wide Web</a:t>
            </a:r>
            <a:r>
              <a:rPr lang="en-US" sz="2400" b="1" dirty="0">
                <a:solidFill>
                  <a:schemeClr val="accent2"/>
                </a:solidFill>
              </a:rPr>
              <a:t>)</a:t>
            </a:r>
            <a:r>
              <a:rPr lang="ru-RU" sz="2400" b="1" dirty="0">
                <a:solidFill>
                  <a:schemeClr val="accent2"/>
                </a:solidFill>
              </a:rPr>
              <a:t> </a:t>
            </a:r>
            <a:r>
              <a:rPr lang="ru-RU" sz="2400" dirty="0"/>
              <a:t>–</a:t>
            </a:r>
            <a:r>
              <a:rPr lang="en-US" sz="2400" dirty="0"/>
              <a:t> </a:t>
            </a:r>
            <a:r>
              <a:rPr lang="ru-RU" sz="2400" dirty="0"/>
              <a:t>служба для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ru-RU" sz="2400" dirty="0"/>
              <a:t>обмена информацией в виде гипертекста.</a:t>
            </a:r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r>
              <a:rPr lang="ru-RU" sz="2400" b="1" dirty="0">
                <a:solidFill>
                  <a:srgbClr val="333399"/>
                </a:solidFill>
              </a:rPr>
              <a:t>Гипертекст</a:t>
            </a:r>
            <a:r>
              <a:rPr lang="ru-RU" sz="2400" dirty="0"/>
              <a:t> – текст, содержащий активные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ru-RU" sz="2400" dirty="0"/>
              <a:t>ссылки (</a:t>
            </a:r>
            <a:r>
              <a:rPr lang="ru-RU" sz="2400" i="1" dirty="0"/>
              <a:t>гиперссылки</a:t>
            </a:r>
            <a:r>
              <a:rPr lang="ru-RU" sz="2400" dirty="0"/>
              <a:t>) на другие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ru-RU" sz="2400" dirty="0"/>
              <a:t>документы.</a:t>
            </a:r>
            <a:endParaRPr lang="en-US" sz="2400" dirty="0"/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r>
              <a:rPr lang="ru-RU" sz="2400" b="1" dirty="0">
                <a:solidFill>
                  <a:srgbClr val="333399"/>
                </a:solidFill>
              </a:rPr>
              <a:t>Гипермедиа</a:t>
            </a:r>
            <a:r>
              <a:rPr lang="ru-RU" sz="2400" dirty="0"/>
              <a:t> – документ, который включает текст, рисунки, звуки, видео, причём каждый элемент может быть гиперссылкой.</a:t>
            </a:r>
          </a:p>
        </p:txBody>
      </p:sp>
    </p:spTree>
    <p:extLst>
      <p:ext uri="{BB962C8B-B14F-4D97-AF65-F5344CB8AC3E}">
        <p14:creationId xmlns:p14="http://schemas.microsoft.com/office/powerpoint/2010/main" val="2369233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Веб-сайты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492847"/>
            <a:ext cx="8280919" cy="2896591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Сайт (веб-сайт) </a:t>
            </a:r>
            <a:r>
              <a:rPr lang="ru-RU" dirty="0">
                <a:solidFill>
                  <a:schemeClr val="tx1"/>
                </a:solidFill>
              </a:rPr>
              <a:t>– это  группа веб-страниц, которые расположены на одном сервере, объединены общей идеей и связаны с помощью гиперссылок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b="1" dirty="0">
                <a:solidFill>
                  <a:schemeClr val="tx1"/>
                </a:solidFill>
              </a:rPr>
              <a:t>Веб-сервер </a:t>
            </a:r>
            <a:r>
              <a:rPr lang="ru-RU" dirty="0">
                <a:solidFill>
                  <a:schemeClr val="tx1"/>
                </a:solidFill>
              </a:rPr>
              <a:t>– это программа, которая обеспечивает работу сайтов: приём запросов и выдачу ответов по протоколу </a:t>
            </a:r>
            <a:r>
              <a:rPr lang="en-US" dirty="0">
                <a:solidFill>
                  <a:schemeClr val="tx1"/>
                </a:solidFill>
              </a:rPr>
              <a:t>HTTP</a:t>
            </a:r>
            <a:r>
              <a:rPr lang="ru-RU" dirty="0">
                <a:solidFill>
                  <a:schemeClr val="tx1"/>
                </a:solidFill>
              </a:rPr>
              <a:t> или </a:t>
            </a:r>
            <a:r>
              <a:rPr lang="en-US" dirty="0">
                <a:solidFill>
                  <a:schemeClr val="tx1"/>
                </a:solidFill>
              </a:rPr>
              <a:t>HTTPS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b="1" dirty="0">
                <a:solidFill>
                  <a:schemeClr val="tx1"/>
                </a:solidFill>
              </a:rPr>
              <a:t>Браузер </a:t>
            </a:r>
            <a:r>
              <a:rPr lang="ru-RU" dirty="0">
                <a:solidFill>
                  <a:schemeClr val="tx1"/>
                </a:solidFill>
              </a:rPr>
              <a:t>– это программа для просмотра веб-страниц на экране.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grpSp>
        <p:nvGrpSpPr>
          <p:cNvPr id="4" name="Группа 10"/>
          <p:cNvGrpSpPr>
            <a:grpSpLocks/>
          </p:cNvGrpSpPr>
          <p:nvPr/>
        </p:nvGrpSpPr>
        <p:grpSpPr bwMode="auto">
          <a:xfrm>
            <a:off x="682625" y="4335463"/>
            <a:ext cx="6424521" cy="1611312"/>
            <a:chOff x="428625" y="1731963"/>
            <a:chExt cx="6424521" cy="1611312"/>
          </a:xfrm>
        </p:grpSpPr>
        <p:pic>
          <p:nvPicPr>
            <p:cNvPr id="5" name="Picture 5" descr="http://t0.gstatic.com/images?q=tbn:BjDIi0EgEOOeeM:http://www.turners.co.nz/About/news/PublishingImages/General%2520Logos/internet-explorer-logo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625" y="1731963"/>
              <a:ext cx="539750" cy="5397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4" descr="http://t1.gstatic.com/images?q=tbn:Bj8xpYjnC061MM:http://www.3dnews.ru/_imgdata/img/2009/12/11/15375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11625" y="1733550"/>
              <a:ext cx="539750" cy="5397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" descr="http://googlemon.ru/wp-content/uploads/2009/12/chrome-logo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625" y="2255838"/>
              <a:ext cx="539750" cy="5397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" descr="Apple Safari icon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625" y="2803525"/>
              <a:ext cx="539750" cy="5397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" descr="Opera logo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11625" y="2271713"/>
              <a:ext cx="539750" cy="5397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914400" y="1785938"/>
              <a:ext cx="254635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ru-RU" sz="2400"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en-US" sz="2400" i="1">
                  <a:ea typeface="Calibri" pitchFamily="34" charset="0"/>
                  <a:cs typeface="Times New Roman" pitchFamily="18" charset="0"/>
                </a:rPr>
                <a:t>Internet Explorer</a:t>
              </a:r>
              <a:endParaRPr lang="ru-RU" sz="2400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597400" y="1785938"/>
              <a:ext cx="225574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2400"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en-US" sz="2400" i="1">
                  <a:ea typeface="Calibri" pitchFamily="34" charset="0"/>
                  <a:cs typeface="Times New Roman" pitchFamily="18" charset="0"/>
                </a:rPr>
                <a:t>Mozilla Firefox</a:t>
              </a:r>
              <a:endParaRPr lang="ru-RU" sz="2400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914400" y="2305050"/>
              <a:ext cx="26035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2400" i="1" dirty="0">
                  <a:ea typeface="Calibri" pitchFamily="34" charset="0"/>
                  <a:cs typeface="Times New Roman" pitchFamily="18" charset="0"/>
                </a:rPr>
                <a:t> Google Chrome</a:t>
              </a:r>
              <a:endParaRPr lang="ru-RU" sz="2400" dirty="0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914401" y="2851150"/>
              <a:ext cx="10922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2400"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en-US" sz="2400" i="1">
                  <a:ea typeface="Calibri" pitchFamily="34" charset="0"/>
                  <a:cs typeface="Times New Roman" pitchFamily="18" charset="0"/>
                </a:rPr>
                <a:t>Safari</a:t>
              </a:r>
              <a:endParaRPr lang="ru-RU" sz="2400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4597401" y="2305050"/>
              <a:ext cx="1244600" cy="460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just" eaLnBrk="0" hangingPunct="0"/>
              <a:r>
                <a:rPr lang="ru-RU" sz="2400" i="1" dirty="0"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en-US" sz="2400" i="1" dirty="0">
                  <a:ea typeface="Calibri" pitchFamily="34" charset="0"/>
                  <a:cs typeface="Times New Roman" pitchFamily="18" charset="0"/>
                </a:rPr>
                <a:t>Opera</a:t>
              </a:r>
              <a:endParaRPr lang="ru-RU" sz="2400" dirty="0">
                <a:ea typeface="Calibri" pitchFamily="34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273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9168" y="188640"/>
            <a:ext cx="6635080" cy="7144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8348" y="836712"/>
            <a:ext cx="7516357" cy="1800200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tx1"/>
                </a:solidFill>
              </a:rPr>
              <a:t>Произведено несколько запросов к поисковому серверу:</a:t>
            </a:r>
          </a:p>
          <a:p>
            <a:pPr marL="457200" indent="-457200">
              <a:buClrTx/>
              <a:buFont typeface="+mj-lt"/>
              <a:buAutoNum type="alphaLcPeriod"/>
            </a:pPr>
            <a:r>
              <a:rPr lang="ru-RU" sz="1800" b="1" dirty="0" smtClean="0">
                <a:solidFill>
                  <a:schemeClr val="tx1"/>
                </a:solidFill>
              </a:rPr>
              <a:t>Лиса &amp; Енот</a:t>
            </a:r>
          </a:p>
          <a:p>
            <a:pPr marL="457200" indent="-457200">
              <a:buClrTx/>
              <a:buFont typeface="+mj-lt"/>
              <a:buAutoNum type="alphaLcPeriod"/>
            </a:pPr>
            <a:r>
              <a:rPr lang="ru-RU" sz="1800" b="1" dirty="0">
                <a:solidFill>
                  <a:schemeClr val="tx1"/>
                </a:solidFill>
              </a:rPr>
              <a:t>Лиса &amp; </a:t>
            </a:r>
            <a:r>
              <a:rPr lang="ru-RU" sz="1800" b="1" dirty="0" smtClean="0">
                <a:solidFill>
                  <a:schemeClr val="tx1"/>
                </a:solidFill>
              </a:rPr>
              <a:t>Енот</a:t>
            </a:r>
            <a:r>
              <a:rPr lang="ru-RU" sz="1800" b="1" dirty="0">
                <a:solidFill>
                  <a:schemeClr val="tx1"/>
                </a:solidFill>
              </a:rPr>
              <a:t> &amp; </a:t>
            </a:r>
            <a:r>
              <a:rPr lang="ru-RU" sz="1800" b="1" dirty="0" smtClean="0">
                <a:solidFill>
                  <a:schemeClr val="tx1"/>
                </a:solidFill>
              </a:rPr>
              <a:t>Заяц</a:t>
            </a:r>
          </a:p>
          <a:p>
            <a:pPr marL="457200" indent="-457200">
              <a:buClrTx/>
              <a:buFont typeface="+mj-lt"/>
              <a:buAutoNum type="alphaLcPeriod"/>
            </a:pPr>
            <a:r>
              <a:rPr lang="ru-RU" sz="1800" b="1" dirty="0" smtClean="0">
                <a:solidFill>
                  <a:schemeClr val="tx1"/>
                </a:solidFill>
              </a:rPr>
              <a:t>Лиса</a:t>
            </a:r>
          </a:p>
          <a:p>
            <a:pPr marL="457200" indent="-457200">
              <a:buClrTx/>
              <a:buFont typeface="+mj-lt"/>
              <a:buAutoNum type="alphaLcPeriod"/>
            </a:pPr>
            <a:r>
              <a:rPr lang="ru-RU" sz="1800" b="1" dirty="0" smtClean="0">
                <a:solidFill>
                  <a:schemeClr val="tx1"/>
                </a:solidFill>
              </a:rPr>
              <a:t>Лиса </a:t>
            </a:r>
            <a:r>
              <a:rPr lang="en-US" sz="1800" b="1" dirty="0" smtClean="0">
                <a:solidFill>
                  <a:schemeClr val="tx1"/>
                </a:solidFill>
              </a:rPr>
              <a:t>|</a:t>
            </a:r>
            <a:r>
              <a:rPr lang="ru-RU" sz="1800" b="1" dirty="0" smtClean="0">
                <a:solidFill>
                  <a:schemeClr val="tx1"/>
                </a:solidFill>
              </a:rPr>
              <a:t> Заяц </a:t>
            </a:r>
          </a:p>
        </p:txBody>
      </p:sp>
      <p:grpSp>
        <p:nvGrpSpPr>
          <p:cNvPr id="13" name="Группа 12"/>
          <p:cNvGrpSpPr/>
          <p:nvPr/>
        </p:nvGrpSpPr>
        <p:grpSpPr>
          <a:xfrm>
            <a:off x="3290423" y="3108927"/>
            <a:ext cx="2088232" cy="1528983"/>
            <a:chOff x="467544" y="3573016"/>
            <a:chExt cx="2088232" cy="1528983"/>
          </a:xfrm>
        </p:grpSpPr>
        <p:sp>
          <p:nvSpPr>
            <p:cNvPr id="5" name="Овал 4"/>
            <p:cNvSpPr/>
            <p:nvPr/>
          </p:nvSpPr>
          <p:spPr>
            <a:xfrm>
              <a:off x="683568" y="3573016"/>
              <a:ext cx="1152128" cy="10801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/>
            <p:cNvSpPr/>
            <p:nvPr/>
          </p:nvSpPr>
          <p:spPr>
            <a:xfrm>
              <a:off x="1403648" y="3573016"/>
              <a:ext cx="1152128" cy="10801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971600" y="4021879"/>
              <a:ext cx="1152128" cy="10801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67544" y="357301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/>
                <a:t>а</a:t>
              </a:r>
              <a:r>
                <a:rPr lang="ru-RU" b="1" dirty="0" smtClean="0"/>
                <a:t>.</a:t>
              </a:r>
              <a:endParaRPr lang="ru-RU" b="1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6602791" y="3108927"/>
            <a:ext cx="2088232" cy="1528983"/>
            <a:chOff x="467544" y="3573016"/>
            <a:chExt cx="2088232" cy="1528983"/>
          </a:xfrm>
        </p:grpSpPr>
        <p:sp>
          <p:nvSpPr>
            <p:cNvPr id="15" name="Овал 14"/>
            <p:cNvSpPr/>
            <p:nvPr/>
          </p:nvSpPr>
          <p:spPr>
            <a:xfrm>
              <a:off x="683568" y="3573016"/>
              <a:ext cx="1152128" cy="10801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1403648" y="3573016"/>
              <a:ext cx="1152128" cy="10801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1073161" y="4021879"/>
              <a:ext cx="1152128" cy="10801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67544" y="3573016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b</a:t>
              </a:r>
              <a:r>
                <a:rPr lang="ru-RU" b="1" dirty="0" smtClean="0"/>
                <a:t>.</a:t>
              </a:r>
              <a:endParaRPr lang="ru-RU" b="1" dirty="0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2894379" y="4759145"/>
            <a:ext cx="2088232" cy="1529355"/>
            <a:chOff x="467544" y="3573016"/>
            <a:chExt cx="2088232" cy="1529355"/>
          </a:xfrm>
        </p:grpSpPr>
        <p:sp>
          <p:nvSpPr>
            <p:cNvPr id="20" name="Овал 19"/>
            <p:cNvSpPr/>
            <p:nvPr/>
          </p:nvSpPr>
          <p:spPr>
            <a:xfrm>
              <a:off x="683568" y="3573016"/>
              <a:ext cx="1152128" cy="10801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1403648" y="3573016"/>
              <a:ext cx="1152128" cy="10801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1019525" y="4022251"/>
              <a:ext cx="1152128" cy="10801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67544" y="357301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</a:t>
              </a:r>
              <a:r>
                <a:rPr lang="ru-RU" b="1" dirty="0" smtClean="0"/>
                <a:t>.</a:t>
              </a:r>
              <a:endParaRPr lang="ru-RU" b="1" dirty="0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6062731" y="5049573"/>
            <a:ext cx="2088232" cy="1529355"/>
            <a:chOff x="467544" y="3573016"/>
            <a:chExt cx="2088232" cy="1529355"/>
          </a:xfrm>
        </p:grpSpPr>
        <p:sp>
          <p:nvSpPr>
            <p:cNvPr id="25" name="Овал 24"/>
            <p:cNvSpPr/>
            <p:nvPr/>
          </p:nvSpPr>
          <p:spPr>
            <a:xfrm>
              <a:off x="683568" y="3573016"/>
              <a:ext cx="1152128" cy="10801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1403648" y="3573016"/>
              <a:ext cx="1152128" cy="10801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Овал 26"/>
            <p:cNvSpPr/>
            <p:nvPr/>
          </p:nvSpPr>
          <p:spPr>
            <a:xfrm>
              <a:off x="973623" y="4022251"/>
              <a:ext cx="1152128" cy="10801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67544" y="3573016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d</a:t>
              </a:r>
              <a:r>
                <a:rPr lang="ru-RU" b="1" dirty="0" smtClean="0"/>
                <a:t>.</a:t>
              </a:r>
              <a:endParaRPr lang="ru-RU" b="1" dirty="0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118" y="3108927"/>
            <a:ext cx="2228850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6876" y="3091425"/>
            <a:ext cx="2181225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6" name="Группа 35"/>
          <p:cNvGrpSpPr/>
          <p:nvPr/>
        </p:nvGrpSpPr>
        <p:grpSpPr>
          <a:xfrm>
            <a:off x="2898896" y="4759145"/>
            <a:ext cx="2088232" cy="1529355"/>
            <a:chOff x="467544" y="3573016"/>
            <a:chExt cx="2088232" cy="1529355"/>
          </a:xfrm>
        </p:grpSpPr>
        <p:sp>
          <p:nvSpPr>
            <p:cNvPr id="37" name="Овал 36"/>
            <p:cNvSpPr/>
            <p:nvPr/>
          </p:nvSpPr>
          <p:spPr>
            <a:xfrm>
              <a:off x="683568" y="3573016"/>
              <a:ext cx="1152128" cy="108012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1403648" y="3573016"/>
              <a:ext cx="1152128" cy="10801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Овал 38"/>
            <p:cNvSpPr/>
            <p:nvPr/>
          </p:nvSpPr>
          <p:spPr>
            <a:xfrm>
              <a:off x="1019525" y="4022251"/>
              <a:ext cx="1152128" cy="10801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67544" y="357301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</a:t>
              </a:r>
              <a:r>
                <a:rPr lang="ru-RU" b="1" dirty="0" smtClean="0"/>
                <a:t>.</a:t>
              </a:r>
              <a:endParaRPr lang="ru-RU" b="1" dirty="0"/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6062731" y="5063637"/>
            <a:ext cx="2088232" cy="1529355"/>
            <a:chOff x="467544" y="3573016"/>
            <a:chExt cx="2088232" cy="1529355"/>
          </a:xfrm>
        </p:grpSpPr>
        <p:sp>
          <p:nvSpPr>
            <p:cNvPr id="42" name="Овал 41"/>
            <p:cNvSpPr/>
            <p:nvPr/>
          </p:nvSpPr>
          <p:spPr>
            <a:xfrm>
              <a:off x="683568" y="3573016"/>
              <a:ext cx="1152128" cy="108012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973623" y="4022251"/>
              <a:ext cx="1152128" cy="108012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Овал 42"/>
            <p:cNvSpPr/>
            <p:nvPr/>
          </p:nvSpPr>
          <p:spPr>
            <a:xfrm>
              <a:off x="1403648" y="3573016"/>
              <a:ext cx="1152128" cy="10801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67544" y="3573016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d</a:t>
              </a:r>
              <a:r>
                <a:rPr lang="ru-RU" b="1" dirty="0" smtClean="0"/>
                <a:t>.</a:t>
              </a:r>
              <a:endParaRPr lang="ru-RU" b="1" dirty="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338095" y="2462596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Изобразите графически  количество страниц, которые найдет поисковый сервер по каждому запросу: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65983" y="2462596"/>
            <a:ext cx="7748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Расположите обозначения запросов в порядке убывания количества страниц, которые найдет поисковый сервер по каждому  запросу: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6" name="Таблица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422088"/>
              </p:ext>
            </p:extLst>
          </p:nvPr>
        </p:nvGraphicFramePr>
        <p:xfrm>
          <a:off x="242423" y="3918552"/>
          <a:ext cx="2831976" cy="518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07994"/>
                <a:gridCol w="707994"/>
                <a:gridCol w="707994"/>
                <a:gridCol w="707994"/>
              </a:tblGrid>
              <a:tr h="51856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2532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251520" y="260648"/>
            <a:ext cx="835183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61950"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ru-RU" altLang="ru-RU" sz="2000" b="1" i="1" u="sng" dirty="0" smtClean="0">
                <a:latin typeface="Arial" charset="0"/>
              </a:rPr>
              <a:t>Задача(</a:t>
            </a:r>
            <a:r>
              <a:rPr lang="ru-RU" altLang="ru-RU" sz="2000" b="1" i="1" u="sng" dirty="0" err="1" smtClean="0">
                <a:latin typeface="Arial" charset="0"/>
              </a:rPr>
              <a:t>Босова</a:t>
            </a:r>
            <a:r>
              <a:rPr lang="ru-RU" altLang="ru-RU" sz="2000" b="1" i="1" u="sng" dirty="0" smtClean="0">
                <a:latin typeface="Arial" charset="0"/>
              </a:rPr>
              <a:t>).</a:t>
            </a:r>
            <a:r>
              <a:rPr lang="ru-RU" altLang="ru-RU" sz="2000" dirty="0" smtClean="0">
                <a:latin typeface="Arial" charset="0"/>
              </a:rPr>
              <a:t> </a:t>
            </a:r>
            <a:r>
              <a:rPr lang="ru-RU" altLang="ru-RU" sz="2000" dirty="0">
                <a:latin typeface="Arial" charset="0"/>
              </a:rPr>
              <a:t>В таблице приведены запросы к поисковому серверу. Для обозначения логической операции ИЛИ в запросах используется символ |, а для логической операции И – символ &amp;.</a:t>
            </a:r>
          </a:p>
        </p:txBody>
      </p:sp>
      <p:graphicFrame>
        <p:nvGraphicFramePr>
          <p:cNvPr id="38965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441532"/>
              </p:ext>
            </p:extLst>
          </p:nvPr>
        </p:nvGraphicFramePr>
        <p:xfrm>
          <a:off x="157163" y="1292513"/>
          <a:ext cx="5784850" cy="174466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081088"/>
                <a:gridCol w="4703762"/>
              </a:tblGrid>
              <a:tr h="4365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Франция </a:t>
                      </a: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| </a:t>
                      </a: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Испания </a:t>
                      </a: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| </a:t>
                      </a: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История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4365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Франция</a:t>
                      </a:r>
                      <a:r>
                        <a:rPr kumimoji="0" lang="en-US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&amp;</a:t>
                      </a:r>
                      <a:r>
                        <a:rPr kumimoji="0" lang="ru-RU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Карта </a:t>
                      </a:r>
                      <a:r>
                        <a:rPr kumimoji="0" lang="en-US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&amp; </a:t>
                      </a:r>
                      <a:r>
                        <a:rPr kumimoji="0" lang="ru-RU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История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Франция </a:t>
                      </a: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| </a:t>
                      </a: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История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4365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Франция </a:t>
                      </a: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&amp; </a:t>
                      </a: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История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6166" name="Text Box 54"/>
          <p:cNvSpPr txBox="1">
            <a:spLocks noChangeArrowheads="1"/>
          </p:cNvSpPr>
          <p:nvPr/>
        </p:nvSpPr>
        <p:spPr bwMode="auto">
          <a:xfrm>
            <a:off x="180975" y="2931541"/>
            <a:ext cx="83534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61950"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ru-RU" altLang="ru-RU" sz="1800" dirty="0">
                <a:latin typeface="Arial" charset="0"/>
              </a:rPr>
              <a:t>Изобразите графически количество страниц, которые найдёт поисковый сервер по каждому запросу. Расположите номера запросов в порядке убывания количества страниц</a:t>
            </a:r>
            <a:r>
              <a:rPr lang="en-US" altLang="ru-RU" sz="1800" dirty="0">
                <a:latin typeface="Arial" charset="0"/>
              </a:rPr>
              <a:t>.</a:t>
            </a:r>
            <a:endParaRPr lang="ru-RU" altLang="ru-RU" sz="1800" dirty="0">
              <a:latin typeface="Arial" charset="0"/>
            </a:endParaRPr>
          </a:p>
        </p:txBody>
      </p:sp>
      <p:pic>
        <p:nvPicPr>
          <p:cNvPr id="7" name="Picture 3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5" y="3740150"/>
            <a:ext cx="2592388" cy="241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0438" y="3663950"/>
            <a:ext cx="161925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963" y="3663950"/>
            <a:ext cx="1646237" cy="245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797550" y="6977062"/>
            <a:ext cx="244792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2200" b="1" i="1" u="sng">
                <a:latin typeface="Arial" charset="0"/>
              </a:rPr>
              <a:t>Ответ:</a:t>
            </a:r>
            <a:r>
              <a:rPr lang="ru-RU" altLang="ru-RU" sz="2200">
                <a:latin typeface="Arial" charset="0"/>
              </a:rPr>
              <a:t> 1 3 4 2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1189038" y="6256337"/>
            <a:ext cx="50482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2200">
                <a:latin typeface="Arial" charset="0"/>
              </a:rPr>
              <a:t>1)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3638550" y="6256337"/>
            <a:ext cx="50482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2200">
                <a:latin typeface="Arial" charset="0"/>
              </a:rPr>
              <a:t>2)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5942013" y="6256337"/>
            <a:ext cx="50482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2200">
                <a:latin typeface="Arial" charset="0"/>
              </a:rPr>
              <a:t>3)</a:t>
            </a:r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7742238" y="6256337"/>
            <a:ext cx="50482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2200">
                <a:latin typeface="Arial" charset="0"/>
              </a:rPr>
              <a:t>4)</a:t>
            </a: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685800" y="4240212"/>
            <a:ext cx="9366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ru-RU" altLang="ru-RU" sz="1400">
                <a:latin typeface="Arial" charset="0"/>
              </a:rPr>
              <a:t>Франция </a:t>
            </a:r>
          </a:p>
        </p:txBody>
      </p:sp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1838325" y="4383087"/>
            <a:ext cx="10810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400">
                <a:latin typeface="Arial" charset="0"/>
              </a:rPr>
              <a:t>Испания</a:t>
            </a: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757238" y="5535612"/>
            <a:ext cx="10810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400">
                <a:latin typeface="Arial" charset="0"/>
              </a:rPr>
              <a:t>История</a:t>
            </a:r>
          </a:p>
        </p:txBody>
      </p: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5726113" y="4024312"/>
            <a:ext cx="9366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ru-RU" altLang="ru-RU" sz="1400">
                <a:latin typeface="Arial" charset="0"/>
              </a:rPr>
              <a:t>Франция </a:t>
            </a: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7597775" y="4024312"/>
            <a:ext cx="9366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ru-RU" altLang="ru-RU" sz="1400">
                <a:latin typeface="Arial" charset="0"/>
              </a:rPr>
              <a:t>Франция </a:t>
            </a:r>
          </a:p>
        </p:txBody>
      </p:sp>
      <p:sp>
        <p:nvSpPr>
          <p:cNvPr id="20" name="Text Box 25"/>
          <p:cNvSpPr txBox="1">
            <a:spLocks noChangeArrowheads="1"/>
          </p:cNvSpPr>
          <p:nvPr/>
        </p:nvSpPr>
        <p:spPr bwMode="auto">
          <a:xfrm>
            <a:off x="5726113" y="5319712"/>
            <a:ext cx="10810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400">
                <a:latin typeface="Arial" charset="0"/>
              </a:rPr>
              <a:t>История</a:t>
            </a:r>
          </a:p>
        </p:txBody>
      </p:sp>
      <p:sp>
        <p:nvSpPr>
          <p:cNvPr id="21" name="Text Box 26"/>
          <p:cNvSpPr txBox="1">
            <a:spLocks noChangeArrowheads="1"/>
          </p:cNvSpPr>
          <p:nvPr/>
        </p:nvSpPr>
        <p:spPr bwMode="auto">
          <a:xfrm>
            <a:off x="7526338" y="5535612"/>
            <a:ext cx="10810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400">
                <a:latin typeface="Arial" charset="0"/>
              </a:rPr>
              <a:t>История</a:t>
            </a:r>
          </a:p>
        </p:txBody>
      </p:sp>
      <p:pic>
        <p:nvPicPr>
          <p:cNvPr id="22" name="Picture 2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388" y="3702050"/>
            <a:ext cx="2590800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3205163" y="4095750"/>
            <a:ext cx="9366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ru-RU" altLang="ru-RU" sz="1400">
                <a:latin typeface="Arial" charset="0"/>
              </a:rPr>
              <a:t>Франция </a:t>
            </a:r>
          </a:p>
        </p:txBody>
      </p:sp>
      <p:sp>
        <p:nvSpPr>
          <p:cNvPr id="24" name="Text Box 29"/>
          <p:cNvSpPr txBox="1">
            <a:spLocks noChangeArrowheads="1"/>
          </p:cNvSpPr>
          <p:nvPr/>
        </p:nvSpPr>
        <p:spPr bwMode="auto">
          <a:xfrm>
            <a:off x="2989263" y="5319712"/>
            <a:ext cx="10810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400">
                <a:latin typeface="Arial" charset="0"/>
              </a:rPr>
              <a:t>История</a:t>
            </a:r>
          </a:p>
        </p:txBody>
      </p:sp>
      <p:sp>
        <p:nvSpPr>
          <p:cNvPr id="25" name="Text Box 30"/>
          <p:cNvSpPr txBox="1">
            <a:spLocks noChangeArrowheads="1"/>
          </p:cNvSpPr>
          <p:nvPr/>
        </p:nvSpPr>
        <p:spPr bwMode="auto">
          <a:xfrm>
            <a:off x="4286250" y="4887912"/>
            <a:ext cx="10810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400">
                <a:latin typeface="Arial" charset="0"/>
              </a:rPr>
              <a:t>Карта</a:t>
            </a:r>
          </a:p>
        </p:txBody>
      </p:sp>
    </p:spTree>
    <p:extLst>
      <p:ext uri="{BB962C8B-B14F-4D97-AF65-F5344CB8AC3E}">
        <p14:creationId xmlns:p14="http://schemas.microsoft.com/office/powerpoint/2010/main" val="1788006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8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8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8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0301165"/>
              </p:ext>
            </p:extLst>
          </p:nvPr>
        </p:nvGraphicFramePr>
        <p:xfrm>
          <a:off x="1619672" y="1052736"/>
          <a:ext cx="6192688" cy="18686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82264"/>
                <a:gridCol w="2210424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Запрос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Найдено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страниц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Версаль &amp; Фонтан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810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Версаль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1260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Фонтан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4350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1520" y="188640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b="1" i="1" u="sng" dirty="0" smtClean="0">
                <a:latin typeface="Arial" charset="0"/>
              </a:rPr>
              <a:t>Задача </a:t>
            </a:r>
            <a:r>
              <a:rPr lang="ru-RU" altLang="ru-RU" b="1" i="1" u="sng" dirty="0">
                <a:latin typeface="Arial" charset="0"/>
              </a:rPr>
              <a:t>1</a:t>
            </a:r>
            <a:r>
              <a:rPr lang="ru-RU" altLang="ru-RU" b="1" i="1" u="sng" dirty="0" smtClean="0">
                <a:latin typeface="Arial" charset="0"/>
              </a:rPr>
              <a:t>.</a:t>
            </a:r>
            <a:r>
              <a:rPr lang="ru-RU" altLang="ru-RU" dirty="0" smtClean="0">
                <a:latin typeface="Arial" charset="0"/>
              </a:rPr>
              <a:t> </a:t>
            </a:r>
            <a:r>
              <a:rPr lang="ru-RU" altLang="ru-RU" dirty="0" smtClean="0">
                <a:latin typeface="Arial" charset="0"/>
              </a:rPr>
              <a:t>В таблице приведены запросы к поисковому серверу. Для обозначения логической операции ИЛИ в запросах используется символ |, а для логической операции И – символ &amp;.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031940" y="3089846"/>
            <a:ext cx="48965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Какое количество страниц ( в тысячах) будет найдено по </a:t>
            </a:r>
            <a:r>
              <a:rPr lang="ru-RU" dirty="0" smtClean="0"/>
              <a:t>запросу</a:t>
            </a:r>
          </a:p>
          <a:p>
            <a:endParaRPr lang="ru-RU" dirty="0"/>
          </a:p>
          <a:p>
            <a:r>
              <a:rPr lang="ru-RU" b="1" i="1" dirty="0"/>
              <a:t>Версаль </a:t>
            </a:r>
            <a:r>
              <a:rPr lang="en-US" b="1" i="1" dirty="0"/>
              <a:t>|</a:t>
            </a:r>
            <a:r>
              <a:rPr lang="ru-RU" b="1" i="1" dirty="0"/>
              <a:t> Фонтан </a:t>
            </a:r>
            <a:r>
              <a:rPr lang="ru-RU" b="1" i="1" dirty="0" smtClean="0"/>
              <a:t>?</a:t>
            </a:r>
          </a:p>
          <a:p>
            <a:endParaRPr lang="ru-RU" dirty="0"/>
          </a:p>
          <a:p>
            <a:r>
              <a:rPr lang="ru-RU" dirty="0"/>
              <a:t>Считается, что все запросы выполнялись практически одновременно, так что хранящаяся на поисковом сервере информация о наборе страниц, содержащих все искомые слова, не изменялась за время выполнения запросов.  </a:t>
            </a:r>
          </a:p>
          <a:p>
            <a:endParaRPr lang="ru-RU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520781" y="3138901"/>
            <a:ext cx="3081887" cy="1944216"/>
            <a:chOff x="414139" y="3645024"/>
            <a:chExt cx="3284748" cy="2016224"/>
          </a:xfrm>
        </p:grpSpPr>
        <p:sp>
          <p:nvSpPr>
            <p:cNvPr id="6" name="Овал 5"/>
            <p:cNvSpPr/>
            <p:nvPr/>
          </p:nvSpPr>
          <p:spPr>
            <a:xfrm>
              <a:off x="414139" y="3645024"/>
              <a:ext cx="2088232" cy="2016224"/>
            </a:xfrm>
            <a:prstGeom prst="ellips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1610655" y="3645024"/>
              <a:ext cx="2088232" cy="2016224"/>
            </a:xfrm>
            <a:prstGeom prst="ellips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 rot="19462386">
              <a:off x="467234" y="3921710"/>
              <a:ext cx="10070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Версаль</a:t>
              </a:r>
              <a:endParaRPr lang="ru-RU" dirty="0"/>
            </a:p>
          </p:txBody>
        </p:sp>
        <p:sp>
          <p:nvSpPr>
            <p:cNvPr id="9" name="TextBox 8"/>
            <p:cNvSpPr txBox="1"/>
            <p:nvPr/>
          </p:nvSpPr>
          <p:spPr>
            <a:xfrm rot="19462386">
              <a:off x="2549795" y="3999883"/>
              <a:ext cx="925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Фонтан</a:t>
              </a:r>
              <a:endParaRPr lang="ru-RU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854299" y="4629636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810</a:t>
              </a:r>
              <a:endParaRPr lang="ru-RU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903677" y="4604133"/>
              <a:ext cx="6254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1260</a:t>
              </a:r>
              <a:endParaRPr lang="ru-RU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53375" y="4712324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4350</a:t>
              </a:r>
              <a:endParaRPr lang="ru-RU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51520" y="5733256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X= (1260+4350) – 810 = </a:t>
            </a:r>
            <a:r>
              <a:rPr lang="ru-RU" sz="2400" b="1" dirty="0" smtClean="0"/>
              <a:t>4800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834127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343390"/>
              </p:ext>
            </p:extLst>
          </p:nvPr>
        </p:nvGraphicFramePr>
        <p:xfrm>
          <a:off x="1619672" y="1052736"/>
          <a:ext cx="6192688" cy="18686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82264"/>
                <a:gridCol w="2210424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Запрос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Найдено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страниц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Соболь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|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Куница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6500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Куница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4300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Соболь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3780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1520" y="188640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b="1" i="1" u="sng" dirty="0" smtClean="0">
                <a:latin typeface="Arial" charset="0"/>
              </a:rPr>
              <a:t>Задача </a:t>
            </a:r>
            <a:r>
              <a:rPr lang="en-US" altLang="ru-RU" b="1" i="1" u="sng" dirty="0" smtClean="0">
                <a:latin typeface="Arial" charset="0"/>
              </a:rPr>
              <a:t>2</a:t>
            </a:r>
            <a:r>
              <a:rPr lang="ru-RU" altLang="ru-RU" b="1" i="1" u="sng" dirty="0" smtClean="0">
                <a:latin typeface="Arial" charset="0"/>
              </a:rPr>
              <a:t>.</a:t>
            </a:r>
            <a:r>
              <a:rPr lang="ru-RU" altLang="ru-RU" dirty="0" smtClean="0">
                <a:latin typeface="Arial" charset="0"/>
              </a:rPr>
              <a:t> В таблице приведены запросы к поисковому серверу. Для обозначения логической операции ИЛИ в запросах используется символ |, а для логической операции И – символ &amp;.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729349" y="3131007"/>
            <a:ext cx="489654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Какое количество страниц ( в тысячах) будет найдено по </a:t>
            </a:r>
            <a:r>
              <a:rPr lang="ru-RU" dirty="0" smtClean="0"/>
              <a:t>запросу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Соболь &amp; Куница </a:t>
            </a:r>
            <a:r>
              <a:rPr lang="ru-RU" sz="2000" b="1" i="1" dirty="0" smtClean="0"/>
              <a:t>?</a:t>
            </a:r>
          </a:p>
          <a:p>
            <a:r>
              <a:rPr lang="ru-RU" dirty="0" smtClean="0"/>
              <a:t>Считается</a:t>
            </a:r>
            <a:r>
              <a:rPr lang="ru-RU" dirty="0"/>
              <a:t>, что все запросы выполнялись практически одновременно, так что хранящаяся на поисковом сервере информация о наборе страниц, содержащих все искомые слова, не изменялась за время выполнения запросов.  </a:t>
            </a:r>
          </a:p>
          <a:p>
            <a:endParaRPr lang="ru-RU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520781" y="3138900"/>
            <a:ext cx="3081887" cy="2135477"/>
            <a:chOff x="414139" y="3645024"/>
            <a:chExt cx="3284748" cy="2214569"/>
          </a:xfrm>
        </p:grpSpPr>
        <p:sp>
          <p:nvSpPr>
            <p:cNvPr id="6" name="Овал 5"/>
            <p:cNvSpPr/>
            <p:nvPr/>
          </p:nvSpPr>
          <p:spPr>
            <a:xfrm>
              <a:off x="414139" y="3645024"/>
              <a:ext cx="2088232" cy="2016224"/>
            </a:xfrm>
            <a:prstGeom prst="ellips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1610655" y="3645024"/>
              <a:ext cx="2088232" cy="2016224"/>
            </a:xfrm>
            <a:prstGeom prst="ellips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 rot="19462386">
              <a:off x="481077" y="3914870"/>
              <a:ext cx="979322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Соболь</a:t>
              </a:r>
              <a:endParaRPr lang="ru-RU" dirty="0"/>
            </a:p>
          </p:txBody>
        </p:sp>
        <p:sp>
          <p:nvSpPr>
            <p:cNvPr id="9" name="TextBox 8"/>
            <p:cNvSpPr txBox="1"/>
            <p:nvPr/>
          </p:nvSpPr>
          <p:spPr>
            <a:xfrm rot="19462386">
              <a:off x="2527886" y="3993043"/>
              <a:ext cx="969071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Куница</a:t>
              </a:r>
              <a:endParaRPr lang="ru-RU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7443" y="5476582"/>
              <a:ext cx="723045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6500</a:t>
              </a:r>
              <a:endParaRPr lang="ru-RU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903677" y="4604133"/>
              <a:ext cx="702543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3780</a:t>
              </a:r>
              <a:endParaRPr lang="ru-RU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53375" y="4712324"/>
              <a:ext cx="717920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4300</a:t>
              </a:r>
              <a:endParaRPr lang="ru-RU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51520" y="5733256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X= (</a:t>
            </a:r>
            <a:r>
              <a:rPr lang="ru-RU" sz="2400" b="1" dirty="0" smtClean="0"/>
              <a:t>3780+4300</a:t>
            </a:r>
            <a:r>
              <a:rPr lang="en-US" sz="2400" b="1" dirty="0" smtClean="0"/>
              <a:t>) – </a:t>
            </a:r>
            <a:r>
              <a:rPr lang="ru-RU" sz="2400" b="1" dirty="0" smtClean="0"/>
              <a:t>6500</a:t>
            </a:r>
            <a:r>
              <a:rPr lang="en-US" sz="2400" b="1" dirty="0" smtClean="0"/>
              <a:t> = </a:t>
            </a:r>
            <a:r>
              <a:rPr lang="ru-RU" sz="2400" b="1" dirty="0" smtClean="0"/>
              <a:t>1580</a:t>
            </a:r>
            <a:endParaRPr lang="ru-RU" sz="2400" b="1" dirty="0"/>
          </a:p>
        </p:txBody>
      </p:sp>
      <p:grpSp>
        <p:nvGrpSpPr>
          <p:cNvPr id="16" name="Группа 15"/>
          <p:cNvGrpSpPr/>
          <p:nvPr/>
        </p:nvGrpSpPr>
        <p:grpSpPr>
          <a:xfrm>
            <a:off x="513435" y="3138900"/>
            <a:ext cx="3081887" cy="2135477"/>
            <a:chOff x="414139" y="3645024"/>
            <a:chExt cx="3284748" cy="2214569"/>
          </a:xfrm>
        </p:grpSpPr>
        <p:sp>
          <p:nvSpPr>
            <p:cNvPr id="17" name="Овал 16"/>
            <p:cNvSpPr/>
            <p:nvPr/>
          </p:nvSpPr>
          <p:spPr>
            <a:xfrm>
              <a:off x="414139" y="3645024"/>
              <a:ext cx="2088232" cy="201622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1610655" y="3645024"/>
              <a:ext cx="2088232" cy="2016224"/>
            </a:xfrm>
            <a:prstGeom prst="ellips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 rot="19462386">
              <a:off x="481077" y="3914870"/>
              <a:ext cx="979322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Соболь</a:t>
              </a:r>
              <a:endParaRPr lang="ru-RU" dirty="0"/>
            </a:p>
          </p:txBody>
        </p:sp>
        <p:sp>
          <p:nvSpPr>
            <p:cNvPr id="20" name="TextBox 19"/>
            <p:cNvSpPr txBox="1"/>
            <p:nvPr/>
          </p:nvSpPr>
          <p:spPr>
            <a:xfrm rot="19462386">
              <a:off x="2527886" y="3993043"/>
              <a:ext cx="969071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Куница</a:t>
              </a:r>
              <a:endParaRPr lang="ru-RU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767443" y="5476582"/>
              <a:ext cx="723045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6500</a:t>
              </a:r>
              <a:endParaRPr lang="ru-RU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903677" y="4604133"/>
              <a:ext cx="702543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3780</a:t>
              </a:r>
              <a:endParaRPr lang="ru-RU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753375" y="4712324"/>
              <a:ext cx="717920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4300</a:t>
              </a:r>
              <a:endParaRPr lang="ru-RU" dirty="0"/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533568" y="3142126"/>
            <a:ext cx="3081887" cy="2135477"/>
            <a:chOff x="414139" y="3645024"/>
            <a:chExt cx="3284748" cy="2214569"/>
          </a:xfrm>
        </p:grpSpPr>
        <p:sp>
          <p:nvSpPr>
            <p:cNvPr id="33" name="Овал 32"/>
            <p:cNvSpPr/>
            <p:nvPr/>
          </p:nvSpPr>
          <p:spPr>
            <a:xfrm>
              <a:off x="414139" y="3645024"/>
              <a:ext cx="2088232" cy="201622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1610655" y="3645024"/>
              <a:ext cx="2088232" cy="2016224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TextBox 34"/>
            <p:cNvSpPr txBox="1"/>
            <p:nvPr/>
          </p:nvSpPr>
          <p:spPr>
            <a:xfrm rot="19462386">
              <a:off x="481077" y="3914870"/>
              <a:ext cx="979322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Соболь</a:t>
              </a:r>
              <a:endParaRPr lang="ru-RU" dirty="0"/>
            </a:p>
          </p:txBody>
        </p:sp>
        <p:sp>
          <p:nvSpPr>
            <p:cNvPr id="36" name="TextBox 35"/>
            <p:cNvSpPr txBox="1"/>
            <p:nvPr/>
          </p:nvSpPr>
          <p:spPr>
            <a:xfrm rot="19462386">
              <a:off x="2527886" y="3993043"/>
              <a:ext cx="969071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Куница</a:t>
              </a:r>
              <a:endParaRPr lang="ru-RU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767443" y="5476582"/>
              <a:ext cx="723045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6500</a:t>
              </a:r>
              <a:endParaRPr lang="ru-RU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903677" y="4604133"/>
              <a:ext cx="702543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3780</a:t>
              </a:r>
              <a:endParaRPr lang="ru-RU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753375" y="4712324"/>
              <a:ext cx="717920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4300</a:t>
              </a:r>
              <a:endParaRPr lang="ru-RU" dirty="0"/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513435" y="3130441"/>
            <a:ext cx="3081887" cy="2135477"/>
            <a:chOff x="414139" y="3645024"/>
            <a:chExt cx="3284748" cy="2214569"/>
          </a:xfrm>
        </p:grpSpPr>
        <p:sp>
          <p:nvSpPr>
            <p:cNvPr id="43" name="Овал 42"/>
            <p:cNvSpPr/>
            <p:nvPr/>
          </p:nvSpPr>
          <p:spPr>
            <a:xfrm>
              <a:off x="1610655" y="3645024"/>
              <a:ext cx="2088232" cy="2016224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Овал 41"/>
            <p:cNvSpPr/>
            <p:nvPr/>
          </p:nvSpPr>
          <p:spPr>
            <a:xfrm>
              <a:off x="414139" y="3645024"/>
              <a:ext cx="2088232" cy="201622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TextBox 43"/>
            <p:cNvSpPr txBox="1"/>
            <p:nvPr/>
          </p:nvSpPr>
          <p:spPr>
            <a:xfrm rot="19462386">
              <a:off x="481077" y="3914870"/>
              <a:ext cx="979322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Соболь</a:t>
              </a:r>
              <a:endParaRPr lang="ru-RU" dirty="0"/>
            </a:p>
          </p:txBody>
        </p:sp>
        <p:sp>
          <p:nvSpPr>
            <p:cNvPr id="45" name="TextBox 44"/>
            <p:cNvSpPr txBox="1"/>
            <p:nvPr/>
          </p:nvSpPr>
          <p:spPr>
            <a:xfrm rot="19462386">
              <a:off x="2527886" y="3993043"/>
              <a:ext cx="969071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Куница</a:t>
              </a:r>
              <a:endParaRPr lang="ru-RU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767443" y="5476582"/>
              <a:ext cx="723045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6500</a:t>
              </a:r>
              <a:endParaRPr lang="ru-RU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903677" y="4604133"/>
              <a:ext cx="702543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3780</a:t>
              </a:r>
              <a:endParaRPr lang="ru-RU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753375" y="4712324"/>
              <a:ext cx="717920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4300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896287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3334803"/>
              </p:ext>
            </p:extLst>
          </p:nvPr>
        </p:nvGraphicFramePr>
        <p:xfrm>
          <a:off x="1619672" y="1052736"/>
          <a:ext cx="6192688" cy="18686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82264"/>
                <a:gridCol w="2210424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Запрос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Найдено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страниц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Цюрих &amp; Берн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1550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Цюрих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6400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Цюрих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|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Берн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7200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1520" y="188640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b="1" i="1" u="sng" dirty="0" smtClean="0">
                <a:latin typeface="Arial" charset="0"/>
              </a:rPr>
              <a:t>Задача </a:t>
            </a:r>
            <a:r>
              <a:rPr lang="ru-RU" altLang="ru-RU" b="1" i="1" u="sng" dirty="0">
                <a:latin typeface="Arial" charset="0"/>
              </a:rPr>
              <a:t>3</a:t>
            </a:r>
            <a:r>
              <a:rPr lang="ru-RU" altLang="ru-RU" b="1" i="1" u="sng" dirty="0" smtClean="0">
                <a:latin typeface="Arial" charset="0"/>
              </a:rPr>
              <a:t>.</a:t>
            </a:r>
            <a:r>
              <a:rPr lang="ru-RU" altLang="ru-RU" dirty="0" smtClean="0">
                <a:latin typeface="Arial" charset="0"/>
              </a:rPr>
              <a:t> </a:t>
            </a:r>
            <a:r>
              <a:rPr lang="ru-RU" altLang="ru-RU" dirty="0" smtClean="0">
                <a:latin typeface="Arial" charset="0"/>
              </a:rPr>
              <a:t>В таблице приведены запросы к поисковому серверу. Для обозначения логической операции ИЛИ в запросах используется символ |, а для логической операции И – символ &amp;.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247456" y="3089846"/>
            <a:ext cx="48965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Какое количество страниц ( в тысячах) будет найдено по </a:t>
            </a:r>
            <a:r>
              <a:rPr lang="ru-RU" dirty="0" smtClean="0"/>
              <a:t>запросу</a:t>
            </a:r>
          </a:p>
          <a:p>
            <a:endParaRPr lang="ru-RU" dirty="0"/>
          </a:p>
          <a:p>
            <a:r>
              <a:rPr lang="ru-RU" b="1" i="1" dirty="0" smtClean="0"/>
              <a:t>Берн ?</a:t>
            </a:r>
          </a:p>
          <a:p>
            <a:endParaRPr lang="ru-RU" dirty="0"/>
          </a:p>
          <a:p>
            <a:r>
              <a:rPr lang="ru-RU" dirty="0"/>
              <a:t>Считается, что все запросы выполнялись практически одновременно, так что хранящаяся на поисковом сервере информация о наборе страниц, содержащих все искомые слова, не изменялась за время выполнения запросов.  </a:t>
            </a:r>
          </a:p>
          <a:p>
            <a:endParaRPr lang="ru-RU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580899" y="3110027"/>
            <a:ext cx="3081887" cy="2302751"/>
            <a:chOff x="414139" y="3645024"/>
            <a:chExt cx="3284748" cy="2388038"/>
          </a:xfrm>
        </p:grpSpPr>
        <p:sp>
          <p:nvSpPr>
            <p:cNvPr id="6" name="Овал 5"/>
            <p:cNvSpPr/>
            <p:nvPr/>
          </p:nvSpPr>
          <p:spPr>
            <a:xfrm>
              <a:off x="414139" y="3645024"/>
              <a:ext cx="2088232" cy="2016224"/>
            </a:xfrm>
            <a:prstGeom prst="ellips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1610655" y="3645024"/>
              <a:ext cx="2088232" cy="2016224"/>
            </a:xfrm>
            <a:prstGeom prst="ellips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 rot="19462386">
              <a:off x="505850" y="3914870"/>
              <a:ext cx="929777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Цюрих</a:t>
              </a:r>
              <a:endParaRPr lang="ru-RU" dirty="0"/>
            </a:p>
          </p:txBody>
        </p:sp>
        <p:sp>
          <p:nvSpPr>
            <p:cNvPr id="9" name="TextBox 8"/>
            <p:cNvSpPr txBox="1"/>
            <p:nvPr/>
          </p:nvSpPr>
          <p:spPr>
            <a:xfrm rot="19462386">
              <a:off x="2648337" y="3993043"/>
              <a:ext cx="728171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Берн</a:t>
              </a:r>
              <a:endParaRPr lang="ru-RU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699532" y="5650051"/>
              <a:ext cx="697417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7200</a:t>
              </a:r>
              <a:endParaRPr lang="ru-RU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903677" y="4604133"/>
              <a:ext cx="733296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6400</a:t>
              </a:r>
              <a:endParaRPr lang="ru-RU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699532" y="4525523"/>
              <a:ext cx="659830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1550</a:t>
              </a:r>
              <a:endParaRPr lang="ru-RU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90925" y="6062462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X= </a:t>
            </a:r>
            <a:r>
              <a:rPr lang="ru-RU" sz="2400" b="1" dirty="0" smtClean="0"/>
              <a:t>(7200-6400) + 1550 = 2350</a:t>
            </a:r>
            <a:endParaRPr lang="ru-RU" sz="2400" b="1" dirty="0"/>
          </a:p>
        </p:txBody>
      </p:sp>
      <p:grpSp>
        <p:nvGrpSpPr>
          <p:cNvPr id="16" name="Группа 15"/>
          <p:cNvGrpSpPr/>
          <p:nvPr/>
        </p:nvGrpSpPr>
        <p:grpSpPr>
          <a:xfrm>
            <a:off x="555504" y="3113460"/>
            <a:ext cx="3081887" cy="2302751"/>
            <a:chOff x="414139" y="3645024"/>
            <a:chExt cx="3284748" cy="2388038"/>
          </a:xfrm>
        </p:grpSpPr>
        <p:sp>
          <p:nvSpPr>
            <p:cNvPr id="17" name="Овал 16"/>
            <p:cNvSpPr/>
            <p:nvPr/>
          </p:nvSpPr>
          <p:spPr>
            <a:xfrm>
              <a:off x="414139" y="3645024"/>
              <a:ext cx="2088232" cy="201622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1610655" y="3645024"/>
              <a:ext cx="2088232" cy="2016224"/>
            </a:xfrm>
            <a:prstGeom prst="ellips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 rot="19462386">
              <a:off x="505850" y="3914870"/>
              <a:ext cx="929777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Цюрих</a:t>
              </a:r>
              <a:endParaRPr lang="ru-RU" dirty="0"/>
            </a:p>
          </p:txBody>
        </p:sp>
        <p:sp>
          <p:nvSpPr>
            <p:cNvPr id="20" name="TextBox 19"/>
            <p:cNvSpPr txBox="1"/>
            <p:nvPr/>
          </p:nvSpPr>
          <p:spPr>
            <a:xfrm rot="19462386">
              <a:off x="2648337" y="3993043"/>
              <a:ext cx="728171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Берн</a:t>
              </a:r>
              <a:endParaRPr lang="ru-RU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699532" y="5650051"/>
              <a:ext cx="697417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7200</a:t>
              </a:r>
              <a:endParaRPr lang="ru-RU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903677" y="4604133"/>
              <a:ext cx="733296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6400</a:t>
              </a:r>
              <a:endParaRPr lang="ru-RU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699532" y="4525523"/>
              <a:ext cx="659830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1550</a:t>
              </a:r>
              <a:endParaRPr lang="ru-RU" dirty="0"/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639118" y="3105122"/>
            <a:ext cx="3081887" cy="2302751"/>
            <a:chOff x="414139" y="3645024"/>
            <a:chExt cx="3284748" cy="2388038"/>
          </a:xfrm>
        </p:grpSpPr>
        <p:sp>
          <p:nvSpPr>
            <p:cNvPr id="41" name="Овал 40"/>
            <p:cNvSpPr/>
            <p:nvPr/>
          </p:nvSpPr>
          <p:spPr>
            <a:xfrm>
              <a:off x="414139" y="3645024"/>
              <a:ext cx="2088232" cy="201622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Овал 41"/>
            <p:cNvSpPr/>
            <p:nvPr/>
          </p:nvSpPr>
          <p:spPr>
            <a:xfrm>
              <a:off x="1610655" y="3645024"/>
              <a:ext cx="2088232" cy="2016224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TextBox 42"/>
            <p:cNvSpPr txBox="1"/>
            <p:nvPr/>
          </p:nvSpPr>
          <p:spPr>
            <a:xfrm rot="19462386">
              <a:off x="505850" y="3914870"/>
              <a:ext cx="929777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Цюрих</a:t>
              </a:r>
              <a:endParaRPr lang="ru-RU" dirty="0"/>
            </a:p>
          </p:txBody>
        </p:sp>
        <p:sp>
          <p:nvSpPr>
            <p:cNvPr id="44" name="TextBox 43"/>
            <p:cNvSpPr txBox="1"/>
            <p:nvPr/>
          </p:nvSpPr>
          <p:spPr>
            <a:xfrm rot="19462386">
              <a:off x="2648337" y="3993043"/>
              <a:ext cx="728171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Берн</a:t>
              </a:r>
              <a:endParaRPr lang="ru-RU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699532" y="5650051"/>
              <a:ext cx="697417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7200</a:t>
              </a:r>
              <a:endParaRPr lang="ru-RU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903677" y="4604133"/>
              <a:ext cx="733296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6400</a:t>
              </a:r>
              <a:endParaRPr lang="ru-RU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699532" y="4525523"/>
              <a:ext cx="659830" cy="38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1550</a:t>
              </a:r>
              <a:endParaRPr lang="ru-RU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298250" y="5681696"/>
            <a:ext cx="17636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7200-6400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6796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894956"/>
              </p:ext>
            </p:extLst>
          </p:nvPr>
        </p:nvGraphicFramePr>
        <p:xfrm>
          <a:off x="286900" y="1176921"/>
          <a:ext cx="5236588" cy="18686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26164"/>
                <a:gridCol w="2210424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Запрос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Найдено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страниц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(в сотнях тысяч)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Динамо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&amp;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(Зенит 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|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Спартак)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840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Динамо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&amp;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Зенит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530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Динамо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&amp;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Зенит 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&amp;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Спартак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130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1520" y="188640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b="1" i="1" u="sng" dirty="0" smtClean="0">
                <a:latin typeface="Arial" charset="0"/>
              </a:rPr>
              <a:t>Задача </a:t>
            </a:r>
            <a:r>
              <a:rPr lang="ru-RU" altLang="ru-RU" b="1" i="1" u="sng" dirty="0">
                <a:latin typeface="Arial" charset="0"/>
              </a:rPr>
              <a:t>4</a:t>
            </a:r>
            <a:r>
              <a:rPr lang="ru-RU" altLang="ru-RU" b="1" i="1" u="sng" dirty="0" smtClean="0">
                <a:latin typeface="Arial" charset="0"/>
              </a:rPr>
              <a:t>.</a:t>
            </a:r>
            <a:r>
              <a:rPr lang="ru-RU" altLang="ru-RU" dirty="0" smtClean="0">
                <a:latin typeface="Arial" charset="0"/>
              </a:rPr>
              <a:t> </a:t>
            </a:r>
            <a:r>
              <a:rPr lang="ru-RU" altLang="ru-RU" dirty="0" smtClean="0">
                <a:latin typeface="Arial" charset="0"/>
              </a:rPr>
              <a:t>В таблице приведены запросы к поисковому серверу. Для обозначения логической операции ИЛИ в запросах используется символ |, а для логической операции И – символ &amp;.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548420" y="1847476"/>
            <a:ext cx="34563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Какое количество страниц (в сотнях тысяч) будет найдено по запросу</a:t>
            </a:r>
          </a:p>
          <a:p>
            <a:r>
              <a:rPr lang="ru-RU" sz="2000" dirty="0" smtClean="0"/>
              <a:t> </a:t>
            </a:r>
            <a:r>
              <a:rPr lang="ru-RU" sz="2400" b="1" dirty="0" smtClean="0"/>
              <a:t>Динамо </a:t>
            </a:r>
            <a:r>
              <a:rPr lang="en-US" sz="2400" b="1" dirty="0" smtClean="0"/>
              <a:t>&amp;</a:t>
            </a:r>
            <a:r>
              <a:rPr lang="ru-RU" sz="2400" b="1" dirty="0" smtClean="0"/>
              <a:t> Спартак 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533" y="3392443"/>
            <a:ext cx="3781425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023" y="3392443"/>
            <a:ext cx="3857625" cy="321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7020" y="3354343"/>
            <a:ext cx="3933825" cy="329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244126" y="3948401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X = 840 -530 </a:t>
            </a:r>
            <a:endParaRPr lang="ru-RU" sz="2400" b="1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9052" y="3378531"/>
            <a:ext cx="4267200" cy="356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7" name="TextBox 106"/>
          <p:cNvSpPr txBox="1"/>
          <p:nvPr/>
        </p:nvSpPr>
        <p:spPr>
          <a:xfrm>
            <a:off x="899592" y="4076390"/>
            <a:ext cx="2967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X = 840 -530 + 130</a:t>
            </a:r>
          </a:p>
          <a:p>
            <a:r>
              <a:rPr lang="en-US" sz="2400" b="1" dirty="0"/>
              <a:t> </a:t>
            </a:r>
            <a:r>
              <a:rPr lang="ru-RU" sz="2400" b="1" dirty="0" smtClean="0"/>
              <a:t>Х = 440</a:t>
            </a:r>
            <a:r>
              <a:rPr lang="en-US" sz="2400" b="1" dirty="0" smtClean="0"/>
              <a:t>  </a:t>
            </a:r>
            <a:endParaRPr lang="ru-RU" sz="2400" b="1" dirty="0"/>
          </a:p>
        </p:txBody>
      </p:sp>
      <p:grpSp>
        <p:nvGrpSpPr>
          <p:cNvPr id="97" name="Группа 96"/>
          <p:cNvGrpSpPr/>
          <p:nvPr/>
        </p:nvGrpSpPr>
        <p:grpSpPr>
          <a:xfrm>
            <a:off x="4836023" y="3392443"/>
            <a:ext cx="3693337" cy="3183471"/>
            <a:chOff x="580899" y="3110027"/>
            <a:chExt cx="3081887" cy="2808693"/>
          </a:xfrm>
        </p:grpSpPr>
        <p:sp>
          <p:nvSpPr>
            <p:cNvPr id="98" name="Овал 97"/>
            <p:cNvSpPr/>
            <p:nvPr/>
          </p:nvSpPr>
          <p:spPr>
            <a:xfrm>
              <a:off x="580899" y="3110027"/>
              <a:ext cx="1959266" cy="1944216"/>
            </a:xfrm>
            <a:prstGeom prst="ellips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1703520" y="3110027"/>
              <a:ext cx="1959266" cy="1944216"/>
            </a:xfrm>
            <a:prstGeom prst="ellips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TextBox 99"/>
            <p:cNvSpPr txBox="1"/>
            <p:nvPr/>
          </p:nvSpPr>
          <p:spPr>
            <a:xfrm rot="19462386">
              <a:off x="696355" y="3391976"/>
              <a:ext cx="813540" cy="3258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Динамо</a:t>
              </a:r>
              <a:endParaRPr lang="ru-RU" dirty="0"/>
            </a:p>
          </p:txBody>
        </p:sp>
        <p:sp>
          <p:nvSpPr>
            <p:cNvPr id="101" name="TextBox 100"/>
            <p:cNvSpPr txBox="1"/>
            <p:nvPr/>
          </p:nvSpPr>
          <p:spPr>
            <a:xfrm rot="19462386">
              <a:off x="2489101" y="3386210"/>
              <a:ext cx="832266" cy="3258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Спартак</a:t>
              </a:r>
              <a:endParaRPr lang="ru-RU" dirty="0"/>
            </a:p>
          </p:txBody>
        </p:sp>
        <p:sp>
          <p:nvSpPr>
            <p:cNvPr id="103" name="Овал 102"/>
            <p:cNvSpPr/>
            <p:nvPr/>
          </p:nvSpPr>
          <p:spPr>
            <a:xfrm>
              <a:off x="1116815" y="3974504"/>
              <a:ext cx="1959266" cy="1944216"/>
            </a:xfrm>
            <a:prstGeom prst="ellips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4" name="TextBox 103"/>
            <p:cNvSpPr txBox="1"/>
            <p:nvPr/>
          </p:nvSpPr>
          <p:spPr>
            <a:xfrm rot="19462386">
              <a:off x="2040656" y="5384299"/>
              <a:ext cx="642325" cy="3258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Зенит</a:t>
              </a:r>
              <a:endParaRPr lang="ru-RU" dirty="0"/>
            </a:p>
          </p:txBody>
        </p:sp>
      </p:grp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583" y="3390250"/>
            <a:ext cx="3762375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" name="Группа 16"/>
          <p:cNvGrpSpPr/>
          <p:nvPr/>
        </p:nvGrpSpPr>
        <p:grpSpPr>
          <a:xfrm>
            <a:off x="4836023" y="3428422"/>
            <a:ext cx="3693337" cy="3183471"/>
            <a:chOff x="-612576" y="3343336"/>
            <a:chExt cx="3693337" cy="3183471"/>
          </a:xfrm>
        </p:grpSpPr>
        <p:grpSp>
          <p:nvGrpSpPr>
            <p:cNvPr id="3" name="Группа 2"/>
            <p:cNvGrpSpPr/>
            <p:nvPr/>
          </p:nvGrpSpPr>
          <p:grpSpPr>
            <a:xfrm>
              <a:off x="-612576" y="3343336"/>
              <a:ext cx="3693337" cy="3183471"/>
              <a:chOff x="580899" y="3110027"/>
              <a:chExt cx="3081887" cy="2808693"/>
            </a:xfrm>
          </p:grpSpPr>
          <p:sp>
            <p:nvSpPr>
              <p:cNvPr id="6" name="Овал 5"/>
              <p:cNvSpPr/>
              <p:nvPr/>
            </p:nvSpPr>
            <p:spPr>
              <a:xfrm>
                <a:off x="580899" y="3110027"/>
                <a:ext cx="1959266" cy="1944216"/>
              </a:xfrm>
              <a:prstGeom prst="ellipse">
                <a:avLst/>
              </a:prstGeom>
              <a:noFill/>
              <a:ln w="28575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Овал 6"/>
              <p:cNvSpPr/>
              <p:nvPr/>
            </p:nvSpPr>
            <p:spPr>
              <a:xfrm>
                <a:off x="1703520" y="3110027"/>
                <a:ext cx="1959266" cy="1944216"/>
              </a:xfrm>
              <a:prstGeom prst="ellipse">
                <a:avLst/>
              </a:prstGeom>
              <a:noFill/>
              <a:ln w="28575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 rot="19462386">
                <a:off x="696355" y="3391976"/>
                <a:ext cx="813540" cy="3258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Динамо</a:t>
                </a:r>
                <a:endParaRPr lang="ru-RU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 rot="19462386">
                <a:off x="2489101" y="3386210"/>
                <a:ext cx="832266" cy="3258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Спартак</a:t>
                </a:r>
                <a:endParaRPr lang="ru-RU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940795" y="4093138"/>
                <a:ext cx="420280" cy="3258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130</a:t>
                </a:r>
                <a:endParaRPr lang="ru-RU" dirty="0"/>
              </a:p>
            </p:txBody>
          </p:sp>
          <p:sp>
            <p:nvSpPr>
              <p:cNvPr id="31" name="Овал 30"/>
              <p:cNvSpPr/>
              <p:nvPr/>
            </p:nvSpPr>
            <p:spPr>
              <a:xfrm>
                <a:off x="1116815" y="3974504"/>
                <a:ext cx="1959266" cy="1944216"/>
              </a:xfrm>
              <a:prstGeom prst="ellipse">
                <a:avLst/>
              </a:prstGeom>
              <a:noFill/>
              <a:ln w="28575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 rot="19462386">
                <a:off x="2040656" y="5384299"/>
                <a:ext cx="642325" cy="3258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Зенит</a:t>
                </a:r>
                <a:endParaRPr lang="ru-RU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 rot="19750258">
                <a:off x="1605185" y="4418990"/>
                <a:ext cx="448370" cy="32585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530</a:t>
                </a:r>
                <a:endParaRPr lang="ru-RU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 rot="18913786">
                <a:off x="1583278" y="3886731"/>
                <a:ext cx="468434" cy="325852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840</a:t>
                </a:r>
                <a:endParaRPr lang="ru-RU" dirty="0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 rot="19640643">
              <a:off x="1265111" y="4161910"/>
              <a:ext cx="420308" cy="369332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 X </a:t>
              </a:r>
              <a:endParaRPr lang="ru-RU" b="1" dirty="0"/>
            </a:p>
          </p:txBody>
        </p:sp>
      </p:grp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7020" y="3401471"/>
            <a:ext cx="3752850" cy="340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6333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10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398</TotalTime>
  <Words>1162</Words>
  <Application>Microsoft Office PowerPoint</Application>
  <PresentationFormat>Экран (4:3)</PresentationFormat>
  <Paragraphs>307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Исполнительная</vt:lpstr>
      <vt:lpstr>Всемирная паутина Подготовка к ОГЭ</vt:lpstr>
      <vt:lpstr>Всемирная паутина (WWW)</vt:lpstr>
      <vt:lpstr>Веб-сайты</vt:lpstr>
      <vt:lpstr>Задачи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Список использованной литературы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School1</dc:creator>
  <cp:lastModifiedBy>School1</cp:lastModifiedBy>
  <cp:revision>43</cp:revision>
  <dcterms:created xsi:type="dcterms:W3CDTF">2020-08-10T05:26:30Z</dcterms:created>
  <dcterms:modified xsi:type="dcterms:W3CDTF">2020-08-14T05:16:14Z</dcterms:modified>
</cp:coreProperties>
</file>