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60" r:id="rId3"/>
    <p:sldId id="263" r:id="rId4"/>
    <p:sldId id="266" r:id="rId5"/>
    <p:sldId id="261" r:id="rId6"/>
    <p:sldId id="262" r:id="rId7"/>
    <p:sldId id="265" r:id="rId8"/>
    <p:sldId id="269" r:id="rId9"/>
    <p:sldId id="264" r:id="rId10"/>
    <p:sldId id="267" r:id="rId11"/>
    <p:sldId id="268" r:id="rId12"/>
    <p:sldId id="270" r:id="rId13"/>
    <p:sldId id="273" r:id="rId14"/>
    <p:sldId id="258" r:id="rId15"/>
    <p:sldId id="278" r:id="rId16"/>
    <p:sldId id="279" r:id="rId17"/>
    <p:sldId id="280" r:id="rId18"/>
    <p:sldId id="281" r:id="rId19"/>
    <p:sldId id="282" r:id="rId20"/>
    <p:sldId id="283" r:id="rId21"/>
    <p:sldId id="271" r:id="rId22"/>
    <p:sldId id="259" r:id="rId23"/>
    <p:sldId id="272" r:id="rId24"/>
    <p:sldId id="275" r:id="rId25"/>
    <p:sldId id="256" r:id="rId26"/>
    <p:sldId id="277" r:id="rId27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70" d="100"/>
          <a:sy n="70" d="100"/>
        </p:scale>
        <p:origin x="714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9B9849-02A7-40F9-A6DE-A1D3E26DADD5}" type="datetimeFigureOut">
              <a:rPr lang="ru-RU" smtClean="0"/>
              <a:t>04.06.2020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1D7363-9851-420C-96CC-75C9F9A252F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5155405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9B9849-02A7-40F9-A6DE-A1D3E26DADD5}" type="datetimeFigureOut">
              <a:rPr lang="ru-RU" smtClean="0"/>
              <a:t>04.06.2020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1D7363-9851-420C-96CC-75C9F9A252F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527810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9B9849-02A7-40F9-A6DE-A1D3E26DADD5}" type="datetimeFigureOut">
              <a:rPr lang="ru-RU" smtClean="0"/>
              <a:t>04.06.2020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1D7363-9851-420C-96CC-75C9F9A252F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5645364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>
  <p:cSld name="Заголовок и четыре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sz="quarter"/>
          </p:nvPr>
        </p:nvSpPr>
        <p:spPr>
          <a:xfrm>
            <a:off x="609600" y="277813"/>
            <a:ext cx="109728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609600" y="1600201"/>
            <a:ext cx="5384800" cy="21891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6197600" y="1600201"/>
            <a:ext cx="5384800" cy="21891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3"/>
          </p:nvPr>
        </p:nvSpPr>
        <p:spPr>
          <a:xfrm>
            <a:off x="609600" y="3941763"/>
            <a:ext cx="5384800" cy="218916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6197600" y="3941763"/>
            <a:ext cx="5384800" cy="218916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2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2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2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DCBEED8-A4BF-459B-80FF-510233CE6B80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24972435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>
  <p:cSld name="Заголовок, объект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7813"/>
            <a:ext cx="109728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307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197600" y="1600201"/>
            <a:ext cx="5384800" cy="45307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2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2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2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5C0A036-7907-44CB-B450-FD8805BBD136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9516558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9B9849-02A7-40F9-A6DE-A1D3E26DADD5}" type="datetimeFigureOut">
              <a:rPr lang="ru-RU" smtClean="0"/>
              <a:t>04.06.2020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1D7363-9851-420C-96CC-75C9F9A252F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042259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9B9849-02A7-40F9-A6DE-A1D3E26DADD5}" type="datetimeFigureOut">
              <a:rPr lang="ru-RU" smtClean="0"/>
              <a:t>04.06.2020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1D7363-9851-420C-96CC-75C9F9A252F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525408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9B9849-02A7-40F9-A6DE-A1D3E26DADD5}" type="datetimeFigureOut">
              <a:rPr lang="ru-RU" smtClean="0"/>
              <a:t>04.06.2020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1D7363-9851-420C-96CC-75C9F9A252F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803357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9B9849-02A7-40F9-A6DE-A1D3E26DADD5}" type="datetimeFigureOut">
              <a:rPr lang="ru-RU" smtClean="0"/>
              <a:t>04.06.2020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1D7363-9851-420C-96CC-75C9F9A252F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651415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9B9849-02A7-40F9-A6DE-A1D3E26DADD5}" type="datetimeFigureOut">
              <a:rPr lang="ru-RU" smtClean="0"/>
              <a:t>04.06.2020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1D7363-9851-420C-96CC-75C9F9A252F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423701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9B9849-02A7-40F9-A6DE-A1D3E26DADD5}" type="datetimeFigureOut">
              <a:rPr lang="ru-RU" smtClean="0"/>
              <a:t>04.06.2020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1D7363-9851-420C-96CC-75C9F9A252F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74247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9B9849-02A7-40F9-A6DE-A1D3E26DADD5}" type="datetimeFigureOut">
              <a:rPr lang="ru-RU" smtClean="0"/>
              <a:t>04.06.2020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1D7363-9851-420C-96CC-75C9F9A252F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428720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9B9849-02A7-40F9-A6DE-A1D3E26DADD5}" type="datetimeFigureOut">
              <a:rPr lang="ru-RU" smtClean="0"/>
              <a:t>04.06.2020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1D7363-9851-420C-96CC-75C9F9A252F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307537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9B9849-02A7-40F9-A6DE-A1D3E26DADD5}" type="datetimeFigureOut">
              <a:rPr lang="ru-RU" smtClean="0"/>
              <a:t>04.06.2020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1D7363-9851-420C-96CC-75C9F9A252F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172165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7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gi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4.png"/><Relationship Id="rId5" Type="http://schemas.openxmlformats.org/officeDocument/2006/relationships/image" Target="../media/image33.gif"/><Relationship Id="rId4" Type="http://schemas.openxmlformats.org/officeDocument/2006/relationships/image" Target="../media/image3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0.jpeg"/><Relationship Id="rId5" Type="http://schemas.openxmlformats.org/officeDocument/2006/relationships/image" Target="../media/image39.png"/><Relationship Id="rId4" Type="http://schemas.openxmlformats.org/officeDocument/2006/relationships/image" Target="../media/image38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47.png"/><Relationship Id="rId4" Type="http://schemas.openxmlformats.org/officeDocument/2006/relationships/image" Target="../media/image46.gif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jpeg"/><Relationship Id="rId3" Type="http://schemas.openxmlformats.org/officeDocument/2006/relationships/image" Target="../media/image15.jpeg"/><Relationship Id="rId7" Type="http://schemas.openxmlformats.org/officeDocument/2006/relationships/image" Target="../media/image19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10" Type="http://schemas.openxmlformats.org/officeDocument/2006/relationships/image" Target="../media/image22.jpeg"/><Relationship Id="rId4" Type="http://schemas.openxmlformats.org/officeDocument/2006/relationships/image" Target="../media/image16.jpeg"/><Relationship Id="rId9" Type="http://schemas.openxmlformats.org/officeDocument/2006/relationships/image" Target="../media/image2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9" descr="5b483808241cde1bd53de335ae9b0bbc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329195" y="2202186"/>
            <a:ext cx="4213225" cy="3562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Над какими звуками будем работать?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524761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Rectangle 2"/>
          <p:cNvSpPr>
            <a:spLocks noGrp="1" noChangeArrowheads="1"/>
          </p:cNvSpPr>
          <p:nvPr>
            <p:ph type="title"/>
          </p:nvPr>
        </p:nvSpPr>
        <p:spPr>
          <a:xfrm>
            <a:off x="838200" y="365125"/>
            <a:ext cx="10515600" cy="2127251"/>
          </a:xfrm>
        </p:spPr>
        <p:txBody>
          <a:bodyPr>
            <a:normAutofit fontScale="90000"/>
          </a:bodyPr>
          <a:lstStyle/>
          <a:p>
            <a:pPr algn="ctr" eaLnBrk="1" hangingPunct="1">
              <a:defRPr/>
            </a:pPr>
            <a:r>
              <a:rPr lang="ru-RU" sz="4800" i="1" dirty="0" smtClean="0">
                <a:latin typeface="Arial Black" pitchFamily="34" charset="0"/>
              </a:rPr>
              <a:t>Придумай слова на эти правила.</a:t>
            </a:r>
            <a:br>
              <a:rPr lang="ru-RU" sz="4800" i="1" dirty="0" smtClean="0">
                <a:latin typeface="Arial Black" pitchFamily="34" charset="0"/>
              </a:rPr>
            </a:br>
            <a:r>
              <a:rPr lang="ru-RU" sz="4800" i="1" dirty="0" smtClean="0">
                <a:latin typeface="Arial Black" pitchFamily="34" charset="0"/>
              </a:rPr>
              <a:t>В каком из слогов в придуманных словах живет правило?</a:t>
            </a:r>
            <a:endParaRPr lang="ru-RU" sz="4800" i="1" dirty="0">
              <a:latin typeface="Arial Black" pitchFamily="34" charset="0"/>
            </a:endParaRPr>
          </a:p>
        </p:txBody>
      </p:sp>
      <p:sp>
        <p:nvSpPr>
          <p:cNvPr id="993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992313" y="3270142"/>
            <a:ext cx="8229600" cy="3321159"/>
          </a:xfrm>
        </p:spPr>
        <p:txBody>
          <a:bodyPr>
            <a:noAutofit/>
          </a:bodyPr>
          <a:lstStyle/>
          <a:p>
            <a:pPr algn="ctr"/>
            <a:r>
              <a:rPr lang="ru-RU" altLang="ru-RU" sz="8000" dirty="0" err="1" smtClean="0">
                <a:solidFill>
                  <a:srgbClr val="FFFFCC"/>
                </a:solidFill>
              </a:rPr>
              <a:t>Р</a:t>
            </a:r>
            <a:r>
              <a:rPr lang="ru-RU" sz="11500" dirty="0" err="1" smtClean="0">
                <a:solidFill>
                  <a:srgbClr val="0070C0"/>
                </a:solidFill>
                <a:latin typeface="Arial Black" pitchFamily="34" charset="0"/>
              </a:rPr>
              <a:t>ча</a:t>
            </a:r>
            <a:r>
              <a:rPr lang="ru-RU" sz="11500" dirty="0" smtClean="0">
                <a:solidFill>
                  <a:srgbClr val="0070C0"/>
                </a:solidFill>
                <a:latin typeface="Arial Black" pitchFamily="34" charset="0"/>
              </a:rPr>
              <a:t>    ща</a:t>
            </a:r>
            <a:br>
              <a:rPr lang="ru-RU" sz="11500" dirty="0" smtClean="0">
                <a:solidFill>
                  <a:srgbClr val="0070C0"/>
                </a:solidFill>
                <a:latin typeface="Arial Black" pitchFamily="34" charset="0"/>
              </a:rPr>
            </a:br>
            <a:r>
              <a:rPr lang="ru-RU" sz="11500" dirty="0" smtClean="0">
                <a:solidFill>
                  <a:srgbClr val="0070C0"/>
                </a:solidFill>
                <a:latin typeface="Arial Black" pitchFamily="34" charset="0"/>
              </a:rPr>
              <a:t> чу    </a:t>
            </a:r>
            <a:r>
              <a:rPr lang="ru-RU" sz="11500" dirty="0" err="1" smtClean="0">
                <a:solidFill>
                  <a:srgbClr val="0070C0"/>
                </a:solidFill>
                <a:latin typeface="Arial Black" pitchFamily="34" charset="0"/>
              </a:rPr>
              <a:t>щу</a:t>
            </a:r>
            <a:endParaRPr lang="ru-RU" sz="11500" dirty="0" smtClean="0">
              <a:solidFill>
                <a:srgbClr val="0070C0"/>
              </a:solidFill>
              <a:latin typeface="Arial Black" pitchFamily="34" charset="0"/>
            </a:endParaRPr>
          </a:p>
        </p:txBody>
      </p:sp>
      <p:pic>
        <p:nvPicPr>
          <p:cNvPr id="4" name="Picture 5" descr="5b483808241cde1bd53de335ae9b0bbc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905285"/>
            <a:ext cx="1116827" cy="9527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743339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238427" y="365125"/>
            <a:ext cx="5836403" cy="1325563"/>
          </a:xfrm>
        </p:spPr>
        <p:txBody>
          <a:bodyPr/>
          <a:lstStyle/>
          <a:p>
            <a:pPr algn="ctr">
              <a:defRPr/>
            </a:pPr>
            <a:r>
              <a:rPr lang="ru-RU" dirty="0" smtClean="0"/>
              <a:t>Разгадай ребус</a:t>
            </a:r>
            <a:endParaRPr lang="ru-RU" dirty="0"/>
          </a:p>
        </p:txBody>
      </p:sp>
      <p:pic>
        <p:nvPicPr>
          <p:cNvPr id="15363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18089" y="3130658"/>
            <a:ext cx="4246534" cy="3184901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44637" y="2195270"/>
            <a:ext cx="5405854" cy="2872676"/>
          </a:xfrm>
          <a:prstGeom prst="rect">
            <a:avLst/>
          </a:prstGeom>
        </p:spPr>
      </p:pic>
      <p:pic>
        <p:nvPicPr>
          <p:cNvPr id="5" name="Picture 9" descr="5b483808241cde1bd53de335ae9b0bbc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0423" y="365125"/>
            <a:ext cx="2599450" cy="20512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212332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1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0423" y="2819507"/>
            <a:ext cx="2704211" cy="36060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Заголовок 1"/>
          <p:cNvSpPr txBox="1">
            <a:spLocks/>
          </p:cNvSpPr>
          <p:nvPr/>
        </p:nvSpPr>
        <p:spPr>
          <a:xfrm>
            <a:off x="5238427" y="365125"/>
            <a:ext cx="5836403" cy="132556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defRPr/>
            </a:pPr>
            <a:r>
              <a:rPr lang="ru-RU" smtClean="0"/>
              <a:t>Разгадай ребус</a:t>
            </a:r>
            <a:endParaRPr lang="ru-RU" dirty="0"/>
          </a:p>
        </p:txBody>
      </p:sp>
      <p:pic>
        <p:nvPicPr>
          <p:cNvPr id="6" name="Picture 9" descr="5b483808241cde1bd53de335ae9b0bbc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0423" y="365125"/>
            <a:ext cx="2599450" cy="20512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4247" y="2117940"/>
            <a:ext cx="7835191" cy="28725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80196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3" name="Picture 5" descr="62646581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191" y="2824297"/>
            <a:ext cx="4516438" cy="3657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5238427" y="365125"/>
            <a:ext cx="5836403" cy="1325563"/>
          </a:xfrm>
        </p:spPr>
        <p:txBody>
          <a:bodyPr/>
          <a:lstStyle/>
          <a:p>
            <a:pPr algn="ctr">
              <a:defRPr/>
            </a:pPr>
            <a:r>
              <a:rPr lang="ru-RU" dirty="0" smtClean="0"/>
              <a:t>Разгадай ребус</a:t>
            </a:r>
            <a:endParaRPr lang="ru-RU" dirty="0"/>
          </a:p>
        </p:txBody>
      </p:sp>
      <p:pic>
        <p:nvPicPr>
          <p:cNvPr id="7" name="Picture 9" descr="5b483808241cde1bd53de335ae9b0bbc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0423" y="365125"/>
            <a:ext cx="2599450" cy="20512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02961" y="1510035"/>
            <a:ext cx="3015955" cy="46934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91883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1" name="Picture 3" descr="C:\Users\Windows 7\Pictures\12852727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95538" y="1428736"/>
            <a:ext cx="1934798" cy="1928826"/>
          </a:xfrm>
          <a:prstGeom prst="rect">
            <a:avLst/>
          </a:prstGeom>
          <a:noFill/>
        </p:spPr>
      </p:pic>
      <p:pic>
        <p:nvPicPr>
          <p:cNvPr id="7172" name="Picture 4" descr="C:\Users\Windows 7\Pictures\9641241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52728" y="4357694"/>
            <a:ext cx="2043946" cy="1566892"/>
          </a:xfrm>
          <a:prstGeom prst="rect">
            <a:avLst/>
          </a:prstGeom>
          <a:noFill/>
        </p:spPr>
      </p:pic>
      <p:pic>
        <p:nvPicPr>
          <p:cNvPr id="7173" name="Picture 5" descr="C:\Users\Windows 7\Pictures\70140554_14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596067" y="1714489"/>
            <a:ext cx="2041525" cy="1944687"/>
          </a:xfrm>
          <a:prstGeom prst="rect">
            <a:avLst/>
          </a:prstGeom>
          <a:noFill/>
        </p:spPr>
      </p:pic>
      <p:pic>
        <p:nvPicPr>
          <p:cNvPr id="7174" name="Picture 6" descr="C:\Users\Windows 7\Pictures\6839471.gif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453190" y="4572009"/>
            <a:ext cx="1700212" cy="1590521"/>
          </a:xfrm>
          <a:prstGeom prst="rect">
            <a:avLst/>
          </a:prstGeom>
          <a:noFill/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024884" y="1"/>
            <a:ext cx="1911268" cy="1511966"/>
          </a:xfrm>
          <a:prstGeom prst="rect">
            <a:avLst/>
          </a:prstGeom>
        </p:spPr>
      </p:pic>
      <p:sp>
        <p:nvSpPr>
          <p:cNvPr id="9" name="Выноска-облако 8"/>
          <p:cNvSpPr/>
          <p:nvPr/>
        </p:nvSpPr>
        <p:spPr>
          <a:xfrm>
            <a:off x="1743416" y="334053"/>
            <a:ext cx="6281467" cy="1094683"/>
          </a:xfrm>
          <a:prstGeom prst="cloudCallout">
            <a:avLst>
              <a:gd name="adj1" fmla="val 60537"/>
              <a:gd name="adj2" fmla="val 6301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/>
              <a:t>Какой предмет лишний? Почему?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24164294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18" t="11523" r="16985" b="28807"/>
          <a:stretch>
            <a:fillRect/>
          </a:stretch>
        </p:blipFill>
        <p:spPr bwMode="auto">
          <a:xfrm>
            <a:off x="2381250" y="2928938"/>
            <a:ext cx="7545388" cy="2532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54787" y="524502"/>
            <a:ext cx="2597121" cy="2054530"/>
          </a:xfrm>
          <a:prstGeom prst="rect">
            <a:avLst/>
          </a:prstGeom>
        </p:spPr>
      </p:pic>
      <p:sp>
        <p:nvSpPr>
          <p:cNvPr id="5" name="Выноска-облако 4"/>
          <p:cNvSpPr/>
          <p:nvPr/>
        </p:nvSpPr>
        <p:spPr>
          <a:xfrm>
            <a:off x="1787857" y="0"/>
            <a:ext cx="5573838" cy="2579032"/>
          </a:xfrm>
          <a:prstGeom prst="cloudCallout">
            <a:avLst>
              <a:gd name="adj1" fmla="val 60537"/>
              <a:gd name="adj2" fmla="val 6301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dirty="0" smtClean="0"/>
              <a:t>Какой предмет лишний? Почему?</a:t>
            </a:r>
            <a:endParaRPr lang="ru-RU" sz="3600" dirty="0"/>
          </a:p>
        </p:txBody>
      </p:sp>
    </p:spTree>
    <p:extLst>
      <p:ext uri="{BB962C8B-B14F-4D97-AF65-F5344CB8AC3E}">
        <p14:creationId xmlns:p14="http://schemas.microsoft.com/office/powerpoint/2010/main" val="27736537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ChangeArrowheads="1"/>
          </p:cNvSpPr>
          <p:nvPr/>
        </p:nvSpPr>
        <p:spPr bwMode="auto">
          <a:xfrm>
            <a:off x="1851025" y="1587500"/>
            <a:ext cx="3048000" cy="9144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ru-RU" altLang="ru-RU"/>
          </a:p>
        </p:txBody>
      </p:sp>
      <p:sp>
        <p:nvSpPr>
          <p:cNvPr id="9219" name="Oval 3"/>
          <p:cNvSpPr>
            <a:spLocks noChangeArrowheads="1"/>
          </p:cNvSpPr>
          <p:nvPr/>
        </p:nvSpPr>
        <p:spPr bwMode="auto">
          <a:xfrm>
            <a:off x="1881189" y="1785939"/>
            <a:ext cx="504825" cy="447675"/>
          </a:xfrm>
          <a:prstGeom prst="ellipse">
            <a:avLst/>
          </a:prstGeom>
          <a:solidFill>
            <a:srgbClr val="00B0F0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ru-RU" altLang="ru-RU"/>
          </a:p>
        </p:txBody>
      </p:sp>
      <p:sp>
        <p:nvSpPr>
          <p:cNvPr id="9220" name="Oval 4"/>
          <p:cNvSpPr>
            <a:spLocks noChangeArrowheads="1"/>
          </p:cNvSpPr>
          <p:nvPr/>
        </p:nvSpPr>
        <p:spPr bwMode="auto">
          <a:xfrm>
            <a:off x="2452689" y="1785939"/>
            <a:ext cx="523875" cy="447675"/>
          </a:xfrm>
          <a:prstGeom prst="ellipse">
            <a:avLst/>
          </a:prstGeom>
          <a:solidFill>
            <a:srgbClr val="FF0000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ru-RU" altLang="ru-RU"/>
          </a:p>
        </p:txBody>
      </p:sp>
      <p:sp>
        <p:nvSpPr>
          <p:cNvPr id="9221" name="Oval 3"/>
          <p:cNvSpPr>
            <a:spLocks noChangeArrowheads="1"/>
          </p:cNvSpPr>
          <p:nvPr/>
        </p:nvSpPr>
        <p:spPr bwMode="auto">
          <a:xfrm>
            <a:off x="3024189" y="1785939"/>
            <a:ext cx="504825" cy="447675"/>
          </a:xfrm>
          <a:prstGeom prst="ellipse">
            <a:avLst/>
          </a:prstGeom>
          <a:solidFill>
            <a:srgbClr val="00B0F0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ru-RU" altLang="ru-RU"/>
          </a:p>
        </p:txBody>
      </p:sp>
      <p:sp>
        <p:nvSpPr>
          <p:cNvPr id="9222" name="Oval 4"/>
          <p:cNvSpPr>
            <a:spLocks noChangeArrowheads="1"/>
          </p:cNvSpPr>
          <p:nvPr/>
        </p:nvSpPr>
        <p:spPr bwMode="auto">
          <a:xfrm>
            <a:off x="3595689" y="1785939"/>
            <a:ext cx="523875" cy="447675"/>
          </a:xfrm>
          <a:prstGeom prst="ellipse">
            <a:avLst/>
          </a:prstGeom>
          <a:solidFill>
            <a:srgbClr val="FF0000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ru-RU" altLang="ru-RU"/>
          </a:p>
        </p:txBody>
      </p:sp>
      <p:sp>
        <p:nvSpPr>
          <p:cNvPr id="9223" name="Oval 5"/>
          <p:cNvSpPr>
            <a:spLocks noChangeArrowheads="1"/>
          </p:cNvSpPr>
          <p:nvPr/>
        </p:nvSpPr>
        <p:spPr bwMode="auto">
          <a:xfrm>
            <a:off x="4238626" y="1785939"/>
            <a:ext cx="504825" cy="447675"/>
          </a:xfrm>
          <a:prstGeom prst="ellipse">
            <a:avLst/>
          </a:prstGeom>
          <a:solidFill>
            <a:srgbClr val="00B050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ru-RU" altLang="ru-RU"/>
          </a:p>
        </p:txBody>
      </p:sp>
      <p:sp>
        <p:nvSpPr>
          <p:cNvPr id="9224" name="Rectangle 6"/>
          <p:cNvSpPr>
            <a:spLocks noChangeArrowheads="1"/>
          </p:cNvSpPr>
          <p:nvPr/>
        </p:nvSpPr>
        <p:spPr bwMode="auto">
          <a:xfrm>
            <a:off x="6816725" y="1628775"/>
            <a:ext cx="3048000" cy="9144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ru-RU" altLang="ru-RU"/>
          </a:p>
        </p:txBody>
      </p:sp>
      <p:sp>
        <p:nvSpPr>
          <p:cNvPr id="9225" name="Oval 5"/>
          <p:cNvSpPr>
            <a:spLocks noChangeArrowheads="1"/>
          </p:cNvSpPr>
          <p:nvPr/>
        </p:nvSpPr>
        <p:spPr bwMode="auto">
          <a:xfrm>
            <a:off x="7319964" y="1844676"/>
            <a:ext cx="504825" cy="447675"/>
          </a:xfrm>
          <a:prstGeom prst="ellipse">
            <a:avLst/>
          </a:prstGeom>
          <a:solidFill>
            <a:srgbClr val="00B050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ru-RU" altLang="ru-RU"/>
          </a:p>
        </p:txBody>
      </p:sp>
      <p:sp>
        <p:nvSpPr>
          <p:cNvPr id="9226" name="Oval 4"/>
          <p:cNvSpPr>
            <a:spLocks noChangeArrowheads="1"/>
          </p:cNvSpPr>
          <p:nvPr/>
        </p:nvSpPr>
        <p:spPr bwMode="auto">
          <a:xfrm>
            <a:off x="8040689" y="1844676"/>
            <a:ext cx="523875" cy="447675"/>
          </a:xfrm>
          <a:prstGeom prst="ellipse">
            <a:avLst/>
          </a:prstGeom>
          <a:solidFill>
            <a:srgbClr val="FF0000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ru-RU" altLang="ru-RU"/>
          </a:p>
        </p:txBody>
      </p:sp>
      <p:sp>
        <p:nvSpPr>
          <p:cNvPr id="9227" name="Oval 5"/>
          <p:cNvSpPr>
            <a:spLocks noChangeArrowheads="1"/>
          </p:cNvSpPr>
          <p:nvPr/>
        </p:nvSpPr>
        <p:spPr bwMode="auto">
          <a:xfrm>
            <a:off x="8832851" y="1844676"/>
            <a:ext cx="504825" cy="447675"/>
          </a:xfrm>
          <a:prstGeom prst="ellipse">
            <a:avLst/>
          </a:prstGeom>
          <a:solidFill>
            <a:srgbClr val="00B050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ru-RU" altLang="ru-RU"/>
          </a:p>
        </p:txBody>
      </p:sp>
      <p:sp>
        <p:nvSpPr>
          <p:cNvPr id="9228" name="Rectangle 2"/>
          <p:cNvSpPr>
            <a:spLocks noChangeArrowheads="1"/>
          </p:cNvSpPr>
          <p:nvPr/>
        </p:nvSpPr>
        <p:spPr bwMode="auto">
          <a:xfrm>
            <a:off x="4119563" y="4411663"/>
            <a:ext cx="3048000" cy="9144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ru-RU" altLang="ru-RU"/>
          </a:p>
        </p:txBody>
      </p:sp>
      <p:sp>
        <p:nvSpPr>
          <p:cNvPr id="9229" name="Oval 4"/>
          <p:cNvSpPr>
            <a:spLocks noChangeArrowheads="1"/>
          </p:cNvSpPr>
          <p:nvPr/>
        </p:nvSpPr>
        <p:spPr bwMode="auto">
          <a:xfrm>
            <a:off x="4310064" y="4572001"/>
            <a:ext cx="523875" cy="447675"/>
          </a:xfrm>
          <a:prstGeom prst="ellipse">
            <a:avLst/>
          </a:prstGeom>
          <a:solidFill>
            <a:srgbClr val="FF0000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ru-RU" altLang="ru-RU"/>
          </a:p>
        </p:txBody>
      </p:sp>
      <p:sp>
        <p:nvSpPr>
          <p:cNvPr id="9230" name="Oval 5"/>
          <p:cNvSpPr>
            <a:spLocks noChangeArrowheads="1"/>
          </p:cNvSpPr>
          <p:nvPr/>
        </p:nvSpPr>
        <p:spPr bwMode="auto">
          <a:xfrm>
            <a:off x="5024439" y="4572001"/>
            <a:ext cx="504825" cy="447675"/>
          </a:xfrm>
          <a:prstGeom prst="ellipse">
            <a:avLst/>
          </a:prstGeom>
          <a:solidFill>
            <a:srgbClr val="00B050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ru-RU" altLang="ru-RU"/>
          </a:p>
        </p:txBody>
      </p:sp>
      <p:sp>
        <p:nvSpPr>
          <p:cNvPr id="9231" name="Oval 5"/>
          <p:cNvSpPr>
            <a:spLocks noChangeArrowheads="1"/>
          </p:cNvSpPr>
          <p:nvPr/>
        </p:nvSpPr>
        <p:spPr bwMode="auto">
          <a:xfrm>
            <a:off x="5667376" y="4572001"/>
            <a:ext cx="504825" cy="447675"/>
          </a:xfrm>
          <a:prstGeom prst="ellipse">
            <a:avLst/>
          </a:prstGeom>
          <a:solidFill>
            <a:srgbClr val="00B050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ru-RU" altLang="ru-RU"/>
          </a:p>
        </p:txBody>
      </p:sp>
      <p:sp>
        <p:nvSpPr>
          <p:cNvPr id="9232" name="Oval 4"/>
          <p:cNvSpPr>
            <a:spLocks noChangeArrowheads="1"/>
          </p:cNvSpPr>
          <p:nvPr/>
        </p:nvSpPr>
        <p:spPr bwMode="auto">
          <a:xfrm>
            <a:off x="6310314" y="4572001"/>
            <a:ext cx="523875" cy="447675"/>
          </a:xfrm>
          <a:prstGeom prst="ellipse">
            <a:avLst/>
          </a:prstGeom>
          <a:solidFill>
            <a:srgbClr val="FF0000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ru-RU" altLang="ru-RU"/>
          </a:p>
        </p:txBody>
      </p:sp>
      <p:sp>
        <p:nvSpPr>
          <p:cNvPr id="9233" name="Заголовок 1"/>
          <p:cNvSpPr>
            <a:spLocks noGrp="1"/>
          </p:cNvSpPr>
          <p:nvPr/>
        </p:nvSpPr>
        <p:spPr bwMode="auto">
          <a:xfrm>
            <a:off x="1981200" y="2857500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rIns="0" bIns="0" anchor="b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endParaRPr lang="ru-RU" altLang="ru-RU" sz="5000">
              <a:solidFill>
                <a:schemeClr val="tx2"/>
              </a:solidFill>
              <a:latin typeface="Calibri" panose="020F0502020204030204" pitchFamily="34" charset="0"/>
            </a:endParaRPr>
          </a:p>
        </p:txBody>
      </p:sp>
      <p:sp>
        <p:nvSpPr>
          <p:cNvPr id="9234" name="Заголовок 1"/>
          <p:cNvSpPr>
            <a:spLocks noGrp="1"/>
          </p:cNvSpPr>
          <p:nvPr/>
        </p:nvSpPr>
        <p:spPr bwMode="auto">
          <a:xfrm>
            <a:off x="2133600" y="3009900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rIns="0" bIns="0" anchor="b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endParaRPr lang="ru-RU" altLang="ru-RU" sz="5000">
              <a:solidFill>
                <a:schemeClr val="tx2"/>
              </a:solidFill>
              <a:latin typeface="Calibri" panose="020F0502020204030204" pitchFamily="34" charset="0"/>
            </a:endParaRPr>
          </a:p>
        </p:txBody>
      </p:sp>
      <p:pic>
        <p:nvPicPr>
          <p:cNvPr id="2" name="Picture 17"/>
          <p:cNvPicPr>
            <a:picLocks noChangeAspect="1" noChangeArrowheads="1"/>
          </p:cNvPicPr>
          <p:nvPr/>
        </p:nvPicPr>
        <p:blipFill>
          <a:blip r:embed="rId2">
            <a:duotone>
              <a:prstClr val="black"/>
              <a:srgbClr val="FFFF00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40689" y="3829050"/>
            <a:ext cx="2027236" cy="1943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1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1" y="485776"/>
            <a:ext cx="1920875" cy="1806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83" name="Picture 19"/>
          <p:cNvPicPr>
            <a:picLocks noChangeAspect="1" noChangeArrowheads="1"/>
          </p:cNvPicPr>
          <p:nvPr/>
        </p:nvPicPr>
        <p:blipFill>
          <a:blip r:embed="rId4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7402" y="3009900"/>
            <a:ext cx="3379786" cy="1733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84" name="Picture 20"/>
          <p:cNvPicPr>
            <a:picLocks noChangeAspect="1" noChangeArrowheads="1"/>
          </p:cNvPicPr>
          <p:nvPr/>
        </p:nvPicPr>
        <p:blipFill>
          <a:blip r:embed="rId5">
            <a:duotone>
              <a:prstClr val="black"/>
              <a:srgbClr val="00B0F0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43449" y="2616201"/>
            <a:ext cx="2189613" cy="1795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39" name="Прямоугольник 22"/>
          <p:cNvSpPr>
            <a:spLocks noChangeArrowheads="1"/>
          </p:cNvSpPr>
          <p:nvPr/>
        </p:nvSpPr>
        <p:spPr bwMode="auto">
          <a:xfrm>
            <a:off x="3071814" y="188913"/>
            <a:ext cx="6264275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 sz="2000" dirty="0">
                <a:latin typeface="Bahnschrift SemiBold" panose="020B0502040204020203" pitchFamily="34" charset="0"/>
              </a:rPr>
              <a:t>Подбери слова к схеме.  Назови лишний предмет.</a:t>
            </a:r>
          </a:p>
        </p:txBody>
      </p:sp>
      <p:pic>
        <p:nvPicPr>
          <p:cNvPr id="24" name="Picture 5" descr="5b483808241cde1bd53de335ae9b0bbc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11178" y="-17877"/>
            <a:ext cx="1180822" cy="10073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283159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1128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112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112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1128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112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112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9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0.069 0 0.124 -0.056 0.124 -0.125 C 0.124 -0.056 0.179 -0.001 0.248 -0.001 C 0.179 -0.001 0.125 0.056 0.125 0.125 C 0.125 0.056 0.069 0 0 0 Z" pathEditMode="relative" ptsTypes="">
                                      <p:cBhvr>
                                        <p:cTn id="34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-0.09537 C 0.00248 -0.12246 0.00352 -0.14977 0.02175 -0.15926 C 0.03698 -0.15648 0.05118 -0.15301 0.06511 -0.14213 C 0.0681 -0.13982 0.07019 -0.13588 0.07305 -0.13357 C 0.07826 -0.13033 0.08425 -0.12871 0.08959 -0.12547 C 0.09219 -0.12384 0.09753 -0.12107 0.09753 -0.12084 C 0.10209 -0.11366 0.10665 -0.10695 0.11107 -0.09977 C 0.11303 -0.09676 0.11459 -0.09445 0.11654 -0.09121 C 0.11836 -0.0882 0.12227 -0.08264 0.12227 -0.08241 C 0.12618 -0.06366 0.12982 -0.06667 0.13842 -0.05324 C 0.14493 -0.02176 0.14115 -0.03565 0.14909 -0.01088 C 0.15001 -0.00371 0.15066 0.00324 0.15196 0.01041 C 0.15352 0.01875 0.1573 0.03588 0.1573 0.03634 C 0.16003 0.07014 0.16355 0.0912 0.1573 0.1287 C 0.15573 0.13889 0.14649 0.1544 0.14649 0.15463 C 0.1448 0.1625 0.14376 0.17222 0.14115 0.17986 C 0.13998 0.18356 0.13737 0.18518 0.13555 0.18796 C 0.13269 0.19352 0.1306 0.19953 0.12761 0.20509 C 0.12514 0.20972 0.12188 0.21319 0.11928 0.21782 C 0.10886 0.23703 0.09805 0.25509 0.08685 0.27315 C 0.07175 0.29676 0.07826 0.28426 0.06511 0.31504 C 0.06342 0.31944 0.05977 0.32824 0.05977 0.32847 C 0.05053 0.37592 0.05378 0.35625 0.04883 0.38727 C 0.0496 0.40741 0.04844 0.42778 0.05157 0.44653 C 0.05209 0.45 0.07032 0.46342 0.07045 0.46366 C 0.07357 0.46736 0.07514 0.47407 0.07865 0.47662 C 0.08555 0.48148 0.09323 0.48148 0.1004 0.48472 C 0.11355 0.49143 0.12748 0.50324 0.14115 0.50625 C 0.15196 0.50856 0.1629 0.50903 0.17357 0.51041 C 0.18998 0.52731 0.21407 0.53078 0.23334 0.53171 C 0.29753 0.53426 0.36198 0.53472 0.42605 0.53611 C 0.44883 0.53472 0.47123 0.53403 0.49389 0.53171 C 0.50248 0.53055 0.51003 0.51875 0.5181 0.51481 C 0.52865 0.4831 0.53542 0.45208 0.54011 0.41713 C 0.53946 0.39097 0.54779 0.30416 0.53191 0.26041 C 0.52917 0.25231 0.52409 0.24722 0.52097 0.23912 C 0.5142 0.22037 0.51094 0.20486 0.49909 0.19236 C 0.48959 0.16967 0.49909 0.18842 0.48594 0.17153 C 0.47396 0.15602 0.46159 0.13565 0.44779 0.12477 C 0.43243 0.11273 0.41303 0.10602 0.39597 0.09884 C 0.38711 0.08842 0.37761 0.07731 0.36915 0.06528 C 0.34284 0.03009 0.36602 0.05532 0.3474 0.03588 C 0.34206 0.01157 0.33034 -0.0088 0.32305 -0.03218 C 0.31823 -0.11829 0.28803 -0.25533 0.32566 -0.31597 C 0.32748 -0.32384 0.3306 -0.33982 0.33386 -0.3456 C 0.33764 -0.35278 0.34336 -0.35625 0.3474 -0.3625 C 0.35626 -0.37639 0.35534 -0.38496 0.36915 -0.39213 C 0.4073 -0.43565 0.35196 -0.37639 0.39323 -0.40903 C 0.41198 -0.42384 0.42136 -0.44306 0.44258 -0.45139 C 0.45261 -0.46227 0.4599 -0.46459 0.47227 -0.46829 C 0.49011 -0.48681 0.50834 -0.48935 0.5293 -0.49375 C 0.55066 -0.50533 0.55782 -0.50047 0.58347 -0.49375 C 0.59727 -0.47963 0.5879 -0.49283 0.59428 -0.47269 C 0.59571 -0.46806 0.59831 -0.46459 0.59961 -0.45996 C 0.60092 -0.45579 0.60261 -0.44699 0.60261 -0.44676 L 0.59961 -0.47685 " pathEditMode="relative" rAng="0" ptsTypes="AAAAAAAAAAAAAAAAAAAAAAAAAAAAAAAAAAAAAAAAAAAAAAAAAAAAAAAA">
                                      <p:cBhvr>
                                        <p:cTn id="38" dur="2000" fill="hold"/>
                                        <p:tgtEl>
                                          <p:spTgt spid="1128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0130" y="1129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2968 -0.12593 C 0.03698 -0.13935 0.04088 -0.15208 0.04856 -0.16551 C 0.05481 -0.19167 0.04557 -0.16134 0.05937 -0.18357 C 0.06093 -0.18658 0.06041 -0.19097 0.06211 -0.19398 C 0.06601 -0.2007 0.07083 -0.20602 0.07552 -0.21204 C 0.07903 -0.2169 0.08138 -0.225 0.08645 -0.22662 C 0.0901 -0.22778 0.09362 -0.22894 0.09726 -0.23009 C 0.10573 -0.24746 0.09948 -0.23935 0.11888 -0.24815 C 0.12148 -0.24931 0.12669 -0.25185 0.12669 -0.25162 C 0.1431 -0.2507 0.15937 -0.25093 0.17539 -0.24815 C 0.19101 -0.2456 0.20468 -0.23033 0.21888 -0.22292 C 0.22148 -0.21921 0.22395 -0.21528 0.22695 -0.21204 C 0.22929 -0.20926 0.23268 -0.20764 0.23489 -0.20486 C 0.24062 -0.19815 0.25091 -0.18357 0.25091 -0.18333 C 0.25794 -0.15718 0.25221 -0.1757 0.27552 -0.1331 L 0.27552 -0.13287 C 0.28216 -0.11505 0.29075 -0.09884 0.3 -0.08264 C 0.30377 -0.06204 0.30885 -0.05718 0.31614 -0.03958 C 0.32135 -0.02685 0.32487 -0.01296 0.32968 1.48148E-6 C 0.33541 0.0456 0.3388 0.09097 0.3431 0.1368 C 0.34231 0.175 0.34218 0.21319 0.34049 0.25185 C 0.33997 0.26204 0.32929 0.27917 0.32695 0.28403 C 0.32187 0.29421 0.31653 0.31088 0.3108 0.32014 C 0.30872 0.32338 0.30507 0.32454 0.30247 0.32708 C 0.29961 0.33032 0.29674 0.33403 0.2944 0.33819 C 0.27916 0.36412 0.29114 0.35648 0.27552 0.36319 C 0.26002 0.38356 0.27565 0.36667 0.25664 0.37778 C 0.23632 0.38935 0.26185 0.37986 0.24036 0.39583 C 0.23528 0.39954 0.22435 0.40301 0.22435 0.40301 C 0.11731 0.39815 0.01158 0.39583 -0.09467 0.38125 C -0.13685 0.36713 -0.11615 0.37315 -0.15677 0.36319 C -0.16732 0.35764 -0.17865 0.3544 -0.1892 0.34861 C -0.20105 0.34259 -0.21198 0.32338 -0.22175 0.31319 C -0.22709 0.29213 -0.22045 0.31134 -0.23529 0.29143 C -0.24154 0.28264 -0.24584 0.27199 -0.25144 0.2625 C -0.25638 0.23611 -0.25052 0.25903 -0.26498 0.23009 C -0.27435 0.21134 -0.27774 0.18819 -0.28659 0.16921 C -0.2905 0.14792 -0.29545 0.13102 -0.30274 0.11157 C -0.30482 0.09537 -0.30886 0.08055 -0.31094 0.06481 C -0.31263 0.05208 -0.3155 0.01829 -0.31628 0.00717 C -0.31459 -0.04213 -0.3142 -0.09121 -0.31094 -0.14028 C -0.31055 -0.1456 -0.30717 -0.14977 -0.3056 -0.15463 C -0.29727 -0.18218 -0.28972 -0.21667 -0.27032 -0.2338 C -0.26862 -0.23727 -0.26758 -0.24213 -0.26498 -0.24445 C -0.26185 -0.24722 -0.25769 -0.2463 -0.25417 -0.24815 C -0.24284 -0.25394 -0.22969 -0.25903 -0.21888 -0.26621 C -0.20795 -0.27361 -0.19883 -0.28287 -0.18659 -0.28773 C -0.17956 -0.29074 -0.17201 -0.29167 -0.16498 -0.29491 C -0.15951 -0.29746 -0.15456 -0.30185 -0.14883 -0.30232 C -0.13607 -0.30347 -0.12357 -0.30463 -0.11094 -0.30579 C -0.06732 -0.30417 -0.01042 -0.32222 0.02435 -0.27708 C 0.03515 -0.23125 0.04192 -0.17477 0.02135 -0.1331 C 0.01875 -0.10996 0.0108 -0.09074 0.00533 -0.06829 C 0.0052 -0.06759 3.95833E-6 -0.04769 3.95833E-6 -0.04676 C 3.95833E-6 -0.03125 3.95833E-6 -0.01551 3.95833E-6 1.48148E-6 " pathEditMode="relative" rAng="0" ptsTypes="AAAAAAAAAAAAAAAAAAAAAAAAAAAAAAAAAAAAAAAAAAAAAAAAAAAAAAA">
                                      <p:cBhvr>
                                        <p:cTn id="42" dur="2000" fill="hold"/>
                                        <p:tgtEl>
                                          <p:spTgt spid="1128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28" y="1733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1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6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#ppt_h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down)">
                                      <p:cBhvr>
                                        <p:cTn id="4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9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lum bright="-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159375" y="2924175"/>
            <a:ext cx="4973638" cy="3767138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24863" y="695814"/>
            <a:ext cx="2597121" cy="2054530"/>
          </a:xfrm>
          <a:prstGeom prst="rect">
            <a:avLst/>
          </a:prstGeom>
        </p:spPr>
      </p:pic>
      <p:sp>
        <p:nvSpPr>
          <p:cNvPr id="6" name="Выноска-облако 5"/>
          <p:cNvSpPr/>
          <p:nvPr/>
        </p:nvSpPr>
        <p:spPr>
          <a:xfrm>
            <a:off x="0" y="95877"/>
            <a:ext cx="7361695" cy="3041300"/>
          </a:xfrm>
          <a:prstGeom prst="cloudCallout">
            <a:avLst>
              <a:gd name="adj1" fmla="val 76851"/>
              <a:gd name="adj2" fmla="val 8993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Заголовок 1"/>
          <p:cNvSpPr txBox="1">
            <a:spLocks/>
          </p:cNvSpPr>
          <p:nvPr/>
        </p:nvSpPr>
        <p:spPr>
          <a:xfrm>
            <a:off x="1063168" y="460348"/>
            <a:ext cx="8229600" cy="2182839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484632">
              <a:defRPr/>
            </a:pPr>
            <a:r>
              <a:rPr lang="ru-RU" smtClean="0"/>
              <a:t> </a:t>
            </a:r>
            <a:r>
              <a:rPr lang="ru-RU" sz="4000" smtClean="0"/>
              <a:t>- Чья это морда?</a:t>
            </a:r>
            <a:br>
              <a:rPr lang="ru-RU" sz="4000" smtClean="0"/>
            </a:br>
            <a:r>
              <a:rPr lang="ru-RU" sz="4000" smtClean="0"/>
              <a:t>  - Чей это хвост?</a:t>
            </a:r>
            <a:br>
              <a:rPr lang="ru-RU" sz="4000" smtClean="0"/>
            </a:br>
            <a:r>
              <a:rPr lang="ru-RU" sz="4000" smtClean="0"/>
              <a:t>  - Чьи это глаза?</a:t>
            </a:r>
            <a:br>
              <a:rPr lang="ru-RU" sz="4000" smtClean="0"/>
            </a:br>
            <a:r>
              <a:rPr lang="ru-RU" sz="4000" smtClean="0"/>
              <a:t> - Чьё это ухо?</a:t>
            </a:r>
            <a:endParaRPr lang="ru-RU" sz="4000" dirty="0"/>
          </a:p>
        </p:txBody>
      </p:sp>
    </p:spTree>
    <p:extLst>
      <p:ext uri="{BB962C8B-B14F-4D97-AF65-F5344CB8AC3E}">
        <p14:creationId xmlns:p14="http://schemas.microsoft.com/office/powerpoint/2010/main" val="31038008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1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lum bright="-10000"/>
          </a:blip>
          <a:srcRect/>
          <a:stretch>
            <a:fillRect/>
          </a:stretch>
        </p:blipFill>
        <p:spPr>
          <a:xfrm>
            <a:off x="5453064" y="2928939"/>
            <a:ext cx="4827587" cy="3767137"/>
          </a:xfrm>
          <a:gradFill>
            <a:gsLst>
              <a:gs pos="0">
                <a:schemeClr val="tx1">
                  <a:lumMod val="65000"/>
                </a:schemeClr>
              </a:gs>
              <a:gs pos="0">
                <a:schemeClr val="tx1">
                  <a:lumMod val="65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</p:pic>
      <p:sp>
        <p:nvSpPr>
          <p:cNvPr id="15364" name="Rectangle 1"/>
          <p:cNvSpPr>
            <a:spLocks noChangeArrowheads="1"/>
          </p:cNvSpPr>
          <p:nvPr/>
        </p:nvSpPr>
        <p:spPr bwMode="auto">
          <a:xfrm>
            <a:off x="1524001" y="43934"/>
            <a:ext cx="18473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ru-RU" alt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24863" y="695814"/>
            <a:ext cx="2597121" cy="2054530"/>
          </a:xfrm>
          <a:prstGeom prst="rect">
            <a:avLst/>
          </a:prstGeom>
        </p:spPr>
      </p:pic>
      <p:sp>
        <p:nvSpPr>
          <p:cNvPr id="8" name="Выноска-облако 7"/>
          <p:cNvSpPr/>
          <p:nvPr/>
        </p:nvSpPr>
        <p:spPr>
          <a:xfrm>
            <a:off x="0" y="95877"/>
            <a:ext cx="7361695" cy="3041300"/>
          </a:xfrm>
          <a:prstGeom prst="cloudCallout">
            <a:avLst>
              <a:gd name="adj1" fmla="val 76851"/>
              <a:gd name="adj2" fmla="val 8993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Заголовок 1"/>
          <p:cNvSpPr txBox="1">
            <a:spLocks/>
          </p:cNvSpPr>
          <p:nvPr/>
        </p:nvSpPr>
        <p:spPr>
          <a:xfrm>
            <a:off x="1063168" y="460348"/>
            <a:ext cx="8229600" cy="2182839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484632">
              <a:defRPr/>
            </a:pPr>
            <a:r>
              <a:rPr lang="ru-RU" smtClean="0"/>
              <a:t> </a:t>
            </a:r>
            <a:r>
              <a:rPr lang="ru-RU" sz="4000" smtClean="0"/>
              <a:t>- Чья это морда?</a:t>
            </a:r>
            <a:br>
              <a:rPr lang="ru-RU" sz="4000" smtClean="0"/>
            </a:br>
            <a:r>
              <a:rPr lang="ru-RU" sz="4000" smtClean="0"/>
              <a:t>  - Чей это хвост?</a:t>
            </a:r>
            <a:br>
              <a:rPr lang="ru-RU" sz="4000" smtClean="0"/>
            </a:br>
            <a:r>
              <a:rPr lang="ru-RU" sz="4000" smtClean="0"/>
              <a:t>  - Чьи это глаза?</a:t>
            </a:r>
            <a:br>
              <a:rPr lang="ru-RU" sz="4000" smtClean="0"/>
            </a:br>
            <a:r>
              <a:rPr lang="ru-RU" sz="4000" smtClean="0"/>
              <a:t> - Чьё это ухо?</a:t>
            </a:r>
            <a:endParaRPr lang="ru-RU" sz="4000" dirty="0"/>
          </a:p>
        </p:txBody>
      </p:sp>
    </p:spTree>
    <p:extLst>
      <p:ext uri="{BB962C8B-B14F-4D97-AF65-F5344CB8AC3E}">
        <p14:creationId xmlns:p14="http://schemas.microsoft.com/office/powerpoint/2010/main" val="16164204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Объект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10126" y="2643188"/>
            <a:ext cx="5643563" cy="4000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24863" y="695814"/>
            <a:ext cx="2597121" cy="2054530"/>
          </a:xfrm>
          <a:prstGeom prst="rect">
            <a:avLst/>
          </a:prstGeom>
        </p:spPr>
      </p:pic>
      <p:sp>
        <p:nvSpPr>
          <p:cNvPr id="8" name="Выноска-облако 7"/>
          <p:cNvSpPr/>
          <p:nvPr/>
        </p:nvSpPr>
        <p:spPr>
          <a:xfrm>
            <a:off x="0" y="95877"/>
            <a:ext cx="7361695" cy="3041300"/>
          </a:xfrm>
          <a:prstGeom prst="cloudCallout">
            <a:avLst>
              <a:gd name="adj1" fmla="val 76851"/>
              <a:gd name="adj2" fmla="val 8993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Заголовок 1"/>
          <p:cNvSpPr>
            <a:spLocks noGrp="1"/>
          </p:cNvSpPr>
          <p:nvPr>
            <p:ph type="title"/>
          </p:nvPr>
        </p:nvSpPr>
        <p:spPr>
          <a:xfrm>
            <a:off x="1063168" y="460348"/>
            <a:ext cx="8229600" cy="2182839"/>
          </a:xfrm>
        </p:spPr>
        <p:txBody>
          <a:bodyPr>
            <a:normAutofit fontScale="90000"/>
          </a:bodyPr>
          <a:lstStyle/>
          <a:p>
            <a:pPr marL="484632">
              <a:defRPr/>
            </a:pPr>
            <a:r>
              <a:rPr lang="ru-RU" dirty="0" smtClean="0"/>
              <a:t> </a:t>
            </a:r>
            <a:r>
              <a:rPr lang="ru-RU" sz="4000" dirty="0" smtClean="0"/>
              <a:t>- </a:t>
            </a:r>
            <a:r>
              <a:rPr lang="ru-RU" sz="4000" dirty="0"/>
              <a:t>Чья это морда?</a:t>
            </a:r>
            <a:br>
              <a:rPr lang="ru-RU" sz="4000" dirty="0"/>
            </a:br>
            <a:r>
              <a:rPr lang="ru-RU" sz="4000" dirty="0"/>
              <a:t>  - Чей это хвост?</a:t>
            </a:r>
            <a:br>
              <a:rPr lang="ru-RU" sz="4000" dirty="0"/>
            </a:br>
            <a:r>
              <a:rPr lang="ru-RU" sz="4000" dirty="0"/>
              <a:t>  - Чьи это глаза?</a:t>
            </a:r>
            <a:br>
              <a:rPr lang="ru-RU" sz="4000" dirty="0"/>
            </a:br>
            <a:r>
              <a:rPr lang="ru-RU" sz="4000" dirty="0"/>
              <a:t> - Чьё это ухо?</a:t>
            </a:r>
          </a:p>
        </p:txBody>
      </p:sp>
    </p:spTree>
    <p:extLst>
      <p:ext uri="{BB962C8B-B14F-4D97-AF65-F5344CB8AC3E}">
        <p14:creationId xmlns:p14="http://schemas.microsoft.com/office/powerpoint/2010/main" val="20952012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1" name="Picture 10" descr="untitled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880101" y="333375"/>
            <a:ext cx="3743325" cy="25209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11" descr="x_0ed8db38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807869" y="3156187"/>
            <a:ext cx="3887787" cy="280828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Объект 1"/>
          <p:cNvSpPr>
            <a:spLocks noGrp="1"/>
          </p:cNvSpPr>
          <p:nvPr>
            <p:ph sz="quarter" idx="1"/>
          </p:nvPr>
        </p:nvSpPr>
        <p:spPr>
          <a:xfrm>
            <a:off x="609600" y="1600201"/>
            <a:ext cx="4644325" cy="2460355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ru-RU" sz="6000" dirty="0" smtClean="0"/>
              <a:t>Выдели первый звук в словах</a:t>
            </a:r>
            <a:endParaRPr lang="ru-RU" sz="6000" dirty="0"/>
          </a:p>
        </p:txBody>
      </p:sp>
    </p:spTree>
    <p:extLst>
      <p:ext uri="{BB962C8B-B14F-4D97-AF65-F5344CB8AC3E}">
        <p14:creationId xmlns:p14="http://schemas.microsoft.com/office/powerpoint/2010/main" val="2927608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24863" y="695814"/>
            <a:ext cx="2597121" cy="2054530"/>
          </a:xfrm>
          <a:prstGeom prst="rect">
            <a:avLst/>
          </a:prstGeom>
        </p:spPr>
      </p:pic>
      <p:sp>
        <p:nvSpPr>
          <p:cNvPr id="4" name="Выноска-облако 3"/>
          <p:cNvSpPr/>
          <p:nvPr/>
        </p:nvSpPr>
        <p:spPr>
          <a:xfrm>
            <a:off x="0" y="95877"/>
            <a:ext cx="7361695" cy="3041300"/>
          </a:xfrm>
          <a:prstGeom prst="cloudCallout">
            <a:avLst>
              <a:gd name="adj1" fmla="val 76851"/>
              <a:gd name="adj2" fmla="val 8993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7410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4438" y="2857501"/>
            <a:ext cx="4857750" cy="3559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5968401" y="3244334"/>
            <a:ext cx="25519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mtClean="0"/>
              <a:t>-</a:t>
            </a:r>
            <a:endParaRPr lang="ru-RU" dirty="0"/>
          </a:p>
        </p:txBody>
      </p:sp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1063168" y="460348"/>
            <a:ext cx="8229600" cy="2182839"/>
          </a:xfrm>
        </p:spPr>
        <p:txBody>
          <a:bodyPr>
            <a:normAutofit fontScale="90000"/>
          </a:bodyPr>
          <a:lstStyle/>
          <a:p>
            <a:pPr marL="484632">
              <a:defRPr/>
            </a:pPr>
            <a:r>
              <a:rPr lang="ru-RU" dirty="0" smtClean="0"/>
              <a:t> </a:t>
            </a:r>
            <a:r>
              <a:rPr lang="ru-RU" sz="4000" dirty="0" smtClean="0"/>
              <a:t>- </a:t>
            </a:r>
            <a:r>
              <a:rPr lang="ru-RU" sz="4000" dirty="0"/>
              <a:t>Чья это морда?</a:t>
            </a:r>
            <a:br>
              <a:rPr lang="ru-RU" sz="4000" dirty="0"/>
            </a:br>
            <a:r>
              <a:rPr lang="ru-RU" sz="4000" dirty="0"/>
              <a:t>  - Чей это хвост?</a:t>
            </a:r>
            <a:br>
              <a:rPr lang="ru-RU" sz="4000" dirty="0"/>
            </a:br>
            <a:r>
              <a:rPr lang="ru-RU" sz="4000" dirty="0"/>
              <a:t>  - Чьи это глаза?</a:t>
            </a:r>
            <a:br>
              <a:rPr lang="ru-RU" sz="4000" dirty="0"/>
            </a:br>
            <a:r>
              <a:rPr lang="ru-RU" sz="4000" dirty="0"/>
              <a:t> - Чьё это ухо?</a:t>
            </a:r>
          </a:p>
        </p:txBody>
      </p:sp>
    </p:spTree>
    <p:extLst>
      <p:ext uri="{BB962C8B-B14F-4D97-AF65-F5344CB8AC3E}">
        <p14:creationId xmlns:p14="http://schemas.microsoft.com/office/powerpoint/2010/main" val="26808467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>
          <a:xfrm>
            <a:off x="1981200" y="277813"/>
            <a:ext cx="8976102" cy="107054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normAutofit fontScale="90000"/>
          </a:bodyPr>
          <a:lstStyle/>
          <a:p>
            <a:pPr algn="ctr"/>
            <a:r>
              <a:rPr lang="ru-RU" altLang="ru-RU" sz="4000" dirty="0" smtClean="0"/>
              <a:t>Составь словосочетание. Нарисуй его схему с указанием слогов и места букв Ч,Щ в слогах.</a:t>
            </a:r>
            <a:endParaRPr lang="ru-RU" altLang="ru-RU" sz="4000" dirty="0"/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r>
              <a:rPr lang="ru-RU" altLang="ru-RU" sz="4800" dirty="0">
                <a:latin typeface="Arial" panose="020B0604020202020204" pitchFamily="34" charset="0"/>
              </a:rPr>
              <a:t>птичий	           чижи </a:t>
            </a:r>
          </a:p>
          <a:p>
            <a:r>
              <a:rPr lang="ru-RU" altLang="ru-RU" sz="4800" dirty="0">
                <a:latin typeface="Arial" panose="020B0604020202020204" pitchFamily="34" charset="0"/>
              </a:rPr>
              <a:t>ночной		      ручей</a:t>
            </a:r>
          </a:p>
          <a:p>
            <a:r>
              <a:rPr lang="ru-RU" altLang="ru-RU" sz="4800" dirty="0">
                <a:latin typeface="Arial" panose="020B0604020202020204" pitchFamily="34" charset="0"/>
              </a:rPr>
              <a:t>поющие	           щебет</a:t>
            </a:r>
          </a:p>
          <a:p>
            <a:r>
              <a:rPr lang="ru-RU" altLang="ru-RU" sz="4800" dirty="0">
                <a:latin typeface="Arial" panose="020B0604020202020204" pitchFamily="34" charset="0"/>
              </a:rPr>
              <a:t>журчащий	      хищник</a:t>
            </a:r>
          </a:p>
        </p:txBody>
      </p:sp>
      <p:pic>
        <p:nvPicPr>
          <p:cNvPr id="4" name="Picture 9" descr="5b483808241cde1bd53de335ae9b0bbc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04558" y="3859050"/>
            <a:ext cx="2599450" cy="20512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605932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9" descr="5b483808241cde1bd53de335ae9b0bbc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47776" y="4738508"/>
            <a:ext cx="2599450" cy="20512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Рисунок 1" descr="b0f13a866051.jpg"/>
          <p:cNvPicPr>
            <a:picLocks noChangeAspect="1"/>
          </p:cNvPicPr>
          <p:nvPr/>
        </p:nvPicPr>
        <p:blipFill>
          <a:blip r:embed="rId3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04220" y="762170"/>
            <a:ext cx="1748376" cy="1505328"/>
          </a:xfrm>
          <a:prstGeom prst="rect">
            <a:avLst/>
          </a:prstGeom>
        </p:spPr>
      </p:pic>
      <p:sp>
        <p:nvSpPr>
          <p:cNvPr id="8193" name="Rectangle 1"/>
          <p:cNvSpPr>
            <a:spLocks noChangeArrowheads="1"/>
          </p:cNvSpPr>
          <p:nvPr/>
        </p:nvSpPr>
        <p:spPr bwMode="auto">
          <a:xfrm>
            <a:off x="2024034" y="928671"/>
            <a:ext cx="535785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just" fontAlgn="base">
              <a:spcBef>
                <a:spcPct val="0"/>
              </a:spcBef>
              <a:spcAft>
                <a:spcPct val="0"/>
              </a:spcAft>
            </a:pPr>
            <a:r>
              <a:rPr lang="ru-RU" sz="2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Verdana" pitchFamily="34" charset="0"/>
                <a:ea typeface="Times New Roman" pitchFamily="18" charset="0"/>
                <a:cs typeface="Arial" pitchFamily="34" charset="0"/>
              </a:rPr>
              <a:t>Черепаха, не скучая, </a:t>
            </a:r>
          </a:p>
          <a:p>
            <a:pPr algn="just" fontAlgn="base">
              <a:spcBef>
                <a:spcPct val="0"/>
              </a:spcBef>
              <a:spcAft>
                <a:spcPct val="0"/>
              </a:spcAft>
            </a:pPr>
            <a:r>
              <a:rPr lang="ru-RU" sz="2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Verdana" pitchFamily="34" charset="0"/>
                <a:ea typeface="Times New Roman" pitchFamily="18" charset="0"/>
                <a:cs typeface="Arial" pitchFamily="34" charset="0"/>
              </a:rPr>
              <a:t>час сидит за чашкой чая.</a:t>
            </a:r>
            <a:endParaRPr lang="ru-RU" sz="24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pic>
        <p:nvPicPr>
          <p:cNvPr id="8194" name="Picture 2" descr="C:\Users\Windows 7\Pictures\Анимашки на тему  Школа . Обсуждение на LiveInternet - Российский Сервис Онлайн-Дневников_files\0af06f75fd91.gif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30705" y="2616757"/>
            <a:ext cx="1295406" cy="1598228"/>
          </a:xfrm>
          <a:prstGeom prst="rect">
            <a:avLst/>
          </a:prstGeom>
          <a:noFill/>
        </p:spPr>
      </p:pic>
      <p:sp>
        <p:nvSpPr>
          <p:cNvPr id="8195" name="Rectangle 3"/>
          <p:cNvSpPr>
            <a:spLocks noChangeArrowheads="1"/>
          </p:cNvSpPr>
          <p:nvPr/>
        </p:nvSpPr>
        <p:spPr bwMode="auto">
          <a:xfrm>
            <a:off x="1952596" y="3000373"/>
            <a:ext cx="5214974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just" fontAlgn="base">
              <a:spcBef>
                <a:spcPct val="0"/>
              </a:spcBef>
              <a:spcAft>
                <a:spcPct val="0"/>
              </a:spcAft>
            </a:pPr>
            <a:r>
              <a:rPr lang="ru-RU" sz="2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Verdana" pitchFamily="34" charset="0"/>
                <a:ea typeface="Times New Roman" pitchFamily="18" charset="0"/>
                <a:cs typeface="Arial" pitchFamily="34" charset="0"/>
              </a:rPr>
              <a:t>Ученик учил уроки, </a:t>
            </a:r>
          </a:p>
          <a:p>
            <a:pPr algn="just" fontAlgn="base">
              <a:spcBef>
                <a:spcPct val="0"/>
              </a:spcBef>
              <a:spcAft>
                <a:spcPct val="0"/>
              </a:spcAft>
            </a:pPr>
            <a:r>
              <a:rPr lang="ru-RU" sz="2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Verdana" pitchFamily="34" charset="0"/>
                <a:ea typeface="Times New Roman" pitchFamily="18" charset="0"/>
                <a:cs typeface="Arial" pitchFamily="34" charset="0"/>
              </a:rPr>
              <a:t>у него в чернилах щеки</a:t>
            </a:r>
            <a:r>
              <a:rPr lang="ru-RU" sz="20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Verdana" pitchFamily="34" charset="0"/>
                <a:ea typeface="Times New Roman" pitchFamily="18" charset="0"/>
                <a:cs typeface="Arial" pitchFamily="34" charset="0"/>
              </a:rPr>
              <a:t>.</a:t>
            </a:r>
            <a:endParaRPr lang="ru-RU" sz="20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pic>
        <p:nvPicPr>
          <p:cNvPr id="8196" name="Picture 4" descr="C:\Users\Windows 7\Pictures\0_c3216_8287466a_XL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04220" y="4738508"/>
            <a:ext cx="2438400" cy="1319213"/>
          </a:xfrm>
          <a:prstGeom prst="rect">
            <a:avLst/>
          </a:prstGeom>
          <a:noFill/>
        </p:spPr>
      </p:pic>
      <p:sp>
        <p:nvSpPr>
          <p:cNvPr id="8197" name="Rectangle 5"/>
          <p:cNvSpPr>
            <a:spLocks noChangeArrowheads="1"/>
          </p:cNvSpPr>
          <p:nvPr/>
        </p:nvSpPr>
        <p:spPr bwMode="auto">
          <a:xfrm>
            <a:off x="2642620" y="5072075"/>
            <a:ext cx="4463081" cy="8925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just" fontAlgn="base">
              <a:spcBef>
                <a:spcPct val="0"/>
              </a:spcBef>
              <a:spcAft>
                <a:spcPct val="0"/>
              </a:spcAft>
            </a:pPr>
            <a:r>
              <a:rPr lang="ru-RU" sz="2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Verdana" pitchFamily="34" charset="0"/>
                <a:ea typeface="Times New Roman" pitchFamily="18" charset="0"/>
                <a:cs typeface="Arial" pitchFamily="34" charset="0"/>
              </a:rPr>
              <a:t>Синичка, синичка, </a:t>
            </a:r>
          </a:p>
          <a:p>
            <a:pPr algn="just" fontAlgn="base">
              <a:spcBef>
                <a:spcPct val="0"/>
              </a:spcBef>
              <a:spcAft>
                <a:spcPct val="0"/>
              </a:spcAft>
            </a:pPr>
            <a:r>
              <a:rPr lang="ru-RU" sz="2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Verdana" pitchFamily="34" charset="0"/>
                <a:ea typeface="Times New Roman" pitchFamily="18" charset="0"/>
                <a:cs typeface="Arial" pitchFamily="34" charset="0"/>
              </a:rPr>
              <a:t>воробью </a:t>
            </a:r>
            <a:r>
              <a:rPr lang="ru-RU" sz="28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Verdana" pitchFamily="34" charset="0"/>
                <a:ea typeface="Times New Roman" pitchFamily="18" charset="0"/>
                <a:cs typeface="Arial" pitchFamily="34" charset="0"/>
              </a:rPr>
              <a:t>- сестричка</a:t>
            </a:r>
            <a:r>
              <a:rPr lang="ru-RU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Verdana" pitchFamily="34" charset="0"/>
                <a:ea typeface="Times New Roman" pitchFamily="18" charset="0"/>
                <a:cs typeface="Arial" pitchFamily="34" charset="0"/>
              </a:rPr>
              <a:t>.</a:t>
            </a:r>
            <a:endParaRPr lang="ru-RU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Выноска-облако 9"/>
          <p:cNvSpPr/>
          <p:nvPr/>
        </p:nvSpPr>
        <p:spPr>
          <a:xfrm>
            <a:off x="6946063" y="550025"/>
            <a:ext cx="3698929" cy="2601132"/>
          </a:xfrm>
          <a:prstGeom prst="cloudCallout">
            <a:avLst>
              <a:gd name="adj1" fmla="val 32067"/>
              <a:gd name="adj2" fmla="val 14775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/>
              <a:t>Повтори, правильно произнося звуки.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10838673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algn="ctr"/>
            <a:r>
              <a:rPr lang="ru-RU" altLang="ru-RU" dirty="0" smtClean="0">
                <a:effectLst/>
              </a:rPr>
              <a:t>Вставь буквы Ч-Щ в стихотворение. Расскажи это стихотворение.</a:t>
            </a:r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r>
              <a:rPr lang="ru-RU" altLang="ru-RU" sz="4400">
                <a:latin typeface="Arial" panose="020B0604020202020204" pitchFamily="34" charset="0"/>
              </a:rPr>
              <a:t> -ука зубы -истит -ёткой,</a:t>
            </a:r>
          </a:p>
          <a:p>
            <a:r>
              <a:rPr lang="ru-RU" altLang="ru-RU" sz="4400">
                <a:latin typeface="Arial" panose="020B0604020202020204" pitchFamily="34" charset="0"/>
              </a:rPr>
              <a:t>-истит зубы не спеша,</a:t>
            </a:r>
          </a:p>
          <a:p>
            <a:r>
              <a:rPr lang="ru-RU" altLang="ru-RU" sz="4400">
                <a:latin typeface="Arial" panose="020B0604020202020204" pitchFamily="34" charset="0"/>
              </a:rPr>
              <a:t>После вкусного бор-а</a:t>
            </a:r>
          </a:p>
          <a:p>
            <a:r>
              <a:rPr lang="ru-RU" altLang="ru-RU" sz="4400">
                <a:latin typeface="Arial" panose="020B0604020202020204" pitchFamily="34" charset="0"/>
              </a:rPr>
              <a:t>У знакомого ле-а.</a:t>
            </a:r>
          </a:p>
        </p:txBody>
      </p:sp>
      <p:pic>
        <p:nvPicPr>
          <p:cNvPr id="5" name="Picture 9" descr="5b483808241cde1bd53de335ae9b0bbc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60560" y="4928864"/>
            <a:ext cx="2270879" cy="18055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55" b="4877"/>
          <a:stretch>
            <a:fillRect/>
          </a:stretch>
        </p:blipFill>
        <p:spPr bwMode="auto">
          <a:xfrm>
            <a:off x="7461063" y="2119608"/>
            <a:ext cx="4560191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313955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5" name="Picture 9" descr="5b483808241cde1bd53de335ae9b0bbc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93625" y="4471657"/>
            <a:ext cx="2859598" cy="22736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538" name="Rectangle 12"/>
          <p:cNvSpPr>
            <a:spLocks noChangeArrowheads="1"/>
          </p:cNvSpPr>
          <p:nvPr/>
        </p:nvSpPr>
        <p:spPr bwMode="auto">
          <a:xfrm>
            <a:off x="1392071" y="1364776"/>
            <a:ext cx="9074151" cy="707886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txBody>
          <a:bodyPr wrap="none">
            <a:spAutoFit/>
          </a:bodyPr>
          <a:lstStyle>
            <a:lvl1pPr eaLnBrk="0" hangingPunct="0">
              <a:defRPr sz="4400" b="1">
                <a:solidFill>
                  <a:schemeClr val="tx2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4400" b="1">
                <a:solidFill>
                  <a:schemeClr val="tx2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4400" b="1">
                <a:solidFill>
                  <a:schemeClr val="tx2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4400" b="1">
                <a:solidFill>
                  <a:schemeClr val="tx2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4400" b="1">
                <a:solidFill>
                  <a:schemeClr val="tx2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</a:pPr>
            <a:r>
              <a:rPr lang="ru-RU" altLang="ru-RU" sz="4000" b="0" dirty="0">
                <a:solidFill>
                  <a:schemeClr val="tx1"/>
                </a:solidFill>
                <a:latin typeface="Arial" panose="020B0604020202020204" pitchFamily="34" charset="0"/>
              </a:rPr>
              <a:t>Нет друга</a:t>
            </a:r>
            <a:r>
              <a:rPr lang="ru-RU" altLang="ru-RU" sz="4000" b="0" dirty="0" smtClean="0">
                <a:solidFill>
                  <a:schemeClr val="tx1"/>
                </a:solidFill>
                <a:latin typeface="Arial" panose="020B0604020202020204" pitchFamily="34" charset="0"/>
              </a:rPr>
              <a:t>, так </a:t>
            </a:r>
            <a:r>
              <a:rPr lang="ru-RU" altLang="ru-RU" sz="4000" b="0" dirty="0">
                <a:solidFill>
                  <a:schemeClr val="tx1"/>
                </a:solidFill>
                <a:latin typeface="Arial" panose="020B0604020202020204" pitchFamily="34" charset="0"/>
              </a:rPr>
              <a:t>ищи</a:t>
            </a:r>
            <a:r>
              <a:rPr lang="ru-RU" altLang="ru-RU" sz="4000" b="0" dirty="0" smtClean="0">
                <a:solidFill>
                  <a:schemeClr val="tx1"/>
                </a:solidFill>
                <a:latin typeface="Arial" panose="020B0604020202020204" pitchFamily="34" charset="0"/>
              </a:rPr>
              <a:t>, а </a:t>
            </a:r>
            <a:r>
              <a:rPr lang="ru-RU" altLang="ru-RU" sz="4000" b="0" dirty="0">
                <a:solidFill>
                  <a:schemeClr val="tx1"/>
                </a:solidFill>
                <a:latin typeface="Arial" panose="020B0604020202020204" pitchFamily="34" charset="0"/>
              </a:rPr>
              <a:t>нашёл береги.</a:t>
            </a:r>
          </a:p>
        </p:txBody>
      </p:sp>
      <p:sp>
        <p:nvSpPr>
          <p:cNvPr id="2" name="Выноска-облако 1"/>
          <p:cNvSpPr/>
          <p:nvPr/>
        </p:nvSpPr>
        <p:spPr>
          <a:xfrm>
            <a:off x="1669190" y="3048584"/>
            <a:ext cx="3698929" cy="2601132"/>
          </a:xfrm>
          <a:prstGeom prst="cloudCallout">
            <a:avLst>
              <a:gd name="adj1" fmla="val 151243"/>
              <a:gd name="adj2" fmla="val 43869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/>
              <a:t>Как ты понимаешь эту пословицу?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5189808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img.labirint.ru/rcimg/dee829e15f366271db54105f2832fe8d/1920x1080/comments_pic/1040/012lablacl1286136480.jpg?128613665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935" y="-195926"/>
            <a:ext cx="6012750" cy="762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9" descr="5b483808241cde1bd53de335ae9b0bbc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61938" y="4692688"/>
            <a:ext cx="2270879" cy="18055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Выноска-облако 5"/>
          <p:cNvSpPr/>
          <p:nvPr/>
        </p:nvSpPr>
        <p:spPr>
          <a:xfrm>
            <a:off x="6287685" y="687521"/>
            <a:ext cx="3698929" cy="2601132"/>
          </a:xfrm>
          <a:prstGeom prst="cloudCallout">
            <a:avLst>
              <a:gd name="adj1" fmla="val 57526"/>
              <a:gd name="adj2" fmla="val 133591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/>
              <a:t>Ответь на вопросы после чтения текста.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27131799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9" descr="5b483808241cde1bd53de335ae9b0bbc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60560" y="2890660"/>
            <a:ext cx="4834369" cy="38437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Выноска-облако 3"/>
          <p:cNvSpPr/>
          <p:nvPr/>
        </p:nvSpPr>
        <p:spPr>
          <a:xfrm>
            <a:off x="222527" y="191069"/>
            <a:ext cx="6492171" cy="2959901"/>
          </a:xfrm>
          <a:prstGeom prst="cloudCallout">
            <a:avLst>
              <a:gd name="adj1" fmla="val 51251"/>
              <a:gd name="adj2" fmla="val 106418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/>
              <a:t>Спасибо за работу!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33182260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4" descr="5b483808241cde1bd53de335ae9b0bbc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9288" y="2565400"/>
            <a:ext cx="4248150" cy="3500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3" name="Picture 5" descr="5282436_1f53545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65241" y="2172494"/>
            <a:ext cx="3744912" cy="428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Дай характеристику звуку, живущему в слове, к которому прикатился колобок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077933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4" descr="0_5cdd5_93f9198d_X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83350" y="2818607"/>
            <a:ext cx="4184650" cy="3138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5" name="Picture 5" descr="5b483808241cde1bd53de335ae9b0bbc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3389" y="2636839"/>
            <a:ext cx="4105275" cy="3502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Заголовок 1"/>
          <p:cNvSpPr txBox="1">
            <a:spLocks/>
          </p:cNvSpPr>
          <p:nvPr/>
        </p:nvSpPr>
        <p:spPr>
          <a:xfrm>
            <a:off x="909638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Дай характеристику звуку, живущему в слове, к которому прикатился колобок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639230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4" descr="лджо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19690" y="2512179"/>
            <a:ext cx="3744912" cy="2701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5" name="Picture 5" descr="пораео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37365" y="2485191"/>
            <a:ext cx="3817938" cy="275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Что общего и чем отличается написание букв?</a:t>
            </a:r>
            <a:endParaRPr lang="ru-RU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66853" y="5011440"/>
            <a:ext cx="2168261" cy="18465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51594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4" descr="12984580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379783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417803" y="0"/>
            <a:ext cx="2774197" cy="5508733"/>
          </a:xfrm>
        </p:spPr>
        <p:txBody>
          <a:bodyPr>
            <a:normAutofit/>
          </a:bodyPr>
          <a:lstStyle/>
          <a:p>
            <a:r>
              <a:rPr lang="ru-RU" sz="3600" dirty="0" smtClean="0"/>
              <a:t>Найди и посчитай все буквы Ч,Щ.</a:t>
            </a:r>
            <a:br>
              <a:rPr lang="ru-RU" sz="3600" dirty="0" smtClean="0"/>
            </a:br>
            <a:r>
              <a:rPr lang="ru-RU" sz="3600" dirty="0" smtClean="0"/>
              <a:t/>
            </a:r>
            <a:br>
              <a:rPr lang="ru-RU" sz="3600" dirty="0" smtClean="0"/>
            </a:br>
            <a:r>
              <a:rPr lang="ru-RU" sz="3600" dirty="0" smtClean="0"/>
              <a:t>Каких букв больше Ч или Щ?</a:t>
            </a:r>
            <a:endParaRPr lang="ru-RU" sz="3600" dirty="0"/>
          </a:p>
        </p:txBody>
      </p:sp>
      <p:pic>
        <p:nvPicPr>
          <p:cNvPr id="4" name="Picture 5" descr="5b483808241cde1bd53de335ae9b0bbc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58527" y="4745226"/>
            <a:ext cx="2092747" cy="17852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1021906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олилиния 4"/>
          <p:cNvSpPr/>
          <p:nvPr/>
        </p:nvSpPr>
        <p:spPr bwMode="auto">
          <a:xfrm>
            <a:off x="4903788" y="0"/>
            <a:ext cx="2914650" cy="6013450"/>
          </a:xfrm>
          <a:custGeom>
            <a:avLst/>
            <a:gdLst>
              <a:gd name="connsiteX0" fmla="*/ 0 w 2914072"/>
              <a:gd name="connsiteY0" fmla="*/ 6012873 h 6012873"/>
              <a:gd name="connsiteX1" fmla="*/ 2493818 w 2914072"/>
              <a:gd name="connsiteY1" fmla="*/ 858982 h 6012873"/>
              <a:gd name="connsiteX2" fmla="*/ 2521527 w 2914072"/>
              <a:gd name="connsiteY2" fmla="*/ 858982 h 6012873"/>
              <a:gd name="connsiteX3" fmla="*/ 2507673 w 2914072"/>
              <a:gd name="connsiteY3" fmla="*/ 817418 h 60128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914072" h="6012873">
                <a:moveTo>
                  <a:pt x="0" y="6012873"/>
                </a:moveTo>
                <a:lnTo>
                  <a:pt x="2493818" y="858982"/>
                </a:lnTo>
                <a:cubicBezTo>
                  <a:pt x="2914072" y="0"/>
                  <a:pt x="2519218" y="865909"/>
                  <a:pt x="2521527" y="858982"/>
                </a:cubicBezTo>
                <a:cubicBezTo>
                  <a:pt x="2523836" y="852055"/>
                  <a:pt x="2515754" y="834736"/>
                  <a:pt x="2507673" y="817418"/>
                </a:cubicBezTo>
              </a:path>
            </a:pathLst>
          </a:cu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anchor="ctr"/>
          <a:lstStyle/>
          <a:p>
            <a:pPr>
              <a:defRPr/>
            </a:pPr>
            <a:endParaRPr lang="ru-RU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12291" name="Прямая со стрелкой 6"/>
          <p:cNvCxnSpPr>
            <a:cxnSpLocks noChangeShapeType="1"/>
          </p:cNvCxnSpPr>
          <p:nvPr/>
        </p:nvCxnSpPr>
        <p:spPr bwMode="auto">
          <a:xfrm>
            <a:off x="7032625" y="1196975"/>
            <a:ext cx="0" cy="0"/>
          </a:xfrm>
          <a:prstGeom prst="straightConnector1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 type="arrow" w="med" len="med"/>
              </a14:hiddenLine>
            </a:ext>
          </a:extLst>
        </p:spPr>
      </p:cxnSp>
      <p:graphicFrame>
        <p:nvGraphicFramePr>
          <p:cNvPr id="18" name="Таблица 17"/>
          <p:cNvGraphicFramePr>
            <a:graphicFrameLocks noGrp="1"/>
          </p:cNvGraphicFramePr>
          <p:nvPr/>
        </p:nvGraphicFramePr>
        <p:xfrm>
          <a:off x="2855914" y="260350"/>
          <a:ext cx="1031875" cy="5976936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031875"/>
              </a:tblGrid>
              <a:tr h="853848">
                <a:tc>
                  <a:txBody>
                    <a:bodyPr/>
                    <a:lstStyle/>
                    <a:p>
                      <a:pPr algn="ctr"/>
                      <a:r>
                        <a:rPr lang="ru-RU" sz="4000" dirty="0" smtClean="0"/>
                        <a:t>А</a:t>
                      </a:r>
                      <a:endParaRPr lang="ru-RU" sz="4000" dirty="0"/>
                    </a:p>
                  </a:txBody>
                  <a:tcPr marL="91449" marR="91449" marT="45722" marB="45722"/>
                </a:tc>
              </a:tr>
              <a:tr h="853848">
                <a:tc>
                  <a:txBody>
                    <a:bodyPr/>
                    <a:lstStyle/>
                    <a:p>
                      <a:pPr algn="ctr"/>
                      <a:r>
                        <a:rPr lang="ru-RU" sz="4000" dirty="0" smtClean="0"/>
                        <a:t>Б</a:t>
                      </a:r>
                      <a:endParaRPr lang="ru-RU" sz="4000" dirty="0"/>
                    </a:p>
                  </a:txBody>
                  <a:tcPr marL="91449" marR="91449" marT="45722" marB="45722"/>
                </a:tc>
              </a:tr>
              <a:tr h="853848">
                <a:tc>
                  <a:txBody>
                    <a:bodyPr/>
                    <a:lstStyle/>
                    <a:p>
                      <a:pPr algn="ctr"/>
                      <a:r>
                        <a:rPr lang="ru-RU" sz="4000" dirty="0" smtClean="0"/>
                        <a:t>Ч</a:t>
                      </a:r>
                      <a:endParaRPr lang="ru-RU" sz="4000" dirty="0"/>
                    </a:p>
                  </a:txBody>
                  <a:tcPr marL="91449" marR="91449" marT="45722" marB="45722"/>
                </a:tc>
              </a:tr>
              <a:tr h="853848">
                <a:tc>
                  <a:txBody>
                    <a:bodyPr/>
                    <a:lstStyle/>
                    <a:p>
                      <a:pPr algn="ctr"/>
                      <a:r>
                        <a:rPr lang="ru-RU" sz="4000" dirty="0" smtClean="0"/>
                        <a:t>О</a:t>
                      </a:r>
                      <a:endParaRPr lang="ru-RU" sz="4000" dirty="0"/>
                    </a:p>
                  </a:txBody>
                  <a:tcPr marL="91449" marR="91449" marT="45722" marB="45722"/>
                </a:tc>
              </a:tr>
              <a:tr h="853848">
                <a:tc>
                  <a:txBody>
                    <a:bodyPr/>
                    <a:lstStyle/>
                    <a:p>
                      <a:pPr algn="ctr"/>
                      <a:r>
                        <a:rPr lang="ru-RU" sz="4000" dirty="0" smtClean="0"/>
                        <a:t>К</a:t>
                      </a:r>
                      <a:endParaRPr lang="ru-RU" sz="4000" dirty="0"/>
                    </a:p>
                  </a:txBody>
                  <a:tcPr marL="91449" marR="91449" marT="45722" marB="45722"/>
                </a:tc>
              </a:tr>
              <a:tr h="853848">
                <a:tc>
                  <a:txBody>
                    <a:bodyPr/>
                    <a:lstStyle/>
                    <a:p>
                      <a:pPr algn="ctr"/>
                      <a:r>
                        <a:rPr lang="ru-RU" sz="4000" dirty="0" smtClean="0"/>
                        <a:t>А</a:t>
                      </a:r>
                      <a:endParaRPr lang="ru-RU" sz="4000" dirty="0"/>
                    </a:p>
                  </a:txBody>
                  <a:tcPr marL="91449" marR="91449" marT="45722" marB="45722"/>
                </a:tc>
              </a:tr>
              <a:tr h="853848">
                <a:tc>
                  <a:txBody>
                    <a:bodyPr/>
                    <a:lstStyle/>
                    <a:p>
                      <a:pPr algn="ctr"/>
                      <a:r>
                        <a:rPr lang="ru-RU" sz="4000" dirty="0" smtClean="0"/>
                        <a:t>Б</a:t>
                      </a:r>
                      <a:endParaRPr lang="ru-RU" sz="4000" dirty="0"/>
                    </a:p>
                  </a:txBody>
                  <a:tcPr marL="91449" marR="91449" marT="45722" marB="45722"/>
                </a:tc>
              </a:tr>
            </a:tbl>
          </a:graphicData>
        </a:graphic>
      </p:graphicFrame>
      <p:graphicFrame>
        <p:nvGraphicFramePr>
          <p:cNvPr id="19" name="Таблица 18"/>
          <p:cNvGraphicFramePr>
            <a:graphicFrameLocks noGrp="1"/>
          </p:cNvGraphicFramePr>
          <p:nvPr/>
        </p:nvGraphicFramePr>
        <p:xfrm>
          <a:off x="6959601" y="260350"/>
          <a:ext cx="1031875" cy="5976936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031875"/>
              </a:tblGrid>
              <a:tr h="853848">
                <a:tc>
                  <a:txBody>
                    <a:bodyPr/>
                    <a:lstStyle/>
                    <a:p>
                      <a:pPr algn="ctr"/>
                      <a:r>
                        <a:rPr lang="ru-RU" sz="4000" dirty="0" smtClean="0"/>
                        <a:t>1</a:t>
                      </a:r>
                      <a:endParaRPr lang="ru-RU" sz="4000" dirty="0"/>
                    </a:p>
                  </a:txBody>
                  <a:tcPr marL="91449" marR="91449" marT="45722" marB="45722"/>
                </a:tc>
              </a:tr>
              <a:tr h="853848">
                <a:tc>
                  <a:txBody>
                    <a:bodyPr/>
                    <a:lstStyle/>
                    <a:p>
                      <a:pPr algn="ctr"/>
                      <a:r>
                        <a:rPr lang="ru-RU" sz="4000" dirty="0" smtClean="0"/>
                        <a:t>2</a:t>
                      </a:r>
                      <a:endParaRPr lang="ru-RU" sz="4000" dirty="0"/>
                    </a:p>
                  </a:txBody>
                  <a:tcPr marL="91449" marR="91449" marT="45722" marB="45722"/>
                </a:tc>
              </a:tr>
              <a:tr h="853848">
                <a:tc>
                  <a:txBody>
                    <a:bodyPr/>
                    <a:lstStyle/>
                    <a:p>
                      <a:pPr algn="ctr"/>
                      <a:r>
                        <a:rPr lang="ru-RU" sz="4000" dirty="0" smtClean="0"/>
                        <a:t>3</a:t>
                      </a:r>
                      <a:endParaRPr lang="ru-RU" sz="4000" dirty="0"/>
                    </a:p>
                  </a:txBody>
                  <a:tcPr marL="91449" marR="91449" marT="45722" marB="45722"/>
                </a:tc>
              </a:tr>
              <a:tr h="853848">
                <a:tc>
                  <a:txBody>
                    <a:bodyPr/>
                    <a:lstStyle/>
                    <a:p>
                      <a:pPr algn="ctr"/>
                      <a:r>
                        <a:rPr lang="ru-RU" sz="4000" dirty="0" smtClean="0"/>
                        <a:t>4</a:t>
                      </a:r>
                      <a:endParaRPr lang="ru-RU" sz="4000" dirty="0"/>
                    </a:p>
                  </a:txBody>
                  <a:tcPr marL="91449" marR="91449" marT="45722" marB="45722"/>
                </a:tc>
              </a:tr>
              <a:tr h="853848">
                <a:tc>
                  <a:txBody>
                    <a:bodyPr/>
                    <a:lstStyle/>
                    <a:p>
                      <a:pPr algn="ctr"/>
                      <a:r>
                        <a:rPr lang="ru-RU" sz="4000" dirty="0" smtClean="0"/>
                        <a:t>5</a:t>
                      </a:r>
                      <a:endParaRPr lang="ru-RU" sz="4000" dirty="0"/>
                    </a:p>
                  </a:txBody>
                  <a:tcPr marL="91449" marR="91449" marT="45722" marB="45722"/>
                </a:tc>
              </a:tr>
              <a:tr h="853848">
                <a:tc>
                  <a:txBody>
                    <a:bodyPr/>
                    <a:lstStyle/>
                    <a:p>
                      <a:pPr algn="ctr"/>
                      <a:r>
                        <a:rPr lang="ru-RU" sz="4000" dirty="0" smtClean="0"/>
                        <a:t>6</a:t>
                      </a:r>
                      <a:endParaRPr lang="ru-RU" sz="4000" dirty="0"/>
                    </a:p>
                  </a:txBody>
                  <a:tcPr marL="91449" marR="91449" marT="45722" marB="45722"/>
                </a:tc>
              </a:tr>
              <a:tr h="853848">
                <a:tc>
                  <a:txBody>
                    <a:bodyPr/>
                    <a:lstStyle/>
                    <a:p>
                      <a:pPr algn="ctr"/>
                      <a:r>
                        <a:rPr lang="ru-RU" sz="4000" dirty="0" smtClean="0"/>
                        <a:t>7</a:t>
                      </a:r>
                      <a:endParaRPr lang="ru-RU" sz="4000" dirty="0"/>
                    </a:p>
                  </a:txBody>
                  <a:tcPr marL="91449" marR="91449" marT="45722" marB="45722"/>
                </a:tc>
              </a:tr>
            </a:tbl>
          </a:graphicData>
        </a:graphic>
      </p:graphicFrame>
      <p:sp>
        <p:nvSpPr>
          <p:cNvPr id="12328" name="TextBox 19"/>
          <p:cNvSpPr txBox="1">
            <a:spLocks noChangeArrowheads="1"/>
          </p:cNvSpPr>
          <p:nvPr/>
        </p:nvSpPr>
        <p:spPr bwMode="auto">
          <a:xfrm>
            <a:off x="-396875" y="333375"/>
            <a:ext cx="185737" cy="768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4400" b="1">
                <a:solidFill>
                  <a:schemeClr val="tx2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4400" b="1">
                <a:solidFill>
                  <a:schemeClr val="tx2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4400" b="1">
                <a:solidFill>
                  <a:schemeClr val="tx2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4400" b="1">
                <a:solidFill>
                  <a:schemeClr val="tx2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4400" b="1">
                <a:solidFill>
                  <a:schemeClr val="tx2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ru-RU" altLang="ru-RU"/>
          </a:p>
        </p:txBody>
      </p:sp>
      <p:cxnSp>
        <p:nvCxnSpPr>
          <p:cNvPr id="22" name="Прямая со стрелкой 21"/>
          <p:cNvCxnSpPr/>
          <p:nvPr/>
        </p:nvCxnSpPr>
        <p:spPr bwMode="auto">
          <a:xfrm flipV="1">
            <a:off x="4008439" y="765176"/>
            <a:ext cx="2808287" cy="5040313"/>
          </a:xfrm>
          <a:prstGeom prst="straightConnector1">
            <a:avLst/>
          </a:prstGeom>
          <a:ln>
            <a:headEnd type="none" w="med" len="med"/>
            <a:tailEnd type="arrow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27" name="Соединительная линия уступом 26"/>
          <p:cNvCxnSpPr/>
          <p:nvPr/>
        </p:nvCxnSpPr>
        <p:spPr bwMode="auto">
          <a:xfrm>
            <a:off x="3935413" y="1557338"/>
            <a:ext cx="2952750" cy="792162"/>
          </a:xfrm>
          <a:prstGeom prst="bentConnector3">
            <a:avLst>
              <a:gd name="adj1" fmla="val 50000"/>
            </a:avLst>
          </a:prstGeom>
          <a:ln>
            <a:headEnd type="none" w="med" len="med"/>
            <a:tailEnd type="arrow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12331" name="Прямая соединительная линия 32"/>
          <p:cNvCxnSpPr>
            <a:cxnSpLocks noChangeShapeType="1"/>
          </p:cNvCxnSpPr>
          <p:nvPr/>
        </p:nvCxnSpPr>
        <p:spPr bwMode="auto">
          <a:xfrm>
            <a:off x="6167439" y="3284539"/>
            <a:ext cx="73025" cy="936625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cxnSp>
      <p:cxnSp>
        <p:nvCxnSpPr>
          <p:cNvPr id="39" name="Прямая со стрелкой 38"/>
          <p:cNvCxnSpPr/>
          <p:nvPr/>
        </p:nvCxnSpPr>
        <p:spPr bwMode="auto">
          <a:xfrm>
            <a:off x="4008439" y="692151"/>
            <a:ext cx="2879725" cy="5040313"/>
          </a:xfrm>
          <a:prstGeom prst="straightConnector1">
            <a:avLst/>
          </a:prstGeom>
          <a:ln>
            <a:headEnd type="none" w="med" len="med"/>
            <a:tailEnd type="arrow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41" name="Соединительная линия уступом 40"/>
          <p:cNvCxnSpPr/>
          <p:nvPr/>
        </p:nvCxnSpPr>
        <p:spPr bwMode="auto">
          <a:xfrm>
            <a:off x="3935413" y="2565400"/>
            <a:ext cx="2952750" cy="1511300"/>
          </a:xfrm>
          <a:prstGeom prst="bentConnector3">
            <a:avLst>
              <a:gd name="adj1" fmla="val 51408"/>
            </a:avLst>
          </a:prstGeom>
          <a:ln>
            <a:headEnd type="none" w="med" len="med"/>
            <a:tailEnd type="arrow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48" name="Прямая со стрелкой 47"/>
          <p:cNvCxnSpPr/>
          <p:nvPr/>
        </p:nvCxnSpPr>
        <p:spPr bwMode="auto">
          <a:xfrm>
            <a:off x="3935413" y="3284538"/>
            <a:ext cx="2881312" cy="0"/>
          </a:xfrm>
          <a:prstGeom prst="straightConnector1">
            <a:avLst/>
          </a:prstGeom>
          <a:ln>
            <a:headEnd type="none" w="med" len="med"/>
            <a:tailEnd type="arrow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50" name="Соединительная линия уступом 49"/>
          <p:cNvCxnSpPr/>
          <p:nvPr/>
        </p:nvCxnSpPr>
        <p:spPr bwMode="auto">
          <a:xfrm>
            <a:off x="3935413" y="4149726"/>
            <a:ext cx="2881312" cy="792163"/>
          </a:xfrm>
          <a:prstGeom prst="bentConnector3">
            <a:avLst>
              <a:gd name="adj1" fmla="val 50000"/>
            </a:avLst>
          </a:prstGeom>
          <a:ln>
            <a:headEnd type="none" w="med" len="med"/>
            <a:tailEnd type="arrow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54" name="Прямая со стрелкой 53"/>
          <p:cNvCxnSpPr/>
          <p:nvPr/>
        </p:nvCxnSpPr>
        <p:spPr bwMode="auto">
          <a:xfrm flipV="1">
            <a:off x="3935413" y="1557339"/>
            <a:ext cx="2881312" cy="3455987"/>
          </a:xfrm>
          <a:prstGeom prst="straightConnector1">
            <a:avLst/>
          </a:prstGeom>
          <a:ln>
            <a:headEnd type="none" w="med" len="med"/>
            <a:tailEnd type="arrow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205992" y="365124"/>
            <a:ext cx="2147807" cy="5648325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Напиши зашифрованное слово, выполни звуковой разбор этого слова</a:t>
            </a:r>
            <a:endParaRPr lang="ru-RU" dirty="0"/>
          </a:p>
        </p:txBody>
      </p:sp>
      <p:pic>
        <p:nvPicPr>
          <p:cNvPr id="16" name="Picture 5" descr="5b483808241cde1bd53de335ae9b0bbc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1631" y="4533944"/>
            <a:ext cx="1996755" cy="17033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351019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4"/>
          <p:cNvSpPr>
            <a:spLocks noGrp="1" noChangeArrowheads="1"/>
          </p:cNvSpPr>
          <p:nvPr>
            <p:ph type="title"/>
          </p:nvPr>
        </p:nvSpPr>
        <p:spPr>
          <a:xfrm>
            <a:off x="10842278" y="137429"/>
            <a:ext cx="1349722" cy="6325364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noAutofit/>
          </a:bodyPr>
          <a:lstStyle/>
          <a:p>
            <a:r>
              <a:rPr lang="ru-RU" altLang="ru-RU" sz="2000" dirty="0" smtClean="0">
                <a:effectLst/>
              </a:rPr>
              <a:t>Составь, используя данные буквы, слова и запиши их в тетрадь. Выполни слоговой анализ слов.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body" sz="half" idx="2"/>
          </p:nvPr>
        </p:nvSpPr>
        <p:spPr>
          <a:xfrm>
            <a:off x="3000375" y="1484314"/>
            <a:ext cx="4038600" cy="45307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>
              <a:buFont typeface="Wingdings" panose="05000000000000000000" pitchFamily="2" charset="2"/>
              <a:buNone/>
            </a:pPr>
            <a:endParaRPr lang="ru-RU" altLang="ru-RU">
              <a:latin typeface="Arial" panose="020B0604020202020204" pitchFamily="34" charset="0"/>
            </a:endParaRPr>
          </a:p>
        </p:txBody>
      </p:sp>
      <p:pic>
        <p:nvPicPr>
          <p:cNvPr id="16388" name="Picture 6" descr="орп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429" y="549276"/>
            <a:ext cx="10067232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3071664" y="620689"/>
            <a:ext cx="436338" cy="646331"/>
          </a:xfrm>
          <a:prstGeom prst="rect">
            <a:avLst/>
          </a:prstGeom>
          <a:noFill/>
          <a:effectLst/>
        </p:spPr>
        <p:txBody>
          <a:bodyPr wrap="none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>
              <a:defRPr/>
            </a:pPr>
            <a:r>
              <a:rPr lang="ru-RU" sz="3600" cap="all" dirty="0">
                <a:ln/>
                <a:solidFill>
                  <a:srgbClr val="00206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в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4655840" y="764705"/>
            <a:ext cx="452368" cy="646331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>
              <a:defRPr/>
            </a:pPr>
            <a:r>
              <a:rPr lang="ru-RU" sz="3600" cap="all" dirty="0">
                <a:ln/>
                <a:solidFill>
                  <a:srgbClr val="00206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а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6383338" y="620714"/>
            <a:ext cx="49084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3600" cap="all" dirty="0">
                <a:ln/>
                <a:solidFill>
                  <a:srgbClr val="00206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о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8112125" y="549276"/>
            <a:ext cx="47160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3600" cap="all" dirty="0" err="1">
                <a:ln/>
                <a:solidFill>
                  <a:srgbClr val="00206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н</a:t>
            </a:r>
            <a:endParaRPr lang="ru-RU" sz="3600" cap="all" dirty="0">
              <a:ln/>
              <a:solidFill>
                <a:srgbClr val="002060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9480550" y="549276"/>
            <a:ext cx="46679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3600" cap="all" dirty="0">
                <a:ln/>
                <a:solidFill>
                  <a:srgbClr val="00206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л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2495550" y="2492376"/>
            <a:ext cx="41069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3600" cap="all" dirty="0">
                <a:ln/>
                <a:solidFill>
                  <a:srgbClr val="00206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е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3935413" y="2349501"/>
            <a:ext cx="44114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3600" cap="all" dirty="0">
                <a:ln/>
                <a:solidFill>
                  <a:srgbClr val="00206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ч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5808663" y="1916114"/>
            <a:ext cx="428322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3600" cap="all" dirty="0">
                <a:ln/>
                <a:solidFill>
                  <a:srgbClr val="00206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у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7680325" y="2276475"/>
            <a:ext cx="33695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cap="all" dirty="0">
                <a:ln/>
                <a:solidFill>
                  <a:srgbClr val="00206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о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9120188" y="2420938"/>
            <a:ext cx="30970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cap="all" dirty="0">
                <a:ln/>
                <a:solidFill>
                  <a:srgbClr val="00206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к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2495600" y="4365105"/>
            <a:ext cx="471604" cy="646331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>
              <a:defRPr/>
            </a:pPr>
            <a:r>
              <a:rPr lang="ru-RU" sz="3600" cap="all" dirty="0" err="1">
                <a:ln/>
                <a:solidFill>
                  <a:srgbClr val="00206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н</a:t>
            </a:r>
            <a:endParaRPr lang="ru-RU" sz="3600" cap="all" dirty="0">
              <a:ln/>
              <a:solidFill>
                <a:srgbClr val="002060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5159375" y="4292600"/>
            <a:ext cx="29367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cap="all" dirty="0" err="1">
                <a:ln/>
                <a:solidFill>
                  <a:srgbClr val="00206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з</a:t>
            </a:r>
            <a:endParaRPr lang="ru-RU" cap="all" dirty="0">
              <a:ln/>
              <a:solidFill>
                <a:srgbClr val="002060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6960096" y="5085185"/>
            <a:ext cx="490840" cy="646331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>
              <a:defRPr/>
            </a:pPr>
            <a:r>
              <a:rPr lang="ru-RU" sz="3600" cap="all" dirty="0">
                <a:ln/>
                <a:solidFill>
                  <a:srgbClr val="00206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о</a:t>
            </a:r>
          </a:p>
        </p:txBody>
      </p:sp>
      <p:sp>
        <p:nvSpPr>
          <p:cNvPr id="18" name="Прямоугольник 17"/>
          <p:cNvSpPr/>
          <p:nvPr/>
        </p:nvSpPr>
        <p:spPr>
          <a:xfrm>
            <a:off x="8256588" y="5013326"/>
            <a:ext cx="431528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3600" cap="all" dirty="0">
                <a:ln/>
                <a:solidFill>
                  <a:srgbClr val="00206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с</a:t>
            </a:r>
          </a:p>
        </p:txBody>
      </p:sp>
      <p:sp>
        <p:nvSpPr>
          <p:cNvPr id="19" name="Прямоугольник 18"/>
          <p:cNvSpPr/>
          <p:nvPr/>
        </p:nvSpPr>
        <p:spPr>
          <a:xfrm>
            <a:off x="9480550" y="4724401"/>
            <a:ext cx="43473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3600" cap="all" dirty="0">
                <a:ln/>
                <a:solidFill>
                  <a:srgbClr val="00206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к</a:t>
            </a:r>
          </a:p>
        </p:txBody>
      </p:sp>
      <p:pic>
        <p:nvPicPr>
          <p:cNvPr id="20" name="Picture 5" descr="5b483808241cde1bd53de335ae9b0bbc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13273" y="5444112"/>
            <a:ext cx="1657441" cy="1413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443710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4" descr="4149SPCAW9PIC9CA6WLRC9CAFGN83ZCAIW6T2LCAQISUS7CATXHFKPCAFLOLB5CACT2ME0CAHUVLBRCAYMJ643CA737RO3CAZEP5V0CALLC5Y0CA9SXOB4CAOWKLLVCARCJMKCCAJVMFB7CA2H2MEZCAXNOLX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72563" y="2587478"/>
            <a:ext cx="2232025" cy="1755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7" name="Picture 5" descr="KVO4NRCAL4EGHQCAPQ74P7CARJIEMHCAURFP48CAE067ISCARUI7RQCA3KO580CACBY2WICA0V0X5QCAJ3NW6QCASQX9Y9CAZGW4ZWCANZEDRTCAO3LXVWCAPULONVCAE1C75BCAGFGY73CASHFD4WCA4WY2PB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81149" y="454245"/>
            <a:ext cx="1728787" cy="1695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8" name="Picture 6" descr="3XTRZBCA5M8N2VCA5SVM2YCAM88XBZCAC2WQ6BCA9A0BHICAW2KC41CAJSZRQVCA1FEVLYCA90264ICAZOQJH7CA4ZW6S6CASNND1ACAE34BCSCA96LAVPCAWVZXCECA350VISCA7PE38UCA8L829ACATO8F5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03410" y="3901836"/>
            <a:ext cx="1655763" cy="2508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9" name="Picture 7" descr="CY4R3NCAMDGHV1CASDHHBNCAALT496CA7RKU0MCAGSH80LCAD19X75CARSJR70CAMJLQP6CAGS3ZI6CAX43NTICA7JZK00CA9VYPMECALC1KIACAJENN4UCAVLHQTDCAN67WL7CAP7Q40OCAQKF188CA9I61E8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72489" y="4797425"/>
            <a:ext cx="1895475" cy="1428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70" name="Picture 8" descr="8ORGKDCAO47F36CAREHAJPCANLJYDFCAX0N7CMCA7WJS1ICALW0BAACAXGE21ICABMKIFRCAF3385DCA6T4JDYCA19ICPFCAK84ZZICAACDY6NCALJ2NIYCAH4D4PLCAVDU0IVCA752Y31CAT92DYWCA814Y1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4862" y="2868465"/>
            <a:ext cx="2014537" cy="1474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71" name="Picture 9" descr="VY504UCAKS41DCCAT0FVQ1CAHK2W19CASNIT37CA7GCVDHCA868QZ9CAXUZ5J9CAMK65TMCA5JT0J9CA9GWHEUCAYQHKG2CAKYDQHPCAHOW0O4CANO0G7BCACY12YPCAKPN62TCAP7NN6HCAX9FYIBCAFYVP9D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39994" y="4797425"/>
            <a:ext cx="1944688" cy="1462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72" name="Picture 11" descr="рро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1768" y="4935242"/>
            <a:ext cx="2016125" cy="1439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73" name="Picture 13" descr="KBHSYZCAZUGJY9CA26VU8MCAAAY1RVCA3ZI720CABNLQ2KCAZJKS2MCA7VNPBMCAJDDLE5CAAMXDIJCAWHPL91CA2CW1F1CAMYLNAACA3OASZGCAQTV1ULCAPAC70ICALC9B5WCAH32OE0CARLA299CA8434C7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3888" y="763588"/>
            <a:ext cx="2016125" cy="1512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83802" y="129410"/>
            <a:ext cx="8522776" cy="422275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Какое слово спряталось под цифрами?</a:t>
            </a: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4422664" y="763588"/>
            <a:ext cx="1322798" cy="4370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80000"/>
              </a:lnSpc>
              <a:defRPr/>
            </a:pPr>
            <a:r>
              <a:rPr lang="ru-RU" sz="2800" dirty="0" smtClean="0"/>
              <a:t>1.</a:t>
            </a:r>
            <a:r>
              <a:rPr lang="ru-RU" sz="2800" dirty="0" smtClean="0">
                <a:latin typeface="Arial" charset="0"/>
              </a:rPr>
              <a:t> </a:t>
            </a:r>
            <a:r>
              <a:rPr lang="ru-RU" sz="2800" dirty="0" smtClean="0"/>
              <a:t>- - -щ</a:t>
            </a:r>
            <a:endParaRPr lang="ru-RU" sz="2800" dirty="0">
              <a:latin typeface="Arial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4386340" y="1270756"/>
            <a:ext cx="1218603" cy="4370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80000"/>
              </a:lnSpc>
              <a:defRPr/>
            </a:pPr>
            <a:r>
              <a:rPr lang="ru-RU" sz="2800" dirty="0">
                <a:latin typeface="Arial" charset="0"/>
              </a:rPr>
              <a:t>2. </a:t>
            </a:r>
            <a:r>
              <a:rPr lang="ru-RU" sz="2800" dirty="0"/>
              <a:t>-  - ч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4422664" y="1777924"/>
            <a:ext cx="1515158" cy="4370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80000"/>
              </a:lnSpc>
              <a:defRPr/>
            </a:pPr>
            <a:r>
              <a:rPr lang="ru-RU" sz="2800" dirty="0"/>
              <a:t>3.</a:t>
            </a:r>
            <a:r>
              <a:rPr lang="ru-RU" sz="2800" dirty="0">
                <a:latin typeface="Arial" charset="0"/>
              </a:rPr>
              <a:t> </a:t>
            </a:r>
            <a:r>
              <a:rPr lang="ru-RU" sz="2800" dirty="0"/>
              <a:t>щ- - - -</a:t>
            </a:r>
            <a:endParaRPr lang="ru-RU" sz="280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4425998" y="2303205"/>
            <a:ext cx="2786340" cy="4370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80000"/>
              </a:lnSpc>
              <a:defRPr/>
            </a:pPr>
            <a:r>
              <a:rPr lang="ru-RU" sz="2800" dirty="0"/>
              <a:t>4.</a:t>
            </a:r>
            <a:r>
              <a:rPr lang="ru-RU" sz="2800" dirty="0">
                <a:latin typeface="Arial" charset="0"/>
              </a:rPr>
              <a:t> </a:t>
            </a:r>
            <a:r>
              <a:rPr lang="ru-RU" sz="2800" dirty="0"/>
              <a:t>Ч - -  -  -  -  -  -  -</a:t>
            </a:r>
            <a:endParaRPr lang="ru-RU" sz="2800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6413882" y="833713"/>
            <a:ext cx="1596912" cy="4370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80000"/>
              </a:lnSpc>
              <a:defRPr/>
            </a:pPr>
            <a:r>
              <a:rPr lang="ru-RU" sz="2800" dirty="0"/>
              <a:t>5.</a:t>
            </a:r>
            <a:r>
              <a:rPr lang="ru-RU" sz="2800" dirty="0">
                <a:latin typeface="Arial" charset="0"/>
              </a:rPr>
              <a:t> </a:t>
            </a:r>
            <a:r>
              <a:rPr lang="ru-RU" sz="2800" dirty="0"/>
              <a:t>- - - щ -</a:t>
            </a:r>
            <a:endParaRPr lang="ru-RU" sz="2800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6413882" y="1322553"/>
            <a:ext cx="1386918" cy="4370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80000"/>
              </a:lnSpc>
              <a:defRPr/>
            </a:pPr>
            <a:r>
              <a:rPr lang="ru-RU" sz="2800" dirty="0"/>
              <a:t>6. - щ - -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6413882" y="1811393"/>
            <a:ext cx="1962397" cy="4370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80000"/>
              </a:lnSpc>
              <a:buNone/>
              <a:defRPr/>
            </a:pPr>
            <a:r>
              <a:rPr lang="ru-RU" sz="2800" dirty="0"/>
              <a:t>7.</a:t>
            </a:r>
            <a:r>
              <a:rPr lang="ru-RU" sz="2800" dirty="0">
                <a:latin typeface="Arial" charset="0"/>
              </a:rPr>
              <a:t> </a:t>
            </a:r>
            <a:r>
              <a:rPr lang="ru-RU" sz="2800" dirty="0"/>
              <a:t> - - - - ч - -</a:t>
            </a:r>
            <a:endParaRPr lang="ru-RU" sz="2800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6386630" y="2663631"/>
            <a:ext cx="1414170" cy="4370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80000"/>
              </a:lnSpc>
              <a:defRPr/>
            </a:pPr>
            <a:r>
              <a:rPr lang="ru-RU" sz="2800" dirty="0"/>
              <a:t>8.</a:t>
            </a:r>
            <a:r>
              <a:rPr lang="ru-RU" sz="2800" dirty="0">
                <a:latin typeface="Arial" charset="0"/>
              </a:rPr>
              <a:t> </a:t>
            </a:r>
            <a:r>
              <a:rPr lang="ru-RU" sz="2800" dirty="0"/>
              <a:t>ч- - - -</a:t>
            </a:r>
            <a:endParaRPr lang="ru-RU" sz="2800" dirty="0"/>
          </a:p>
        </p:txBody>
      </p:sp>
      <p:pic>
        <p:nvPicPr>
          <p:cNvPr id="20" name="Picture 5" descr="5b483808241cde1bd53de335ae9b0bbc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11496" y="6192187"/>
            <a:ext cx="780504" cy="665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956673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91667E-6 4.44444E-6 L -0.01315 0.81064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64" y="4053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3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375E-6 3.7037E-7 L 0.46862 0.12315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3424" y="615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7 -2.22222E-6 L -0.28503 0.37269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258" y="1863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5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54167E-6 -2.59259E-6 L -0.32213 -0.00486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107" y="-25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54167E-6 -7.40741E-7 L 0.23971 0.50208 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979" y="2509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0833E-6 2.96296E-6 L 0.00378 0.71898 " pathEditMode="relative" rAng="0" ptsTypes="AA">
                                      <p:cBhvr>
                                        <p:cTn id="2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2" y="3594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7 -3.33333E-6 L -0.44635 0.66459 " pathEditMode="relative" rAng="0" ptsTypes="AA">
                                      <p:cBhvr>
                                        <p:cTn id="30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2318" y="3321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1.11111E-6 L 0.21068 0.51458 " pathEditMode="relative" rAng="0" ptsTypes="AA">
                                      <p:cBhvr>
                                        <p:cTn id="34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534" y="2571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  <p:bldP spid="7" grpId="0"/>
      <p:bldP spid="8" grpId="0"/>
      <p:bldP spid="9" grpId="0"/>
      <p:bldP spid="10" grpId="0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207</TotalTime>
  <Words>339</Words>
  <Application>Microsoft Office PowerPoint</Application>
  <PresentationFormat>Широкоэкранный</PresentationFormat>
  <Paragraphs>80</Paragraphs>
  <Slides>26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8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26</vt:i4>
      </vt:variant>
    </vt:vector>
  </HeadingPairs>
  <TitlesOfParts>
    <vt:vector size="35" baseType="lpstr">
      <vt:lpstr>Arial</vt:lpstr>
      <vt:lpstr>Arial Black</vt:lpstr>
      <vt:lpstr>Bahnschrift SemiBold</vt:lpstr>
      <vt:lpstr>Calibri</vt:lpstr>
      <vt:lpstr>Calibri Light</vt:lpstr>
      <vt:lpstr>Times New Roman</vt:lpstr>
      <vt:lpstr>Verdana</vt:lpstr>
      <vt:lpstr>Wingdings</vt:lpstr>
      <vt:lpstr>Тема Office</vt:lpstr>
      <vt:lpstr>Над какими звуками будем работать?</vt:lpstr>
      <vt:lpstr>Презентация PowerPoint</vt:lpstr>
      <vt:lpstr>Дай характеристику звуку, живущему в слове, к которому прикатился колобок</vt:lpstr>
      <vt:lpstr>Презентация PowerPoint</vt:lpstr>
      <vt:lpstr>Что общего и чем отличается написание букв?</vt:lpstr>
      <vt:lpstr>Найди и посчитай все буквы Ч,Щ.  Каких букв больше Ч или Щ?</vt:lpstr>
      <vt:lpstr>Напиши зашифрованное слово, выполни звуковой разбор этого слова</vt:lpstr>
      <vt:lpstr>Составь, используя данные буквы, слова и запиши их в тетрадь. Выполни слоговой анализ слов.</vt:lpstr>
      <vt:lpstr>Какое слово спряталось под цифрами?</vt:lpstr>
      <vt:lpstr>Придумай слова на эти правила. В каком из слогов в придуманных словах живет правило?</vt:lpstr>
      <vt:lpstr>Разгадай ребус</vt:lpstr>
      <vt:lpstr>Презентация PowerPoint</vt:lpstr>
      <vt:lpstr>Разгадай ребус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 - Чья это морда?   - Чей это хвост?   - Чьи это глаза?  - Чьё это ухо?</vt:lpstr>
      <vt:lpstr> - Чья это морда?   - Чей это хвост?   - Чьи это глаза?  - Чьё это ухо?</vt:lpstr>
      <vt:lpstr>Составь словосочетание. Нарисуй его схему с указанием слогов и места букв Ч,Щ в слогах.</vt:lpstr>
      <vt:lpstr>Презентация PowerPoint</vt:lpstr>
      <vt:lpstr>Вставь буквы Ч-Щ в стихотворение. Расскажи это стихотворение.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Елена Хан</dc:creator>
  <cp:lastModifiedBy>Елена Хан</cp:lastModifiedBy>
  <cp:revision>15</cp:revision>
  <dcterms:created xsi:type="dcterms:W3CDTF">2020-06-04T03:29:21Z</dcterms:created>
  <dcterms:modified xsi:type="dcterms:W3CDTF">2020-06-04T14:18:40Z</dcterms:modified>
</cp:coreProperties>
</file>