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6" r:id="rId3"/>
    <p:sldId id="276" r:id="rId4"/>
    <p:sldId id="278" r:id="rId5"/>
    <p:sldId id="280" r:id="rId6"/>
    <p:sldId id="257" r:id="rId7"/>
    <p:sldId id="277" r:id="rId8"/>
    <p:sldId id="259" r:id="rId9"/>
    <p:sldId id="260" r:id="rId10"/>
    <p:sldId id="265" r:id="rId11"/>
    <p:sldId id="285" r:id="rId12"/>
    <p:sldId id="288" r:id="rId13"/>
    <p:sldId id="267" r:id="rId14"/>
    <p:sldId id="282" r:id="rId15"/>
    <p:sldId id="269" r:id="rId16"/>
    <p:sldId id="281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400" autoAdjust="0"/>
  </p:normalViewPr>
  <p:slideViewPr>
    <p:cSldViewPr>
      <p:cViewPr varScale="1">
        <p:scale>
          <a:sx n="76" d="100"/>
          <a:sy n="76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8FF1D2-7708-4D12-8554-B43D29AFDB5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7E0848-669D-4D30-B43A-67137B46D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526322-7A40-4D78-A729-85A16FD1783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F4025-785A-41A4-8A62-99B7ADA87D7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9AA2D-E73E-442F-8A11-AB001089EA9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95997-0B91-4AAD-8BAB-508C17108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B78A-D4B6-423C-89E8-1E88FDD8189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5E2F9-190C-4939-A56B-E84A24C1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BDB65-C1A8-41B3-9380-42DBF84A753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24E4-CCEB-4F91-9579-0A3D7DFBA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DF1A07-0677-4616-B3EF-9D653C8D49B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420EEA-20A0-4A4E-A8D8-B63C11EB4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5FAD3-8718-4E73-AD31-1FD422D8C5D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D43C-C9BC-43F4-919A-2C66B39F1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F3080-9028-4C7B-BF24-125D2C4CAC47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D350-6E73-41D5-910D-94E0FFFC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E345-A554-4478-935B-D2186539024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34DFA-75FD-4CF4-9A10-13A0636A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EC0EC2-5D81-4EF4-BF44-2B7EBA99510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5011F3-A69B-43BD-BEA3-E3E368C8B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E771-EDF9-4808-A686-3C91313923F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2780-7FD7-46FF-8B29-0A8E1E9C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742F7F-524E-42D2-BC50-6BBAE46DAA9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D7B7DB-8557-4028-8829-BB691C596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D720CB-FE81-4004-9961-427A47A7843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D24A0B-6AE8-4B0D-8E66-6D909CD89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6AB21-A11C-400E-B796-77D7F5F0037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6FF71B-A6C9-46A9-9AA0-370F68DE2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2286000" y="1773238"/>
            <a:ext cx="6172200" cy="18002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cap="none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ИГРЫ И УПРАЖНЕНИЯ ДЛЯ РАЗВИТИЯ ПОЗНАВАТЕЛЬНЫХ ПРОЦЕССОВ У ДОШКОЛЬНИКОВ С ЗПР.</a:t>
            </a:r>
          </a:p>
        </p:txBody>
      </p:sp>
      <p:sp>
        <p:nvSpPr>
          <p:cNvPr id="14338" name="Текст 2"/>
          <p:cNvSpPr>
            <a:spLocks noGrp="1"/>
          </p:cNvSpPr>
          <p:nvPr>
            <p:ph type="body" idx="1"/>
          </p:nvPr>
        </p:nvSpPr>
        <p:spPr>
          <a:xfrm>
            <a:off x="2286000" y="4652963"/>
            <a:ext cx="6607175" cy="1728787"/>
          </a:xfrm>
        </p:spPr>
        <p:txBody>
          <a:bodyPr/>
          <a:lstStyle/>
          <a:p>
            <a:pPr algn="r"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учитель-дефектолог Полунина С.Е.</a:t>
            </a:r>
          </a:p>
          <a:p>
            <a:pPr algn="r" eaLnBrk="1" hangingPunct="1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КВ «Детский сад №1» «Синяя птица».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640763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«Логические цепочки»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052513"/>
            <a:ext cx="8785225" cy="23050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все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 выбери какая картинка должна быть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804988"/>
            <a:ext cx="19939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13" y="4435475"/>
            <a:ext cx="20669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25625"/>
            <a:ext cx="20097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2450" y="4435475"/>
            <a:ext cx="184626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2613025" y="3351213"/>
            <a:ext cx="1743075" cy="94138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6948488" y="3351213"/>
            <a:ext cx="1584325" cy="979487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еще!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7650" y="1541463"/>
            <a:ext cx="16287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0125" y="1966913"/>
            <a:ext cx="16271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03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малыш!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288" y="1570038"/>
            <a:ext cx="4105275" cy="6588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немного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отдохнём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363" y="1570038"/>
            <a:ext cx="3960812" cy="6588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согласен? Тогда повторяй за мартышками!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Прямоугольник 3"/>
          <p:cNvSpPr>
            <a:spLocks noChangeArrowheads="1"/>
          </p:cNvSpPr>
          <p:nvPr/>
        </p:nvSpPr>
        <p:spPr bwMode="auto">
          <a:xfrm>
            <a:off x="7812088" y="5949950"/>
            <a:ext cx="122396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щёлкни мышкой </a:t>
            </a:r>
          </a:p>
        </p:txBody>
      </p:sp>
      <p:pic>
        <p:nvPicPr>
          <p:cNvPr id="26630" name="Рисунок 7"/>
          <p:cNvPicPr>
            <a:picLocks noChangeAspect="1"/>
          </p:cNvPicPr>
          <p:nvPr/>
        </p:nvPicPr>
        <p:blipFill>
          <a:blip r:embed="rId2"/>
          <a:srcRect l="16000" r="-3"/>
          <a:stretch>
            <a:fillRect/>
          </a:stretch>
        </p:blipFill>
        <p:spPr bwMode="auto">
          <a:xfrm>
            <a:off x="2484438" y="2781300"/>
            <a:ext cx="48244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9036050" cy="706437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sz="quarter" idx="1"/>
          </p:nvPr>
        </p:nvSpPr>
        <p:spPr>
          <a:xfrm>
            <a:off x="457200" y="1125538"/>
            <a:ext cx="8507413" cy="5040312"/>
          </a:xfrm>
        </p:spPr>
        <p:txBody>
          <a:bodyPr/>
          <a:lstStyle/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Мы - веселые мартышки,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Мы играем громко слишком.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 ногами топаем,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 руками хлопаем,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Надуваем щечки,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Скачем на носочках.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Дружно прыгнем к потолку,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Пальчик поднесем к виску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друг другу даже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Язычки покажем!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Шире рот откроем 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Гримасы все состроим.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Как скажу я слово три,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 с гримасами замри.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Раз, два, три!</a:t>
            </a: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15888"/>
            <a:ext cx="231457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58875"/>
            <a:ext cx="20621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284538"/>
            <a:ext cx="22367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3284538"/>
            <a:ext cx="2471737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7"/>
          <p:cNvPicPr>
            <a:picLocks noChangeAspect="1"/>
          </p:cNvPicPr>
          <p:nvPr/>
        </p:nvPicPr>
        <p:blipFill>
          <a:blip r:embed="rId6"/>
          <a:srcRect l="5128" t="3847" r="4787" b="11537"/>
          <a:stretch>
            <a:fillRect/>
          </a:stretch>
        </p:blipFill>
        <p:spPr bwMode="auto">
          <a:xfrm rot="-845729">
            <a:off x="2955925" y="4010025"/>
            <a:ext cx="9032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8"/>
          <p:cNvPicPr>
            <a:picLocks noChangeAspect="1"/>
          </p:cNvPicPr>
          <p:nvPr/>
        </p:nvPicPr>
        <p:blipFill>
          <a:blip r:embed="rId7"/>
          <a:srcRect l="12743" t="7382" r="12627" b="9944"/>
          <a:stretch>
            <a:fillRect/>
          </a:stretch>
        </p:blipFill>
        <p:spPr bwMode="auto">
          <a:xfrm rot="1487408">
            <a:off x="3949700" y="5191125"/>
            <a:ext cx="10318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2275" y="1844675"/>
            <a:ext cx="175418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1"/>
          <p:cNvPicPr>
            <a:picLocks noChangeAspect="1"/>
          </p:cNvPicPr>
          <p:nvPr/>
        </p:nvPicPr>
        <p:blipFill>
          <a:blip r:embed="rId9"/>
          <a:srcRect l="5907" t="4430" r="5502" b="6976"/>
          <a:stretch>
            <a:fillRect/>
          </a:stretch>
        </p:blipFill>
        <p:spPr bwMode="auto">
          <a:xfrm rot="-1255377">
            <a:off x="5749925" y="5356225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621713" cy="777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орудие труда»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196975"/>
            <a:ext cx="8785225" cy="1079500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картинки сверху и выбери кому из людей разных профессий принадлежат эти предметы. Нажимай на картинки с изображением людей разных профессий левой кнопкой мышки.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4452938"/>
            <a:ext cx="1584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913" y="4471988"/>
            <a:ext cx="170497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9713" y="2941638"/>
            <a:ext cx="10604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537075"/>
            <a:ext cx="1651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7725" y="4606925"/>
            <a:ext cx="15319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6475" y="3975100"/>
            <a:ext cx="11239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2775" y="3776663"/>
            <a:ext cx="11207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40600" y="3649663"/>
            <a:ext cx="1201738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18125" y="3524250"/>
            <a:ext cx="14890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12950" y="2776538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Рисунок 7"/>
          <p:cNvPicPr>
            <a:picLocks noChangeAspect="1"/>
          </p:cNvPicPr>
          <p:nvPr/>
        </p:nvPicPr>
        <p:blipFill>
          <a:blip r:embed="rId11"/>
          <a:srcRect l="4889" b="30008"/>
          <a:stretch>
            <a:fillRect/>
          </a:stretch>
        </p:blipFill>
        <p:spPr bwMode="auto">
          <a:xfrm rot="-1925055">
            <a:off x="5751513" y="2443163"/>
            <a:ext cx="11668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9"/>
          <p:cNvPicPr>
            <a:picLocks noChangeAspect="1"/>
          </p:cNvPicPr>
          <p:nvPr/>
        </p:nvPicPr>
        <p:blipFill>
          <a:blip r:embed="rId12"/>
          <a:srcRect l="8357" t="4283" r="2866" b="18019"/>
          <a:stretch>
            <a:fillRect/>
          </a:stretch>
        </p:blipFill>
        <p:spPr bwMode="auto">
          <a:xfrm>
            <a:off x="387350" y="2973388"/>
            <a:ext cx="13589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Рисунок 17"/>
          <p:cNvPicPr>
            <a:picLocks noChangeAspect="1"/>
          </p:cNvPicPr>
          <p:nvPr/>
        </p:nvPicPr>
        <p:blipFill>
          <a:blip r:embed="rId13"/>
          <a:srcRect l="4773" t="8765" r="3886" b="15637"/>
          <a:stretch>
            <a:fillRect/>
          </a:stretch>
        </p:blipFill>
        <p:spPr bwMode="auto">
          <a:xfrm>
            <a:off x="7134225" y="2581275"/>
            <a:ext cx="14192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фигуру»</a:t>
            </a:r>
            <a:endParaRPr lang="ru-RU" dirty="0"/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0" y="105251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внимательно на фигуры, установи закономерность их расположения и правильно выбери недостающую фигуру, щёлкнув по ней мышкой.</a:t>
            </a:r>
          </a:p>
        </p:txBody>
      </p:sp>
      <p:pic>
        <p:nvPicPr>
          <p:cNvPr id="2970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565400"/>
            <a:ext cx="4349750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08275"/>
            <a:ext cx="117633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2013" y="4052888"/>
            <a:ext cx="117633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373688"/>
            <a:ext cx="1176337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2719388"/>
            <a:ext cx="1114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86225"/>
            <a:ext cx="1114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378450"/>
            <a:ext cx="1114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25" y="5437188"/>
            <a:ext cx="10858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6013" y="4070350"/>
            <a:ext cx="10858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188" y="2722563"/>
            <a:ext cx="1177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1388" y="4008438"/>
            <a:ext cx="11160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9750" y="5437188"/>
            <a:ext cx="10842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Овальная выноска 21"/>
          <p:cNvSpPr/>
          <p:nvPr/>
        </p:nvSpPr>
        <p:spPr>
          <a:xfrm>
            <a:off x="395288" y="1830388"/>
            <a:ext cx="1584325" cy="81438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 еще!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16175" y="3068638"/>
            <a:ext cx="16224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7350" y="4410075"/>
            <a:ext cx="1684338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640763" cy="7064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«Занимательные примеры»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107950" y="1196975"/>
            <a:ext cx="8640763" cy="16557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 арифметическое действие: выбери правильный ответ и щёлкни по сигнальному кружку под цифрой </a:t>
            </a:r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раза </a:t>
            </a:r>
            <a:r>
              <a:rPr lang="ru-RU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мышкой. </a:t>
            </a:r>
          </a:p>
          <a:p>
            <a:pPr marL="0" indent="0"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1989138"/>
            <a:ext cx="25034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small" dirty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5+2=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3072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3341688"/>
            <a:ext cx="144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3311525"/>
            <a:ext cx="1444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6488" y="3311525"/>
            <a:ext cx="1439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2613" y="3319463"/>
            <a:ext cx="1444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838200" y="501332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87675" y="501332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80013" y="498633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197725" y="4986338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3050"/>
            <a:ext cx="8640763" cy="803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малыш!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– молодец!</a:t>
            </a:r>
          </a:p>
        </p:txBody>
      </p:sp>
      <p:sp>
        <p:nvSpPr>
          <p:cNvPr id="31747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 все задания правильно! </a:t>
            </a:r>
          </a:p>
        </p:txBody>
      </p:sp>
      <p:pic>
        <p:nvPicPr>
          <p:cNvPr id="31748" name="Рисунок 8"/>
          <p:cNvPicPr>
            <a:picLocks noChangeAspect="1"/>
          </p:cNvPicPr>
          <p:nvPr/>
        </p:nvPicPr>
        <p:blipFill>
          <a:blip r:embed="rId2"/>
          <a:srcRect t="-655" r="6956" b="655"/>
          <a:stretch>
            <a:fillRect/>
          </a:stretch>
        </p:blipFill>
        <p:spPr bwMode="auto">
          <a:xfrm>
            <a:off x="1331913" y="4568825"/>
            <a:ext cx="230346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417763"/>
            <a:ext cx="29511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15"/>
          <p:cNvPicPr>
            <a:picLocks noChangeAspect="1"/>
          </p:cNvPicPr>
          <p:nvPr/>
        </p:nvPicPr>
        <p:blipFill>
          <a:blip r:embed="rId4"/>
          <a:srcRect l="-2438" t="781" r="2438" b="-781"/>
          <a:stretch>
            <a:fillRect/>
          </a:stretch>
        </p:blipFill>
        <p:spPr bwMode="auto">
          <a:xfrm>
            <a:off x="4787900" y="2395538"/>
            <a:ext cx="2952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3154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Himalaya" panose="01010100010101010101" pitchFamily="2" charset="0"/>
                <a:cs typeface="Times New Roman" panose="02020603050405020304" pitchFamily="18" charset="0"/>
              </a:rPr>
              <a:t>Конец!</a:t>
            </a:r>
            <a:endParaRPr lang="ru-RU" sz="8800" b="1" dirty="0">
              <a:solidFill>
                <a:srgbClr val="FF0000"/>
              </a:solidFill>
              <a:latin typeface="Times New Roman" panose="02020603050405020304" pitchFamily="18" charset="0"/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енер\Desktop\f_4bb64409cd7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7904" y="3671541"/>
            <a:ext cx="4176464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79388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238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5613" y="250825"/>
            <a:ext cx="3009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3450" y="3535363"/>
            <a:ext cx="21986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\Desktop\f_4bb64409cd7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645024"/>
            <a:ext cx="4176464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2051050" y="404813"/>
            <a:ext cx="6842125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Каждый ребенок — особенный, это бесспорно. Но есть дети, о которых говорят «особенный» не для того, чтобы подчеркнуть уникальность способностей, а для того, чтобы обозначить отличающие его особые потребности.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нер\Desktop\f_4bb64409cd7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3645024"/>
            <a:ext cx="4176464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2051050" y="404813"/>
            <a:ext cx="6842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Дети с ЗПР имеют ряд особенностей в психофизическом развитии, общении. Эти особенности не позволяют эффективно развиваться, овладевать знаниями, приобретать жизненно-необходимые умения и навыки. При ЗПР не только существенно замедляется формирование речи и словесного мышления, но и страдает развитие познавательной деятельности в целом.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304800" y="274638"/>
            <a:ext cx="5638800" cy="6327775"/>
          </a:xfrm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детей с ЗПР необходимо учитывать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они </a:t>
            </a:r>
            <a:r>
              <a:rPr lang="ru-RU" dirty="0"/>
              <a:t>умеют находить решения соответственно с возрастной </a:t>
            </a:r>
            <a:r>
              <a:rPr lang="ru-RU" dirty="0" smtClean="0"/>
              <a:t>нормой;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они </a:t>
            </a:r>
            <a:r>
              <a:rPr lang="ru-RU" dirty="0"/>
              <a:t>охотно принимают </a:t>
            </a:r>
            <a:r>
              <a:rPr lang="ru-RU" dirty="0" smtClean="0"/>
              <a:t>помощь;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занятие </a:t>
            </a:r>
            <a:r>
              <a:rPr lang="ru-RU" dirty="0"/>
              <a:t>нужно максимально разнообразить с помощью дидактических материалов, дополнительных упражнений и </a:t>
            </a:r>
            <a:r>
              <a:rPr lang="ru-RU" dirty="0" smtClean="0"/>
              <a:t>физкультминуток;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они </a:t>
            </a:r>
            <a:r>
              <a:rPr lang="ru-RU" dirty="0"/>
              <a:t>лучше понимают сказанное, благодаря картинкам и наглядным пособиям и многократному </a:t>
            </a:r>
            <a:r>
              <a:rPr lang="ru-RU" dirty="0" smtClean="0"/>
              <a:t>повторению;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они </a:t>
            </a:r>
            <a:r>
              <a:rPr lang="ru-RU" dirty="0"/>
              <a:t>могут уловить сюжет, понять и решить задачу, что-то запомнить.</a:t>
            </a:r>
          </a:p>
        </p:txBody>
      </p:sp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15888"/>
            <a:ext cx="17907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3"/>
          <a:srcRect t="2" b="3014"/>
          <a:stretch>
            <a:fillRect/>
          </a:stretch>
        </p:blipFill>
        <p:spPr bwMode="auto">
          <a:xfrm>
            <a:off x="6372225" y="2263775"/>
            <a:ext cx="17430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4"/>
          <a:srcRect t="-3703" b="2"/>
          <a:stretch>
            <a:fillRect/>
          </a:stretch>
        </p:blipFill>
        <p:spPr bwMode="auto">
          <a:xfrm>
            <a:off x="6732588" y="4581525"/>
            <a:ext cx="1981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03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малыш!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95288" y="1570038"/>
            <a:ext cx="4105275" cy="6588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немного поиграем!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363" y="1570038"/>
            <a:ext cx="3960812" cy="6588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готов? Приступим!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2492375"/>
            <a:ext cx="8496300" cy="4365625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539750" y="274638"/>
            <a:ext cx="79930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ЦЕЛЬ:РАЗВИТИЕ ПОЗНАВАТЕЛЬНОЙ СФЕРЫ ДЕТЕЙ С ЗПР, ТАКИХ ПСИХИЧЕСКИХ ПРОЦЕССОВ КАК: ПАМЯТЬ, МЫШЛЕНИЕ, ВНИМАНИЕ, ВОСПРИЯТИЕ.</a:t>
            </a:r>
          </a:p>
          <a:p>
            <a:endParaRPr lang="ru-RU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20938"/>
            <a:ext cx="4681538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41600"/>
            <a:ext cx="30241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4975225"/>
            <a:ext cx="26193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868863"/>
            <a:ext cx="3317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4638" y="4868863"/>
            <a:ext cx="2133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8530">
              <a:srgbClr val="FFDAC1"/>
            </a:gs>
            <a:gs pos="17020">
              <a:srgbClr val="FFEEE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640763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«Четвертый лишний»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0" y="105251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умение классифицировать   предметы по существенному признаку, обобщать их.</a:t>
            </a:r>
          </a:p>
        </p:txBody>
      </p:sp>
      <p:sp>
        <p:nvSpPr>
          <p:cNvPr id="22533" name="Прямоугольник 2"/>
          <p:cNvSpPr>
            <a:spLocks noChangeArrowheads="1"/>
          </p:cNvSpPr>
          <p:nvPr/>
        </p:nvSpPr>
        <p:spPr bwMode="auto">
          <a:xfrm>
            <a:off x="0" y="2847975"/>
            <a:ext cx="9144000" cy="35401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Задание!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внимательно на картинки и выбери в каждой группе предметов по одному лишнему.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Найди лишний предмет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щёлкни мышкой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два раза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сигнальному желтому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кружку! Если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твой ответ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верный, то загорится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сигнал, а если ответ неверный, то красный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i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1650" y="260350"/>
            <a:ext cx="2874963" cy="2133600"/>
          </a:xfrm>
        </p:spPr>
      </p:pic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5163" y="260350"/>
            <a:ext cx="2952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/>
          <p:cNvPicPr>
            <a:picLocks noChangeAspect="1" noChangeArrowheads="1"/>
          </p:cNvPicPr>
          <p:nvPr/>
        </p:nvPicPr>
        <p:blipFill>
          <a:blip r:embed="rId5"/>
          <a:srcRect t="-2" b="2779"/>
          <a:stretch>
            <a:fillRect/>
          </a:stretch>
        </p:blipFill>
        <p:spPr bwMode="auto">
          <a:xfrm>
            <a:off x="387350" y="3284538"/>
            <a:ext cx="29892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2"/>
          <p:cNvPicPr>
            <a:picLocks noChangeAspect="1" noChangeArrowheads="1"/>
          </p:cNvPicPr>
          <p:nvPr/>
        </p:nvPicPr>
        <p:blipFill>
          <a:blip r:embed="rId6"/>
          <a:srcRect t="1682" r="4340"/>
          <a:stretch>
            <a:fillRect/>
          </a:stretch>
        </p:blipFill>
        <p:spPr bwMode="auto">
          <a:xfrm>
            <a:off x="4475163" y="3284538"/>
            <a:ext cx="29527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3001963" y="1963738"/>
            <a:ext cx="914400" cy="914400"/>
          </a:xfrm>
          <a:prstGeom prst="ellipse">
            <a:avLst/>
          </a:prstGeo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989263" y="5013325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48488" y="1916113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6970713" y="5013325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4373" t="5714" r="11383" b="5714"/>
          <a:stretch>
            <a:fillRect/>
          </a:stretch>
        </p:blipFill>
        <p:spPr>
          <a:xfrm>
            <a:off x="827088" y="404813"/>
            <a:ext cx="2952750" cy="2232025"/>
          </a:xfrm>
        </p:spPr>
      </p:pic>
      <p:pic>
        <p:nvPicPr>
          <p:cNvPr id="24579" name="Рисунок 2"/>
          <p:cNvPicPr>
            <a:picLocks noChangeAspect="1" noChangeArrowheads="1"/>
          </p:cNvPicPr>
          <p:nvPr/>
        </p:nvPicPr>
        <p:blipFill>
          <a:blip r:embed="rId4"/>
          <a:srcRect l="4878" t="8331" r="7317" b="11111"/>
          <a:stretch>
            <a:fillRect/>
          </a:stretch>
        </p:blipFill>
        <p:spPr bwMode="auto">
          <a:xfrm>
            <a:off x="4932363" y="4048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2"/>
          <p:cNvPicPr>
            <a:picLocks noChangeAspect="1" noChangeArrowheads="1"/>
          </p:cNvPicPr>
          <p:nvPr/>
        </p:nvPicPr>
        <p:blipFill>
          <a:blip r:embed="rId5"/>
          <a:srcRect l="8888" t="10811" r="6667" b="8109"/>
          <a:stretch>
            <a:fillRect/>
          </a:stretch>
        </p:blipFill>
        <p:spPr bwMode="auto">
          <a:xfrm>
            <a:off x="4932363" y="3500438"/>
            <a:ext cx="29527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2"/>
          <p:cNvPicPr>
            <a:picLocks noChangeAspect="1" noChangeArrowheads="1"/>
          </p:cNvPicPr>
          <p:nvPr/>
        </p:nvPicPr>
        <p:blipFill>
          <a:blip r:embed="rId6"/>
          <a:srcRect l="2507" t="4878" r="4535" b="12195"/>
          <a:stretch>
            <a:fillRect/>
          </a:stretch>
        </p:blipFill>
        <p:spPr bwMode="auto">
          <a:xfrm>
            <a:off x="827088" y="3500438"/>
            <a:ext cx="29527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3309938" y="1989138"/>
            <a:ext cx="914400" cy="914400"/>
          </a:xfrm>
          <a:prstGeom prst="ellipse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7427913" y="1989138"/>
            <a:ext cx="914400" cy="914400"/>
          </a:xfrm>
          <a:prstGeom prst="ellipse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3309938" y="5229225"/>
            <a:ext cx="914400" cy="914400"/>
          </a:xfrm>
          <a:prstGeom prst="ellipse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7429500" y="5229225"/>
            <a:ext cx="914400" cy="914400"/>
          </a:xfrm>
          <a:prstGeom prst="ellipse">
            <a:avLst/>
          </a:prstGeom>
          <a:solidFill>
            <a:srgbClr val="FFFF0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62104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1423</TotalTime>
  <Words>384</Words>
  <Application>Microsoft Office PowerPoint</Application>
  <PresentationFormat>Экран (4:3)</PresentationFormat>
  <Paragraphs>59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Arial</vt:lpstr>
      <vt:lpstr>Century Schoolbook</vt:lpstr>
      <vt:lpstr>Wingdings</vt:lpstr>
      <vt:lpstr>Wingdings 2</vt:lpstr>
      <vt:lpstr>Calibri</vt:lpstr>
      <vt:lpstr>Times New Roman</vt:lpstr>
      <vt:lpstr>Arial Black</vt:lpstr>
      <vt:lpstr>Microsoft Himalaya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ИГРЫ И УПРАЖНЕНИЯ ДЛЯ РАЗВИТИЯ ПОЗНАВАТЕЛЬНЫХ ПРОЦЕССОВ У ДОШКОЛЬНИКОВ С ЗПР.</vt:lpstr>
      <vt:lpstr>Слайд 2</vt:lpstr>
      <vt:lpstr>Слайд 3</vt:lpstr>
      <vt:lpstr>Слайд 4</vt:lpstr>
      <vt:lpstr>ДОРОГОЙ МАЛЫШ!</vt:lpstr>
      <vt:lpstr>         </vt:lpstr>
      <vt:lpstr>        ИГРА «ЧЕТВЕРТЫЙ ЛИШНИЙ» </vt:lpstr>
      <vt:lpstr>Слайд 8</vt:lpstr>
      <vt:lpstr>Слайд 9</vt:lpstr>
      <vt:lpstr>ИГРА «ЛОГИЧЕСКИЕ ЦЕПОЧКИ»</vt:lpstr>
      <vt:lpstr>ДОРОГОЙ МАЛЫШ!</vt:lpstr>
      <vt:lpstr>ФИЗКУЛЬТМИНУТКА</vt:lpstr>
      <vt:lpstr>ИГРА «НАЙДИ ОРУДИЕ ТРУДА»</vt:lpstr>
      <vt:lpstr>ИГРА «НАЙДИ ФИГУРУ»</vt:lpstr>
      <vt:lpstr>ИГРА «ЗАНИМАТЕЛЬНЫЕ ПРИМЕРЫ»</vt:lpstr>
      <vt:lpstr>ДОРОГОЙ МАЛЫШ!</vt:lpstr>
      <vt:lpstr>КОНЕЦ!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для детей дошкольного возраста</dc:title>
  <dc:creator>Венер</dc:creator>
  <cp:lastModifiedBy>Светлана</cp:lastModifiedBy>
  <cp:revision>113</cp:revision>
  <dcterms:created xsi:type="dcterms:W3CDTF">2016-02-22T13:44:32Z</dcterms:created>
  <dcterms:modified xsi:type="dcterms:W3CDTF">2020-04-06T16:36:05Z</dcterms:modified>
</cp:coreProperties>
</file>