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0033"/>
    <a:srgbClr val="CC0000"/>
    <a:srgbClr val="FF3399"/>
    <a:srgbClr val="0033CC"/>
    <a:srgbClr val="CC00CC"/>
    <a:srgbClr val="FF00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F913B-DC2A-416E-8850-52CBCA1621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5AB6E-71CE-454C-AB07-56E3F183FD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51F0C-3D8F-4889-949E-2D5C364DDC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83629-64FD-4DF7-B709-2FBEADC4B9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D783A-44AB-45ED-8FB7-780DBC8855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DF3D5-861E-4A3C-B639-09F8675ED9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9D091-5204-4E19-8250-AF30312C5E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5166B-AA65-4C8D-AE06-136EFF3B62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B8822-BB21-4971-AFF0-549F20A582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E81AE-ADEF-4AF3-90FB-B86B0045F1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DAA48-F9B8-4B64-8233-72AFDBE1C0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CCCCFF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1B4BCA-B4DD-4084-A984-63DA51F0997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1835150" y="476250"/>
            <a:ext cx="5572125" cy="3429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48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Степени  сравнения </a:t>
            </a:r>
          </a:p>
          <a:p>
            <a:pPr algn="ctr"/>
            <a:r>
              <a:rPr lang="ru-RU" sz="48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прилагательных</a:t>
            </a:r>
          </a:p>
        </p:txBody>
      </p: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684213" y="4581525"/>
            <a:ext cx="76962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Работу  выполнила   учитель  английского  языка  </a:t>
            </a:r>
            <a:r>
              <a:rPr lang="ru-RU" sz="28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МБОУ  </a:t>
            </a:r>
            <a:r>
              <a:rPr lang="ru-RU" sz="28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Дорогобужская  СОШ  №2</a:t>
            </a:r>
          </a:p>
          <a:p>
            <a:pPr algn="ctr"/>
            <a:r>
              <a:rPr lang="ru-RU" sz="28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Сулейманова  Галина  Васильевна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35150" y="476250"/>
            <a:ext cx="5616575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прилагательные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55650" y="2133600"/>
            <a:ext cx="25923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короткие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940425" y="2133600"/>
            <a:ext cx="24479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длинные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79388" y="3573463"/>
            <a:ext cx="23050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/>
              <a:t>односложные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771775" y="3573463"/>
            <a:ext cx="21590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/>
              <a:t>двусложные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H="1">
            <a:off x="2195513" y="1268413"/>
            <a:ext cx="20875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4284663" y="1268413"/>
            <a:ext cx="23749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2771775" y="2781300"/>
            <a:ext cx="865188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611188" y="2781300"/>
            <a:ext cx="792162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11188" y="3860800"/>
            <a:ext cx="1624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132138" y="3716338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400" b="1" i="1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2195513" y="4149725"/>
            <a:ext cx="28082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323850" y="4581525"/>
            <a:ext cx="20161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/>
              <a:t>   </a:t>
            </a:r>
            <a:r>
              <a:rPr lang="en-US" sz="2800" b="1" i="1"/>
              <a:t>big</a:t>
            </a:r>
          </a:p>
          <a:p>
            <a:pPr>
              <a:spcBef>
                <a:spcPct val="50000"/>
              </a:spcBef>
            </a:pPr>
            <a:r>
              <a:rPr lang="ru-RU" sz="2800" b="1" i="1"/>
              <a:t>   </a:t>
            </a:r>
            <a:r>
              <a:rPr lang="en-US" sz="2800" b="1" i="1"/>
              <a:t>tall</a:t>
            </a:r>
          </a:p>
          <a:p>
            <a:pPr>
              <a:spcBef>
                <a:spcPct val="50000"/>
              </a:spcBef>
            </a:pPr>
            <a:r>
              <a:rPr lang="ru-RU" sz="2800" b="1" i="1"/>
              <a:t>   </a:t>
            </a:r>
            <a:r>
              <a:rPr lang="en-US" sz="2800" b="1" i="1"/>
              <a:t>high</a:t>
            </a:r>
            <a:endParaRPr lang="ru-RU" sz="2800" b="1" i="1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6443663" y="4581525"/>
            <a:ext cx="20161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/>
              <a:t>beautiful</a:t>
            </a:r>
          </a:p>
          <a:p>
            <a:pPr>
              <a:spcBef>
                <a:spcPct val="50000"/>
              </a:spcBef>
            </a:pPr>
            <a:r>
              <a:rPr lang="en-US" sz="2800" b="1" i="1"/>
              <a:t>wonderful</a:t>
            </a:r>
          </a:p>
          <a:p>
            <a:pPr>
              <a:spcBef>
                <a:spcPct val="50000"/>
              </a:spcBef>
            </a:pPr>
            <a:r>
              <a:rPr lang="en-US" sz="2800" b="1" i="1"/>
              <a:t>expensive</a:t>
            </a:r>
            <a:endParaRPr lang="ru-RU" sz="2800" b="1" i="1"/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987675" y="4581525"/>
            <a:ext cx="15843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/>
              <a:t> </a:t>
            </a:r>
            <a:r>
              <a:rPr lang="en-US" sz="2800" b="1" i="1"/>
              <a:t>happy</a:t>
            </a:r>
          </a:p>
          <a:p>
            <a:pPr>
              <a:spcBef>
                <a:spcPct val="50000"/>
              </a:spcBef>
            </a:pPr>
            <a:r>
              <a:rPr lang="ru-RU" sz="2800" b="1" i="1"/>
              <a:t> </a:t>
            </a:r>
            <a:r>
              <a:rPr lang="en-US" sz="2800" b="1" i="1"/>
              <a:t>easy</a:t>
            </a:r>
          </a:p>
          <a:p>
            <a:pPr>
              <a:spcBef>
                <a:spcPct val="50000"/>
              </a:spcBef>
            </a:pPr>
            <a:r>
              <a:rPr lang="ru-RU" sz="2800" b="1" i="1"/>
              <a:t> </a:t>
            </a:r>
            <a:r>
              <a:rPr lang="en-US" sz="2800" b="1" i="1"/>
              <a:t>ugly</a:t>
            </a:r>
            <a:endParaRPr lang="ru-RU" sz="2800" b="1" i="1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5867400" y="3573463"/>
            <a:ext cx="259238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/>
              <a:t>многосложные</a:t>
            </a: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7235825" y="27813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1042988" y="3933825"/>
            <a:ext cx="0" cy="573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3492500" y="39338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6877050" y="39338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3200" b="1" i="1"/>
              <a:t>Степени сравнения коротких прилагательных образуются с помощью </a:t>
            </a:r>
            <a:r>
              <a:rPr lang="ru-RU" sz="3200" b="1" i="1" u="sng">
                <a:solidFill>
                  <a:srgbClr val="FF0000"/>
                </a:solidFill>
              </a:rPr>
              <a:t>суффиксов</a:t>
            </a:r>
            <a:r>
              <a:rPr lang="en-US" sz="3200" b="1" i="1"/>
              <a:t>:</a:t>
            </a:r>
            <a:endParaRPr lang="ru-RU" sz="3200" b="1" i="1"/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447675" y="4905375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323850" y="4437063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/>
              <a:t>Small</a:t>
            </a:r>
            <a:endParaRPr lang="ru-RU" sz="3600" b="1" i="1"/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2987675" y="4868863"/>
            <a:ext cx="2160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small</a:t>
            </a:r>
            <a:endParaRPr lang="ru-RU" b="1" i="1"/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5472113" y="5229225"/>
            <a:ext cx="284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/>
              <a:t>        </a:t>
            </a:r>
            <a:r>
              <a:rPr lang="en-US" b="1" i="1"/>
              <a:t>small</a:t>
            </a:r>
            <a:endParaRPr lang="ru-RU"/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4284663" y="4868863"/>
            <a:ext cx="865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er</a:t>
            </a:r>
            <a:endParaRPr lang="ru-RU" b="1" i="1">
              <a:solidFill>
                <a:srgbClr val="FF0000"/>
              </a:solidFill>
            </a:endParaRP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7956550" y="5229225"/>
            <a:ext cx="919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est</a:t>
            </a:r>
            <a:endParaRPr lang="ru-RU" b="1" i="1">
              <a:solidFill>
                <a:srgbClr val="FF0000"/>
              </a:solidFill>
            </a:endParaRPr>
          </a:p>
        </p:txBody>
      </p:sp>
      <p:grpSp>
        <p:nvGrpSpPr>
          <p:cNvPr id="9284" name="Group 68"/>
          <p:cNvGrpSpPr>
            <a:grpSpLocks/>
          </p:cNvGrpSpPr>
          <p:nvPr/>
        </p:nvGrpSpPr>
        <p:grpSpPr bwMode="auto">
          <a:xfrm>
            <a:off x="250825" y="1773238"/>
            <a:ext cx="2233613" cy="2592387"/>
            <a:chOff x="158" y="1117"/>
            <a:chExt cx="1407" cy="1633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204" y="1661"/>
              <a:ext cx="1315" cy="10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85" y="1934"/>
              <a:ext cx="27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1111" y="1934"/>
              <a:ext cx="272" cy="3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385" y="2070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1111" y="2070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521" y="2070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1247" y="2070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81" name="AutoShape 65"/>
            <p:cNvSpPr>
              <a:spLocks noChangeArrowheads="1"/>
            </p:cNvSpPr>
            <p:nvPr/>
          </p:nvSpPr>
          <p:spPr bwMode="auto">
            <a:xfrm>
              <a:off x="158" y="1117"/>
              <a:ext cx="1407" cy="544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85" name="Group 69"/>
          <p:cNvGrpSpPr>
            <a:grpSpLocks/>
          </p:cNvGrpSpPr>
          <p:nvPr/>
        </p:nvGrpSpPr>
        <p:grpSpPr bwMode="auto">
          <a:xfrm>
            <a:off x="3276600" y="2492375"/>
            <a:ext cx="1944688" cy="2089150"/>
            <a:chOff x="1927" y="1661"/>
            <a:chExt cx="1225" cy="1316"/>
          </a:xfrm>
        </p:grpSpPr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2064" y="2115"/>
              <a:ext cx="998" cy="862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2200" y="2387"/>
              <a:ext cx="182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2744" y="2387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2200" y="247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2744" y="247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2291" y="247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H="1">
              <a:off x="2835" y="247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82" name="AutoShape 66"/>
            <p:cNvSpPr>
              <a:spLocks noChangeArrowheads="1"/>
            </p:cNvSpPr>
            <p:nvPr/>
          </p:nvSpPr>
          <p:spPr bwMode="auto">
            <a:xfrm>
              <a:off x="1927" y="1661"/>
              <a:ext cx="1225" cy="454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86" name="Group 70"/>
          <p:cNvGrpSpPr>
            <a:grpSpLocks/>
          </p:cNvGrpSpPr>
          <p:nvPr/>
        </p:nvGrpSpPr>
        <p:grpSpPr bwMode="auto">
          <a:xfrm>
            <a:off x="6516688" y="3429000"/>
            <a:ext cx="1512887" cy="1439863"/>
            <a:chOff x="4105" y="2160"/>
            <a:chExt cx="953" cy="907"/>
          </a:xfrm>
        </p:grpSpPr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4241" y="2523"/>
              <a:ext cx="680" cy="5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4377" y="2659"/>
              <a:ext cx="136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4649" y="2659"/>
              <a:ext cx="137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4377" y="275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4649" y="275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 flipH="1">
              <a:off x="4422" y="2840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5" name="Line 49"/>
            <p:cNvSpPr>
              <a:spLocks noChangeShapeType="1"/>
            </p:cNvSpPr>
            <p:nvPr/>
          </p:nvSpPr>
          <p:spPr bwMode="auto">
            <a:xfrm>
              <a:off x="4467" y="2750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6" name="Line 50"/>
            <p:cNvSpPr>
              <a:spLocks noChangeShapeType="1"/>
            </p:cNvSpPr>
            <p:nvPr/>
          </p:nvSpPr>
          <p:spPr bwMode="auto">
            <a:xfrm>
              <a:off x="4739" y="2750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83" name="AutoShape 67"/>
            <p:cNvSpPr>
              <a:spLocks noChangeArrowheads="1"/>
            </p:cNvSpPr>
            <p:nvPr/>
          </p:nvSpPr>
          <p:spPr bwMode="auto">
            <a:xfrm>
              <a:off x="4105" y="2160"/>
              <a:ext cx="953" cy="363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87" name="Line 71"/>
          <p:cNvSpPr>
            <a:spLocks noChangeShapeType="1"/>
          </p:cNvSpPr>
          <p:nvPr/>
        </p:nvSpPr>
        <p:spPr bwMode="auto">
          <a:xfrm flipV="1">
            <a:off x="5651500" y="5876925"/>
            <a:ext cx="360363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88" name="Rectangle 72"/>
          <p:cNvSpPr>
            <a:spLocks noChangeArrowheads="1"/>
          </p:cNvSpPr>
          <p:nvPr/>
        </p:nvSpPr>
        <p:spPr bwMode="auto">
          <a:xfrm>
            <a:off x="5580063" y="5229225"/>
            <a:ext cx="1230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(the)</a:t>
            </a:r>
            <a:endParaRPr lang="ru-RU" i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9" grpId="0"/>
      <p:bldP spid="9274" grpId="0"/>
      <p:bldP spid="9275" grpId="0"/>
      <p:bldP spid="9279" grpId="0"/>
      <p:bldP spid="9280" grpId="0"/>
      <p:bldP spid="9287" grpId="0" animBg="1"/>
      <p:bldP spid="92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/>
              <a:t>Степени сравнения длинных прилагательных образуются с помощью </a:t>
            </a:r>
            <a:r>
              <a:rPr lang="ru-RU" sz="3200" b="1" i="1" u="sng">
                <a:solidFill>
                  <a:srgbClr val="FF0000"/>
                </a:solidFill>
              </a:rPr>
              <a:t>служебных слов</a:t>
            </a:r>
            <a:r>
              <a:rPr lang="ru-RU" sz="3200" b="1" i="1"/>
              <a:t>:</a:t>
            </a:r>
          </a:p>
        </p:txBody>
      </p:sp>
      <p:pic>
        <p:nvPicPr>
          <p:cNvPr id="10245" name="Picture 5" descr="j02168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2492375"/>
            <a:ext cx="3887788" cy="1873250"/>
          </a:xfrm>
          <a:prstGeom prst="rect">
            <a:avLst/>
          </a:prstGeom>
          <a:noFill/>
        </p:spPr>
      </p:pic>
      <p:pic>
        <p:nvPicPr>
          <p:cNvPr id="10246" name="Picture 6" descr="j0285750"/>
          <p:cNvPicPr>
            <a:picLocks noChangeAspect="1" noChangeArrowheads="1"/>
          </p:cNvPicPr>
          <p:nvPr/>
        </p:nvPicPr>
        <p:blipFill>
          <a:blip r:embed="rId3"/>
          <a:srcRect l="15753" r="13142"/>
          <a:stretch>
            <a:fillRect/>
          </a:stretch>
        </p:blipFill>
        <p:spPr bwMode="auto">
          <a:xfrm>
            <a:off x="1908175" y="3644900"/>
            <a:ext cx="2665413" cy="1871663"/>
          </a:xfrm>
          <a:prstGeom prst="rect">
            <a:avLst/>
          </a:prstGeom>
          <a:noFill/>
        </p:spPr>
      </p:pic>
      <p:pic>
        <p:nvPicPr>
          <p:cNvPr id="10250" name="Picture 10" descr="j03052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1484313"/>
            <a:ext cx="1138238" cy="1828800"/>
          </a:xfrm>
          <a:prstGeom prst="rect">
            <a:avLst/>
          </a:prstGeom>
          <a:noFill/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68313" y="3141663"/>
            <a:ext cx="2232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i="1"/>
              <a:t>expensive</a:t>
            </a:r>
            <a:endParaRPr lang="ru-RU" sz="3200" b="1" i="1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79613" y="5589588"/>
            <a:ext cx="21447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/>
              <a:t>expensive</a:t>
            </a:r>
            <a:endParaRPr lang="ru-RU" sz="3200" b="1" i="1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911975" y="4581525"/>
            <a:ext cx="223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i="1"/>
              <a:t>expensive</a:t>
            </a:r>
            <a:endParaRPr lang="ru-RU" sz="3200" b="1" i="1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27088" y="5589588"/>
            <a:ext cx="1177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</a:rPr>
              <a:t>more</a:t>
            </a:r>
            <a:endParaRPr lang="ru-RU" sz="3200" b="1" i="1">
              <a:solidFill>
                <a:srgbClr val="FF0000"/>
              </a:solidFill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932363" y="4581525"/>
            <a:ext cx="2100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/>
              <a:t>(the)</a:t>
            </a:r>
            <a:r>
              <a:rPr lang="en-US" sz="3200" b="1" i="1"/>
              <a:t> </a:t>
            </a:r>
            <a:r>
              <a:rPr lang="en-US" sz="3200" b="1" i="1">
                <a:solidFill>
                  <a:srgbClr val="FF0000"/>
                </a:solidFill>
              </a:rPr>
              <a:t>most</a:t>
            </a:r>
            <a:endParaRPr lang="ru-RU" sz="32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53" grpId="0"/>
      <p:bldP spid="10254" grpId="0"/>
      <p:bldP spid="10255" grpId="0"/>
      <p:bldP spid="102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4400" b="1" i="1"/>
              <a:t>  bi</a:t>
            </a:r>
            <a:r>
              <a:rPr lang="en-US" sz="4400" b="1" i="1">
                <a:solidFill>
                  <a:srgbClr val="FF3399"/>
                </a:solidFill>
              </a:rPr>
              <a:t>g</a:t>
            </a:r>
            <a:r>
              <a:rPr lang="en-US" sz="4400" b="1" i="1"/>
              <a:t>        bi</a:t>
            </a:r>
            <a:r>
              <a:rPr lang="ru-RU" sz="4400" b="1" i="1"/>
              <a:t>    </a:t>
            </a:r>
            <a:r>
              <a:rPr lang="en-US" sz="4400" b="1" i="1"/>
              <a:t>er       the bi</a:t>
            </a:r>
            <a:r>
              <a:rPr lang="ru-RU" sz="4400" b="1" i="1">
                <a:solidFill>
                  <a:srgbClr val="FF3399"/>
                </a:solidFill>
              </a:rPr>
              <a:t>    </a:t>
            </a:r>
            <a:r>
              <a:rPr lang="en-US" sz="4400" b="1" i="1"/>
              <a:t>est</a:t>
            </a:r>
          </a:p>
          <a:p>
            <a:pPr>
              <a:buFontTx/>
              <a:buNone/>
            </a:pPr>
            <a:r>
              <a:rPr lang="en-US" sz="4400" b="1"/>
              <a:t>[b</a:t>
            </a:r>
            <a:r>
              <a:rPr lang="en-US" sz="4400" b="1">
                <a:solidFill>
                  <a:srgbClr val="0033CC"/>
                </a:solidFill>
              </a:rPr>
              <a:t>I</a:t>
            </a:r>
            <a:r>
              <a:rPr lang="en-US" sz="4400" b="1"/>
              <a:t>g]</a:t>
            </a:r>
            <a:endParaRPr lang="ru-RU" sz="4400" b="1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476375" y="260350"/>
            <a:ext cx="6048375" cy="10080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8819"/>
              </a:avLst>
            </a:prstTxWarp>
          </a:bodyPr>
          <a:lstStyle/>
          <a:p>
            <a:pPr algn="ctr"/>
            <a:r>
              <a:rPr lang="ru-RU" sz="24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Особенности правописания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611188" y="3068638"/>
            <a:ext cx="215900" cy="576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79388" y="4149725"/>
            <a:ext cx="8785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/>
              <a:t>happ</a:t>
            </a:r>
            <a:r>
              <a:rPr lang="en-US" sz="4400" b="1" i="1">
                <a:solidFill>
                  <a:srgbClr val="FF3399"/>
                </a:solidFill>
              </a:rPr>
              <a:t>y</a:t>
            </a:r>
            <a:r>
              <a:rPr lang="en-US" sz="4400" b="1" i="1"/>
              <a:t>    happ</a:t>
            </a:r>
            <a:r>
              <a:rPr lang="ru-RU" sz="4400" b="1" i="1"/>
              <a:t> </a:t>
            </a:r>
            <a:r>
              <a:rPr lang="en-US" sz="4400" b="1" i="1"/>
              <a:t>er     the happ</a:t>
            </a:r>
            <a:r>
              <a:rPr lang="ru-RU" sz="4400" b="1" i="1"/>
              <a:t> </a:t>
            </a:r>
            <a:r>
              <a:rPr lang="en-US" sz="4400" b="1" i="1"/>
              <a:t>est</a:t>
            </a:r>
            <a:endParaRPr lang="ru-RU" sz="4400" b="1" i="1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1331913" y="5013325"/>
            <a:ext cx="28733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059113" y="1628775"/>
            <a:ext cx="803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3399"/>
                </a:solidFill>
              </a:rPr>
              <a:t>gg</a:t>
            </a:r>
            <a:endParaRPr lang="ru-RU" b="1" i="1">
              <a:solidFill>
                <a:srgbClr val="FF3399"/>
              </a:solidFill>
            </a:endParaRP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804025" y="1628775"/>
            <a:ext cx="803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3399"/>
                </a:solidFill>
              </a:rPr>
              <a:t>gg</a:t>
            </a:r>
            <a:endParaRPr lang="ru-RU" b="1" i="1">
              <a:solidFill>
                <a:srgbClr val="FF3399"/>
              </a:solidFill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3779838" y="4221163"/>
            <a:ext cx="325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3399"/>
                </a:solidFill>
              </a:rPr>
              <a:t>i</a:t>
            </a:r>
            <a:endParaRPr lang="ru-RU" b="1" i="1">
              <a:solidFill>
                <a:srgbClr val="FF3399"/>
              </a:solidFill>
            </a:endParaRP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7596188" y="4221163"/>
            <a:ext cx="325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3399"/>
                </a:solidFill>
              </a:rPr>
              <a:t>i</a:t>
            </a:r>
            <a:endParaRPr lang="ru-RU" b="1" i="1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 animBg="1"/>
      <p:bldP spid="12306" grpId="0" animBg="1"/>
      <p:bldP spid="12308" grpId="0"/>
      <p:bldP spid="12309" grpId="0"/>
      <p:bldP spid="12310" grpId="0"/>
      <p:bldP spid="123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611188" y="404813"/>
            <a:ext cx="6311900" cy="835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282"/>
              </a:avLst>
            </a:prstTxWarp>
          </a:bodyPr>
          <a:lstStyle/>
          <a:p>
            <a:pPr algn="ctr"/>
            <a:r>
              <a:rPr lang="ru-RU" sz="24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Особенности прилагательного</a:t>
            </a:r>
          </a:p>
        </p:txBody>
      </p:sp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7380288" y="404813"/>
            <a:ext cx="1008062" cy="7921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old</a:t>
            </a:r>
            <a:endParaRPr lang="ru-RU" sz="2400" b="1" i="1" kern="1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63575" y="1692275"/>
            <a:ext cx="80121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200" b="1" i="1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79388" y="1484313"/>
            <a:ext cx="1023302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800" b="1" i="1"/>
              <a:t>В общем значении:</a:t>
            </a:r>
            <a:r>
              <a:rPr lang="en-US" sz="2800" b="1" i="1"/>
              <a:t> </a:t>
            </a:r>
            <a:endParaRPr lang="ru-RU" sz="2800" b="1" i="1"/>
          </a:p>
          <a:p>
            <a:pPr marL="342900" indent="-342900"/>
            <a:r>
              <a:rPr lang="ru-RU" sz="3200" b="1" i="1"/>
              <a:t>   </a:t>
            </a:r>
            <a:r>
              <a:rPr lang="ru-RU" sz="3200" b="1" i="1">
                <a:solidFill>
                  <a:srgbClr val="CC00CC"/>
                </a:solidFill>
              </a:rPr>
              <a:t>о</a:t>
            </a:r>
            <a:r>
              <a:rPr lang="en-US" sz="3200" b="1" i="1">
                <a:solidFill>
                  <a:srgbClr val="CC00CC"/>
                </a:solidFill>
              </a:rPr>
              <a:t>ld   </a:t>
            </a:r>
            <a:r>
              <a:rPr lang="ru-RU" sz="3200" b="1" i="1">
                <a:solidFill>
                  <a:srgbClr val="CC00CC"/>
                </a:solidFill>
              </a:rPr>
              <a:t>            </a:t>
            </a:r>
            <a:r>
              <a:rPr lang="en-US" sz="3200" b="1" i="1">
                <a:solidFill>
                  <a:srgbClr val="CC00CC"/>
                </a:solidFill>
              </a:rPr>
              <a:t>older  </a:t>
            </a:r>
            <a:r>
              <a:rPr lang="ru-RU" sz="3200" b="1" i="1">
                <a:solidFill>
                  <a:srgbClr val="CC00CC"/>
                </a:solidFill>
              </a:rPr>
              <a:t>               </a:t>
            </a:r>
            <a:r>
              <a:rPr lang="en-US" sz="3200" i="1">
                <a:solidFill>
                  <a:srgbClr val="CC00CC"/>
                </a:solidFill>
              </a:rPr>
              <a:t>(the)</a:t>
            </a:r>
            <a:r>
              <a:rPr lang="en-US" sz="3200" b="1" i="1">
                <a:solidFill>
                  <a:srgbClr val="CC00CC"/>
                </a:solidFill>
              </a:rPr>
              <a:t> oldest</a:t>
            </a:r>
            <a:r>
              <a:rPr lang="ru-RU" sz="3200" b="1" i="1"/>
              <a:t>  </a:t>
            </a:r>
            <a:endParaRPr lang="en-US" sz="3200" b="1" i="1"/>
          </a:p>
          <a:p>
            <a:pPr marL="342900" indent="-342900"/>
            <a:r>
              <a:rPr lang="ru-RU" sz="2800" i="1"/>
              <a:t>Старый       старее,старше     самый</a:t>
            </a:r>
            <a:r>
              <a:rPr lang="ru-RU" sz="2800" b="1" i="1"/>
              <a:t> </a:t>
            </a:r>
            <a:r>
              <a:rPr lang="ru-RU" sz="2800" i="1"/>
              <a:t>старый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0" y="1484313"/>
            <a:ext cx="7991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79388" y="3213100"/>
            <a:ext cx="896461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/>
              <a:t>2. О членах семьи говорят так:   </a:t>
            </a:r>
          </a:p>
          <a:p>
            <a:pPr>
              <a:spcBef>
                <a:spcPct val="50000"/>
              </a:spcBef>
            </a:pPr>
            <a:r>
              <a:rPr lang="en-US" sz="3200" b="1" i="1"/>
              <a:t> </a:t>
            </a:r>
            <a:r>
              <a:rPr lang="en-US" sz="3200" b="1" i="1">
                <a:solidFill>
                  <a:srgbClr val="FF0000"/>
                </a:solidFill>
              </a:rPr>
              <a:t>old               </a:t>
            </a:r>
            <a:r>
              <a:rPr lang="en-US" sz="3200" b="1" i="1"/>
              <a:t>  </a:t>
            </a:r>
            <a:r>
              <a:rPr lang="en-US" sz="3200" b="1" i="1">
                <a:solidFill>
                  <a:srgbClr val="FF0000"/>
                </a:solidFill>
              </a:rPr>
              <a:t>elder</a:t>
            </a:r>
            <a:r>
              <a:rPr lang="en-US" sz="3200" b="1" i="1"/>
              <a:t>                  </a:t>
            </a:r>
            <a:r>
              <a:rPr lang="en-US" sz="3200" i="1">
                <a:solidFill>
                  <a:srgbClr val="FF0000"/>
                </a:solidFill>
              </a:rPr>
              <a:t>(the)</a:t>
            </a:r>
            <a:r>
              <a:rPr lang="en-US" sz="3200" b="1" i="1">
                <a:solidFill>
                  <a:srgbClr val="FF0000"/>
                </a:solidFill>
              </a:rPr>
              <a:t> eldest</a:t>
            </a:r>
            <a:endParaRPr lang="ru-RU" sz="3200" b="1" i="1">
              <a:solidFill>
                <a:srgbClr val="FF0000"/>
              </a:solidFill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79388" y="4437063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/>
              <a:t>Старый        старший                самый старший </a:t>
            </a:r>
          </a:p>
        </p:txBody>
      </p:sp>
      <p:pic>
        <p:nvPicPr>
          <p:cNvPr id="13328" name="Picture 16" descr="j02167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4868863"/>
            <a:ext cx="1450975" cy="1824037"/>
          </a:xfrm>
          <a:prstGeom prst="rect">
            <a:avLst/>
          </a:prstGeom>
          <a:noFill/>
        </p:spPr>
      </p:pic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284663" y="5300663"/>
            <a:ext cx="45354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/>
              <a:t>My </a:t>
            </a:r>
            <a:r>
              <a:rPr lang="en-US" sz="2800" b="1" i="1">
                <a:solidFill>
                  <a:srgbClr val="FF0000"/>
                </a:solidFill>
              </a:rPr>
              <a:t>elder</a:t>
            </a:r>
            <a:r>
              <a:rPr lang="en-US" sz="2800" b="1" i="1"/>
              <a:t> sister – </a:t>
            </a:r>
            <a:endParaRPr lang="ru-RU" sz="2800" b="1" i="1"/>
          </a:p>
          <a:p>
            <a:pPr>
              <a:spcBef>
                <a:spcPct val="50000"/>
              </a:spcBef>
            </a:pPr>
            <a:r>
              <a:rPr lang="ru-RU" sz="2800" b="1" i="1"/>
              <a:t>Моя старшая сестра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3851275" y="5589588"/>
            <a:ext cx="5048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/>
      <p:bldP spid="13326" grpId="0"/>
      <p:bldP spid="13327" grpId="0"/>
      <p:bldP spid="13329" grpId="0"/>
      <p:bldP spid="133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2124075" y="188913"/>
            <a:ext cx="4608513" cy="835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4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Исключения</a:t>
            </a:r>
          </a:p>
        </p:txBody>
      </p:sp>
      <p:graphicFrame>
        <p:nvGraphicFramePr>
          <p:cNvPr id="14400" name="Group 64"/>
          <p:cNvGraphicFramePr>
            <a:graphicFrameLocks noGrp="1"/>
          </p:cNvGraphicFramePr>
          <p:nvPr/>
        </p:nvGraphicFramePr>
        <p:xfrm>
          <a:off x="250825" y="1628775"/>
          <a:ext cx="8705850" cy="4673600"/>
        </p:xfrm>
        <a:graphic>
          <a:graphicData uri="http://schemas.openxmlformats.org/drawingml/2006/table">
            <a:tbl>
              <a:tblPr/>
              <a:tblGrid>
                <a:gridCol w="2901950"/>
                <a:gridCol w="2901950"/>
                <a:gridCol w="2901950"/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Положительная степень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Сравнительная степень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Превосходная степень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хороший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better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лучше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(the)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best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самый лучший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bad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плохой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worse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хуже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(the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самый плохой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little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маленький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меньше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(the)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least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самый маленький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7920038" cy="1152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4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Источники информации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39750" y="1557338"/>
            <a:ext cx="7993063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 i="1"/>
          </a:p>
          <a:p>
            <a:pPr>
              <a:spcBef>
                <a:spcPct val="50000"/>
              </a:spcBef>
            </a:pPr>
            <a:r>
              <a:rPr lang="ru-RU" sz="2400" i="1"/>
              <a:t>1.Гордон Е. М., Крылова И. П., Грамматика современного английского языка. Москва, «Высшая школа», 1980.</a:t>
            </a:r>
          </a:p>
          <a:p>
            <a:pPr>
              <a:spcBef>
                <a:spcPct val="50000"/>
              </a:spcBef>
            </a:pPr>
            <a:r>
              <a:rPr lang="ru-RU" sz="2400" i="1"/>
              <a:t>2. Клементьева Т. Б., Монк Б., Счастливый английский 5-6 класс. Москва, «Просвещение», 1992.</a:t>
            </a:r>
          </a:p>
          <a:p>
            <a:pPr>
              <a:spcBef>
                <a:spcPct val="50000"/>
              </a:spcBef>
            </a:pPr>
            <a:r>
              <a:rPr lang="ru-RU" sz="2400" i="1"/>
              <a:t>3. Картинки взяты из коллекции рисунков «</a:t>
            </a:r>
            <a:r>
              <a:rPr lang="en-US" sz="2400" i="1"/>
              <a:t>Microsoft Office</a:t>
            </a:r>
            <a:r>
              <a:rPr lang="ru-RU" sz="2400" i="1"/>
              <a:t>».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Group Home Page</Template>
  <TotalTime>384</TotalTime>
  <Words>256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Слайд 1</vt:lpstr>
      <vt:lpstr>Слайд 2</vt:lpstr>
      <vt:lpstr>Степени сравнения коротких прилагательных образуются с помощью суффиксов:</vt:lpstr>
      <vt:lpstr>Степени сравнения длинных прилагательных образуются с помощью служебных слов:</vt:lpstr>
      <vt:lpstr> </vt:lpstr>
      <vt:lpstr>Слайд 6</vt:lpstr>
      <vt:lpstr>  </vt:lpstr>
      <vt:lpstr>Слайд 8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10</cp:revision>
  <dcterms:created xsi:type="dcterms:W3CDTF">2007-05-22T08:27:05Z</dcterms:created>
  <dcterms:modified xsi:type="dcterms:W3CDTF">2020-04-10T08:42:33Z</dcterms:modified>
</cp:coreProperties>
</file>