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9" r:id="rId15"/>
    <p:sldId id="264" r:id="rId16"/>
    <p:sldId id="265" r:id="rId17"/>
    <p:sldId id="266" r:id="rId18"/>
    <p:sldId id="267" r:id="rId19"/>
    <p:sldId id="276" r:id="rId20"/>
    <p:sldId id="268" r:id="rId21"/>
    <p:sldId id="269" r:id="rId22"/>
    <p:sldId id="278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400" autoAdjust="0"/>
  </p:normalViewPr>
  <p:slideViewPr>
    <p:cSldViewPr snapToGrid="0">
      <p:cViewPr varScale="1">
        <p:scale>
          <a:sx n="89" d="100"/>
          <a:sy n="89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7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98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97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2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2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7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6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72B0-319E-4B71-9752-7BC69B702D97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95EC11-C74F-47DA-BE35-03DE8CE3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приёмов технологии развития критического мышления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800" smtClean="0"/>
          </a:p>
          <a:p>
            <a:pPr algn="r"/>
            <a:r>
              <a:rPr lang="ru-RU" sz="2800" dirty="0" smtClean="0"/>
              <a:t>Барсовкина Оксана Николаевна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6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«Сводная таблица»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810674"/>
              </p:ext>
            </p:extLst>
          </p:nvPr>
        </p:nvGraphicFramePr>
        <p:xfrm>
          <a:off x="2589213" y="2133600"/>
          <a:ext cx="8915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Линия сравнения 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произведения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Жанр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Герои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заканчивается произведение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/>
          <a:lstStyle/>
          <a:p>
            <a:pPr algn="ctr"/>
            <a:r>
              <a:rPr lang="ru-RU" dirty="0" smtClean="0"/>
              <a:t>Приём «Концептуальная таблица»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36179"/>
              </p:ext>
            </p:extLst>
          </p:nvPr>
        </p:nvGraphicFramePr>
        <p:xfrm>
          <a:off x="859536" y="2133600"/>
          <a:ext cx="10835641" cy="396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35"/>
                <a:gridCol w="2318228"/>
                <a:gridCol w="1014225"/>
                <a:gridCol w="1012746"/>
                <a:gridCol w="1750523"/>
                <a:gridCol w="1545154"/>
                <a:gridCol w="1652730"/>
              </a:tblGrid>
              <a:tr h="15000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Объект</a:t>
                      </a:r>
                      <a:r>
                        <a:rPr lang="ru-RU" sz="1800" baseline="0" dirty="0" smtClean="0"/>
                        <a:t> сравнения</a:t>
                      </a:r>
                      <a:endParaRPr lang="ru-RU" sz="1800" dirty="0"/>
                    </a:p>
                  </a:txBody>
                  <a:tcPr marL="77525" marR="77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Географическое положение</a:t>
                      </a:r>
                      <a:endParaRPr lang="ru-RU" sz="1800" dirty="0"/>
                    </a:p>
                  </a:txBody>
                  <a:tcPr marL="77525" marR="77525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Почва</a:t>
                      </a:r>
                      <a:endParaRPr lang="ru-RU" sz="1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Климат</a:t>
                      </a:r>
                      <a:endParaRPr lang="ru-RU" sz="1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Растительный мир</a:t>
                      </a:r>
                      <a:endParaRPr lang="ru-RU" sz="16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Животный</a:t>
                      </a:r>
                      <a:r>
                        <a:rPr lang="ru-RU" sz="1600" dirty="0" smtClean="0"/>
                        <a:t> мир</a:t>
                      </a:r>
                      <a:endParaRPr lang="ru-RU" sz="16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Деятельность </a:t>
                      </a:r>
                      <a:r>
                        <a:rPr lang="ru-RU" sz="1800" dirty="0" smtClean="0"/>
                        <a:t>человека</a:t>
                      </a:r>
                      <a:endParaRPr lang="ru-RU" sz="1600" dirty="0"/>
                    </a:p>
                  </a:txBody>
                  <a:tcPr marL="77525" marR="77525"/>
                </a:tc>
              </a:tr>
              <a:tr h="12327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Арктика</a:t>
                      </a:r>
                      <a:endParaRPr lang="ru-RU" dirty="0"/>
                    </a:p>
                  </a:txBody>
                  <a:tcPr marL="77525" marR="77525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</a:tr>
              <a:tr h="12327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Тундра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«ЗХУ» (Знаю-Хочу узнать-Узнал)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554121"/>
              </p:ext>
            </p:extLst>
          </p:nvPr>
        </p:nvGraphicFramePr>
        <p:xfrm>
          <a:off x="2589213" y="2133600"/>
          <a:ext cx="8915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60045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Хочу узнать</a:t>
                      </a:r>
                      <a:endParaRPr lang="ru-RU" sz="36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Узнал</a:t>
                      </a:r>
                      <a:endParaRPr lang="ru-RU" sz="3600" dirty="0"/>
                    </a:p>
                  </a:txBody>
                  <a:tcPr marL="77525" marR="77525"/>
                </a:tc>
              </a:tr>
              <a:tr h="17038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Первые</a:t>
                      </a:r>
                      <a:r>
                        <a:rPr lang="ru-RU" sz="2400" baseline="0" dirty="0" smtClean="0"/>
                        <a:t> люди стали стаей, затем общинами.</a:t>
                      </a:r>
                    </a:p>
                    <a:p>
                      <a:r>
                        <a:rPr lang="ru-RU" sz="2400" baseline="0" dirty="0" smtClean="0"/>
                        <a:t>Чтобы добить себе питание люди кочевали</a:t>
                      </a:r>
                      <a:endParaRPr lang="ru-RU" sz="24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Где появились первые люди?</a:t>
                      </a:r>
                    </a:p>
                    <a:p>
                      <a:r>
                        <a:rPr lang="ru-RU" sz="2400" dirty="0" smtClean="0"/>
                        <a:t>Как люди заселили нашу землю?</a:t>
                      </a:r>
                      <a:endParaRPr lang="ru-RU" sz="24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Ответы на поставленные</a:t>
                      </a:r>
                      <a:r>
                        <a:rPr lang="ru-RU" sz="2400" baseline="0" dirty="0" smtClean="0"/>
                        <a:t> вопросы учащиеся находят в тексте учебника в течение урока. Если нет ответа на поставленный вопрос – работа продолжается дома</a:t>
                      </a:r>
                      <a:endParaRPr lang="ru-RU" sz="2400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0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531738"/>
              </p:ext>
            </p:extLst>
          </p:nvPr>
        </p:nvGraphicFramePr>
        <p:xfrm>
          <a:off x="1069849" y="2133600"/>
          <a:ext cx="10434764" cy="25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91"/>
                <a:gridCol w="2608691"/>
                <a:gridCol w="2608691"/>
                <a:gridCol w="2608691"/>
              </a:tblGrid>
              <a:tr h="177529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«+»</a:t>
                      </a:r>
                    </a:p>
                    <a:p>
                      <a:r>
                        <a:rPr lang="ru-RU" sz="2800" dirty="0" smtClean="0"/>
                        <a:t>Уже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2800" baseline="0" dirty="0" smtClean="0"/>
                        <a:t>знал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«-»</a:t>
                      </a:r>
                    </a:p>
                    <a:p>
                      <a:r>
                        <a:rPr lang="ru-RU" sz="2800" dirty="0" smtClean="0"/>
                        <a:t>Новое для меня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«!»</a:t>
                      </a:r>
                    </a:p>
                    <a:p>
                      <a:r>
                        <a:rPr lang="ru-RU" sz="2800" dirty="0" smtClean="0"/>
                        <a:t>Меня удивило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«?»</a:t>
                      </a:r>
                    </a:p>
                    <a:p>
                      <a:r>
                        <a:rPr lang="ru-RU" sz="2800" dirty="0" smtClean="0"/>
                        <a:t>Не понял,</a:t>
                      </a:r>
                      <a:r>
                        <a:rPr lang="ru-RU" sz="2800" baseline="0" dirty="0" smtClean="0"/>
                        <a:t> есть вопросы</a:t>
                      </a:r>
                      <a:endParaRPr lang="ru-RU" sz="2800" dirty="0"/>
                    </a:p>
                  </a:txBody>
                  <a:tcPr marL="77525" marR="77525"/>
                </a:tc>
              </a:tr>
              <a:tr h="7911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3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3208" y="3358177"/>
            <a:ext cx="4304581" cy="664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Олимпийские игры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6853" y="1596246"/>
            <a:ext cx="3424687" cy="539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Виды спорта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7981" y="1596246"/>
            <a:ext cx="3414622" cy="534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Место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проведения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7981" y="5388246"/>
            <a:ext cx="3414622" cy="522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Правила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проведения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46853" y="5388246"/>
            <a:ext cx="3414622" cy="537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Награды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4" idx="1"/>
            <a:endCxn id="6" idx="2"/>
          </p:cNvCxnSpPr>
          <p:nvPr/>
        </p:nvCxnSpPr>
        <p:spPr>
          <a:xfrm flipH="1" flipV="1">
            <a:off x="2735292" y="2131084"/>
            <a:ext cx="1577916" cy="15592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  <a:endCxn id="7" idx="0"/>
          </p:cNvCxnSpPr>
          <p:nvPr/>
        </p:nvCxnSpPr>
        <p:spPr>
          <a:xfrm flipH="1">
            <a:off x="2735292" y="3690294"/>
            <a:ext cx="1577916" cy="16979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  <a:endCxn id="5" idx="2"/>
          </p:cNvCxnSpPr>
          <p:nvPr/>
        </p:nvCxnSpPr>
        <p:spPr>
          <a:xfrm flipV="1">
            <a:off x="8617789" y="2136116"/>
            <a:ext cx="1341408" cy="15541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8" idx="0"/>
          </p:cNvCxnSpPr>
          <p:nvPr/>
        </p:nvCxnSpPr>
        <p:spPr>
          <a:xfrm>
            <a:off x="8617789" y="3690294"/>
            <a:ext cx="1336375" cy="16979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5222"/>
            <a:ext cx="12191999" cy="607317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Фишбоун</a:t>
            </a:r>
            <a:r>
              <a:rPr lang="ru-RU" sz="4000" dirty="0" smtClean="0"/>
              <a:t> (рыбий скелет)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89212" y="3981090"/>
            <a:ext cx="838461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 rot="16200000">
            <a:off x="328362" y="3027830"/>
            <a:ext cx="2510976" cy="201072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686265" y="2061493"/>
            <a:ext cx="1353312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86265" y="4001751"/>
            <a:ext cx="1444752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10674146" y="2988456"/>
            <a:ext cx="1423698" cy="1923695"/>
          </a:xfrm>
          <a:custGeom>
            <a:avLst/>
            <a:gdLst>
              <a:gd name="connsiteX0" fmla="*/ 131 w 638825"/>
              <a:gd name="connsiteY0" fmla="*/ 1000666 h 1923695"/>
              <a:gd name="connsiteX1" fmla="*/ 388319 w 638825"/>
              <a:gd name="connsiteY1" fmla="*/ 2 h 1923695"/>
              <a:gd name="connsiteX2" fmla="*/ 638485 w 638825"/>
              <a:gd name="connsiteY2" fmla="*/ 992040 h 1923695"/>
              <a:gd name="connsiteX3" fmla="*/ 431451 w 638825"/>
              <a:gd name="connsiteY3" fmla="*/ 1923693 h 1923695"/>
              <a:gd name="connsiteX4" fmla="*/ 131 w 638825"/>
              <a:gd name="connsiteY4" fmla="*/ 1000666 h 192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25" h="1923695">
                <a:moveTo>
                  <a:pt x="131" y="1000666"/>
                </a:moveTo>
                <a:cubicBezTo>
                  <a:pt x="-7058" y="680051"/>
                  <a:pt x="281927" y="1440"/>
                  <a:pt x="388319" y="2"/>
                </a:cubicBezTo>
                <a:cubicBezTo>
                  <a:pt x="494711" y="-1436"/>
                  <a:pt x="631296" y="671425"/>
                  <a:pt x="638485" y="992040"/>
                </a:cubicBezTo>
                <a:cubicBezTo>
                  <a:pt x="645674" y="1312655"/>
                  <a:pt x="537843" y="1922255"/>
                  <a:pt x="431451" y="1923693"/>
                </a:cubicBezTo>
                <a:cubicBezTo>
                  <a:pt x="325059" y="1925131"/>
                  <a:pt x="7320" y="1321281"/>
                  <a:pt x="131" y="1000666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Вывод</a:t>
            </a:r>
            <a:endParaRPr lang="ru-RU" sz="3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370677" y="2061493"/>
            <a:ext cx="1466491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70677" y="3968055"/>
            <a:ext cx="1313538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168268" y="2085762"/>
            <a:ext cx="1380228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185119" y="3987608"/>
            <a:ext cx="1363377" cy="188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1221" y="3742563"/>
            <a:ext cx="1737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Проблема</a:t>
            </a:r>
            <a:endParaRPr lang="ru-RU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9818" y="1404628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причина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467889" y="1404628"/>
            <a:ext cx="202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причина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327428" y="585346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факты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7837168" y="5853462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ф</a:t>
            </a:r>
            <a:r>
              <a:rPr lang="ru-RU" sz="3600" dirty="0" smtClean="0"/>
              <a:t>акты</a:t>
            </a:r>
          </a:p>
        </p:txBody>
      </p:sp>
    </p:spTree>
    <p:extLst>
      <p:ext uri="{BB962C8B-B14F-4D97-AF65-F5344CB8AC3E}">
        <p14:creationId xmlns:p14="http://schemas.microsoft.com/office/powerpoint/2010/main" val="19842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«Тонкие и толстые вопросы»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705413"/>
              </p:ext>
            </p:extLst>
          </p:nvPr>
        </p:nvGraphicFramePr>
        <p:xfrm>
          <a:off x="1938526" y="2133600"/>
          <a:ext cx="9701785" cy="316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990"/>
                <a:gridCol w="6381795"/>
              </a:tblGrid>
              <a:tr h="912003">
                <a:tc>
                  <a:txBody>
                    <a:bodyPr/>
                    <a:lstStyle/>
                    <a:p>
                      <a:r>
                        <a:rPr lang="ru-RU" dirty="0" smtClean="0"/>
                        <a:t>Тонкие</a:t>
                      </a:r>
                      <a:r>
                        <a:rPr lang="ru-RU" baseline="0" dirty="0" smtClean="0"/>
                        <a:t>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Толстые вопросы </a:t>
                      </a:r>
                      <a:endParaRPr lang="ru-RU" dirty="0"/>
                    </a:p>
                  </a:txBody>
                  <a:tcPr/>
                </a:tc>
              </a:tr>
              <a:tr h="224877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/>
                        <a:t>Кто…? Что…? Когда…? Может…? Будет…? Как звать? Было ли…? Согласны ли вы…? Верно ли…?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Объясните: </a:t>
                      </a:r>
                    </a:p>
                    <a:p>
                      <a:pPr algn="r"/>
                      <a:r>
                        <a:rPr lang="ru-RU" baseline="0" dirty="0" smtClean="0"/>
                        <a:t>            </a:t>
                      </a:r>
                      <a:r>
                        <a:rPr lang="ru-RU" dirty="0" smtClean="0"/>
                        <a:t>Почему</a:t>
                      </a:r>
                      <a:r>
                        <a:rPr lang="ru-RU" baseline="0" dirty="0" smtClean="0"/>
                        <a:t> вы думаете…? Почему вы считаете…? </a:t>
                      </a:r>
                    </a:p>
                    <a:p>
                      <a:pPr algn="r"/>
                      <a:r>
                        <a:rPr lang="ru-RU" baseline="0" dirty="0" smtClean="0"/>
                        <a:t>В чём различие…?            </a:t>
                      </a:r>
                    </a:p>
                    <a:p>
                      <a:pPr algn="l"/>
                      <a:r>
                        <a:rPr lang="ru-RU" baseline="0" dirty="0" smtClean="0"/>
                        <a:t>Предположите: </a:t>
                      </a:r>
                    </a:p>
                    <a:p>
                      <a:pPr algn="r"/>
                      <a:r>
                        <a:rPr lang="ru-RU" baseline="0" dirty="0" smtClean="0"/>
                        <a:t>Что будет, если…?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8555"/>
            <a:ext cx="12192000" cy="1280890"/>
          </a:xfrm>
        </p:spPr>
        <p:txBody>
          <a:bodyPr/>
          <a:lstStyle/>
          <a:p>
            <a:pPr algn="ctr"/>
            <a:r>
              <a:rPr lang="ru-RU" dirty="0" smtClean="0"/>
              <a:t>Приём «Шесть шляп»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4613" y="4292810"/>
            <a:ext cx="46037" cy="42443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10" y="4468486"/>
            <a:ext cx="2499487" cy="2239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74" y="3695886"/>
            <a:ext cx="2289890" cy="2111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66" y="488549"/>
            <a:ext cx="2266758" cy="22262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00" y="716744"/>
            <a:ext cx="2167278" cy="19980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43" y="3695886"/>
            <a:ext cx="2274116" cy="20965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8" y="-138285"/>
            <a:ext cx="2348172" cy="20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031" y="1497467"/>
            <a:ext cx="9159278" cy="479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Григ</a:t>
            </a:r>
          </a:p>
          <a:p>
            <a:pPr marL="0" indent="0" algn="ctr">
              <a:buNone/>
            </a:pPr>
            <a:r>
              <a:rPr lang="ru-RU" dirty="0" smtClean="0"/>
              <a:t>добросердечный, щедрый</a:t>
            </a:r>
          </a:p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стречает, сочиняет, дарит</a:t>
            </a:r>
          </a:p>
          <a:p>
            <a:pPr marL="0" indent="0" algn="ctr">
              <a:buNone/>
            </a:pPr>
            <a:r>
              <a:rPr lang="ru-RU" dirty="0" smtClean="0"/>
              <a:t>Что бы тебе ни говорили о жизни, верь всегда, что она удивительна и прекрасна</a:t>
            </a:r>
          </a:p>
          <a:p>
            <a:pPr marL="0" indent="0" algn="ctr">
              <a:buNone/>
            </a:pPr>
            <a:r>
              <a:rPr lang="ru-RU" dirty="0" smtClean="0"/>
              <a:t>счастье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Куликовская битва</a:t>
            </a:r>
          </a:p>
          <a:p>
            <a:pPr marL="0" indent="0" algn="ctr">
              <a:buNone/>
            </a:pPr>
            <a:r>
              <a:rPr lang="ru-RU" dirty="0" smtClean="0"/>
              <a:t>Трудная, кровопролитная</a:t>
            </a:r>
          </a:p>
          <a:p>
            <a:pPr marL="0" indent="0" algn="ctr">
              <a:buNone/>
            </a:pPr>
            <a:r>
              <a:rPr lang="ru-RU" dirty="0" smtClean="0"/>
              <a:t>Объединяет, сражается, гонит</a:t>
            </a:r>
          </a:p>
          <a:p>
            <a:pPr marL="0" indent="0" algn="ctr">
              <a:buNone/>
            </a:pPr>
            <a:r>
              <a:rPr lang="ru-RU" dirty="0" smtClean="0"/>
              <a:t>Это первая победа над игом.</a:t>
            </a:r>
          </a:p>
          <a:p>
            <a:pPr marL="0" indent="0" algn="ctr">
              <a:buNone/>
            </a:pPr>
            <a:r>
              <a:rPr lang="ru-RU" dirty="0" smtClean="0"/>
              <a:t>Побоище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3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888" y="345057"/>
            <a:ext cx="9230264" cy="5262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5887" y="931653"/>
            <a:ext cx="10023893" cy="5607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Ученики</a:t>
            </a:r>
          </a:p>
          <a:p>
            <a:pPr marL="0" indent="0" algn="ctr">
              <a:buNone/>
            </a:pPr>
            <a:r>
              <a:rPr lang="ru-RU" i="1" dirty="0" smtClean="0"/>
              <a:t>Любимые, разные</a:t>
            </a:r>
          </a:p>
          <a:p>
            <a:pPr marL="0" indent="0" algn="ctr">
              <a:buNone/>
            </a:pPr>
            <a:r>
              <a:rPr lang="ru-RU" i="1" dirty="0" smtClean="0"/>
              <a:t>Дерзают, думают, шалят</a:t>
            </a:r>
          </a:p>
          <a:p>
            <a:pPr marL="0" indent="0" algn="ctr">
              <a:buNone/>
            </a:pPr>
            <a:r>
              <a:rPr lang="ru-RU" i="1" dirty="0" smtClean="0"/>
              <a:t>Без них не хватает чего-то</a:t>
            </a:r>
          </a:p>
          <a:p>
            <a:pPr marL="0" indent="0" algn="ctr">
              <a:buNone/>
            </a:pPr>
            <a:r>
              <a:rPr lang="ru-RU" i="1" dirty="0" smtClean="0"/>
              <a:t>Судьба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Учительница</a:t>
            </a:r>
          </a:p>
          <a:p>
            <a:pPr marL="0" indent="0" algn="ctr">
              <a:buNone/>
            </a:pPr>
            <a:r>
              <a:rPr lang="ru-RU" i="1" dirty="0" smtClean="0"/>
              <a:t>Тёплая, усталая</a:t>
            </a:r>
          </a:p>
          <a:p>
            <a:pPr marL="0" indent="0" algn="ctr">
              <a:buNone/>
            </a:pPr>
            <a:r>
              <a:rPr lang="ru-RU" i="1" dirty="0" smtClean="0"/>
              <a:t>Встречает, учит, исправляет</a:t>
            </a:r>
          </a:p>
          <a:p>
            <a:pPr marL="0" indent="0" algn="ctr">
              <a:buNone/>
            </a:pPr>
            <a:r>
              <a:rPr lang="ru-RU" i="1" dirty="0" smtClean="0"/>
              <a:t>Учит новым знаниям</a:t>
            </a:r>
          </a:p>
          <a:p>
            <a:pPr marL="0" indent="0" algn="ctr">
              <a:buNone/>
            </a:pPr>
            <a:r>
              <a:rPr lang="ru-RU" i="1" dirty="0" smtClean="0"/>
              <a:t>мама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418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6" cy="1532494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/>
              <a:t>	РКМЧП – название программы «Развитие критического мышления через чтение и письмо»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3355674"/>
            <a:ext cx="8911687" cy="2555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/>
              <a:t>РКМЧП – это программа, технология, подход?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774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12191999" cy="1749552"/>
          </a:xfrm>
        </p:spPr>
        <p:txBody>
          <a:bodyPr/>
          <a:lstStyle/>
          <a:p>
            <a:pPr algn="ctr"/>
            <a:r>
              <a:rPr lang="ru-RU" dirty="0" smtClean="0"/>
              <a:t>Приём «Дерево знаний»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4" y="1026811"/>
            <a:ext cx="9329902" cy="58311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3" y="1389428"/>
            <a:ext cx="1031143" cy="103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9" y="1243583"/>
            <a:ext cx="1033272" cy="1033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3" y="1519833"/>
            <a:ext cx="907954" cy="907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45" y="2276855"/>
            <a:ext cx="868991" cy="946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56" y="2500997"/>
            <a:ext cx="903766" cy="984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2" y="2638293"/>
            <a:ext cx="865926" cy="943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83" y="2647583"/>
            <a:ext cx="1055261" cy="1149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35" y="3697516"/>
            <a:ext cx="1606748" cy="1458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45" y="2967072"/>
            <a:ext cx="1353674" cy="12285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9" y="3565699"/>
            <a:ext cx="1404882" cy="12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«Ромашка </a:t>
            </a:r>
            <a:r>
              <a:rPr lang="ru-RU" dirty="0" err="1" smtClean="0"/>
              <a:t>Блума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0" y="1473678"/>
            <a:ext cx="4997999" cy="4769519"/>
          </a:xfrm>
        </p:spPr>
      </p:pic>
      <p:sp>
        <p:nvSpPr>
          <p:cNvPr id="5" name="TextBox 4"/>
          <p:cNvSpPr txBox="1"/>
          <p:nvPr/>
        </p:nvSpPr>
        <p:spPr>
          <a:xfrm>
            <a:off x="6029863" y="3040844"/>
            <a:ext cx="1796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?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3870515" y="3535271"/>
            <a:ext cx="16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Практический вопрос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476542">
            <a:off x="4495843" y="2545433"/>
            <a:ext cx="177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Простой вопрос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9099736">
            <a:off x="4449733" y="4479076"/>
            <a:ext cx="20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Уточняющий вопрос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9021533">
            <a:off x="6624632" y="2246475"/>
            <a:ext cx="14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Оценочный вопрос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87529" y="3440953"/>
            <a:ext cx="16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Творческий вопрос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279685">
            <a:off x="6602758" y="4673301"/>
            <a:ext cx="17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Вопрос-интерпретация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2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Стратегия «Зигзаг» (В. Бианки «Мышонок Пик»)</a:t>
            </a:r>
          </a:p>
          <a:p>
            <a:r>
              <a:rPr lang="ru-RU" sz="2400" dirty="0" smtClean="0"/>
              <a:t>Стратегия «Идеал» («Дикий котёнок»)</a:t>
            </a:r>
          </a:p>
          <a:p>
            <a:r>
              <a:rPr lang="ru-RU" sz="2400" dirty="0" smtClean="0"/>
              <a:t>Бортовой журнал</a:t>
            </a:r>
          </a:p>
          <a:p>
            <a:r>
              <a:rPr lang="ru-RU" sz="2400" dirty="0" smtClean="0"/>
              <a:t>Письменное интервью</a:t>
            </a:r>
          </a:p>
          <a:p>
            <a:r>
              <a:rPr lang="ru-RU" sz="2400" dirty="0" smtClean="0"/>
              <a:t>Чтение с остановками</a:t>
            </a:r>
          </a:p>
          <a:p>
            <a:r>
              <a:rPr lang="ru-RU" sz="2400" dirty="0" smtClean="0"/>
              <a:t>Приём «Выглядит , как … Звучит, как …»</a:t>
            </a:r>
          </a:p>
          <a:p>
            <a:r>
              <a:rPr lang="ru-RU" sz="2400" dirty="0" smtClean="0"/>
              <a:t>Приём «Плюс – минус – интересно»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/>
              <a:t>Ученик</a:t>
            </a:r>
          </a:p>
          <a:p>
            <a:pPr marL="0" indent="0" algn="ctr">
              <a:buNone/>
            </a:pPr>
            <a:r>
              <a:rPr lang="ru-RU" sz="3200" i="1" dirty="0" smtClean="0"/>
              <a:t>Ленивый, флегматичный</a:t>
            </a:r>
          </a:p>
          <a:p>
            <a:pPr marL="0" indent="0" algn="ctr">
              <a:buNone/>
            </a:pPr>
            <a:r>
              <a:rPr lang="ru-RU" sz="3200" i="1" dirty="0" smtClean="0"/>
              <a:t>Скучает, глазеет, ждёт …</a:t>
            </a:r>
          </a:p>
          <a:p>
            <a:pPr marL="0" indent="0" algn="ctr">
              <a:buNone/>
            </a:pPr>
            <a:r>
              <a:rPr lang="ru-RU" sz="3200" i="1" dirty="0" smtClean="0"/>
              <a:t>Когда кончится эта пытка</a:t>
            </a:r>
          </a:p>
          <a:p>
            <a:pPr marL="0" indent="0" algn="ctr">
              <a:buNone/>
            </a:pPr>
            <a:r>
              <a:rPr lang="ru-RU" sz="3200" i="1" dirty="0" smtClean="0"/>
              <a:t>бедолага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9694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Понятие «критическое мышление» и его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 algn="just">
              <a:buNone/>
            </a:pPr>
            <a:r>
              <a:rPr lang="ru-RU" sz="2200" dirty="0" smtClean="0"/>
              <a:t>	</a:t>
            </a:r>
            <a:r>
              <a:rPr lang="ru-RU" sz="2800" dirty="0" smtClean="0"/>
              <a:t>Критическое мышление – это процесс соотнесения внешней информации с имеющимися у человека знаниями, выработка решений о том, что можно принять, что необходимо дополнить, а что – отвергнуть. Это открытое мышление, не принимающее догм, развивающееся путём наложения новой информации на жизненный личный опыт. Критическое мышление – это отправная точка для развития творческого мышления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397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Готовность к планированию.</a:t>
            </a:r>
          </a:p>
          <a:p>
            <a:r>
              <a:rPr lang="ru-RU" sz="3200" dirty="0" smtClean="0"/>
              <a:t>2. Гибкость</a:t>
            </a:r>
          </a:p>
          <a:p>
            <a:r>
              <a:rPr lang="ru-RU" sz="3200" dirty="0" smtClean="0"/>
              <a:t>3. Настойчивость</a:t>
            </a:r>
          </a:p>
          <a:p>
            <a:r>
              <a:rPr lang="ru-RU" sz="3200" dirty="0" smtClean="0"/>
              <a:t>4.Готовность исправлять свои ошибки.</a:t>
            </a:r>
          </a:p>
          <a:p>
            <a:r>
              <a:rPr lang="ru-RU" sz="3200" dirty="0" smtClean="0"/>
              <a:t>5. Осознание.</a:t>
            </a:r>
          </a:p>
          <a:p>
            <a:r>
              <a:rPr lang="ru-RU" sz="3200" dirty="0" smtClean="0"/>
              <a:t>6. Поиск компромиссных решений.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92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688" y="313559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030" y="313559"/>
            <a:ext cx="9005978" cy="654444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Решают проблемы</a:t>
            </a:r>
          </a:p>
          <a:p>
            <a:r>
              <a:rPr lang="ru-RU" sz="1400" dirty="0" smtClean="0"/>
              <a:t>Проявляют известную настойчивость в решении проблем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онтролируют себя свою импульсивность</a:t>
            </a:r>
          </a:p>
          <a:p>
            <a:r>
              <a:rPr lang="ru-RU" sz="1400" dirty="0" smtClean="0"/>
              <a:t>Открыты для других идей</a:t>
            </a:r>
          </a:p>
          <a:p>
            <a:r>
              <a:rPr lang="ru-RU" sz="1400" dirty="0" smtClean="0"/>
              <a:t>Решают проблемы, сотрудничая с другими людьми</a:t>
            </a:r>
          </a:p>
          <a:p>
            <a:r>
              <a:rPr lang="ru-RU" sz="1400" dirty="0" smtClean="0"/>
              <a:t>Слушают собеседника</a:t>
            </a:r>
          </a:p>
          <a:p>
            <a:r>
              <a:rPr lang="ru-RU" sz="1400" dirty="0" smtClean="0"/>
              <a:t>Эмпатичны</a:t>
            </a:r>
          </a:p>
          <a:p>
            <a:r>
              <a:rPr lang="ru-RU" sz="1400" dirty="0" smtClean="0"/>
              <a:t>Терпимы к неопределённости</a:t>
            </a:r>
          </a:p>
          <a:p>
            <a:r>
              <a:rPr lang="ru-RU" sz="1400" dirty="0" smtClean="0"/>
              <a:t>Рассматривают проблемы с разных точек зрения</a:t>
            </a:r>
          </a:p>
          <a:p>
            <a:r>
              <a:rPr lang="ru-RU" sz="1400" dirty="0" smtClean="0"/>
              <a:t>Терпимо относятся к точкам зрения, отличным от собственных взглядов</a:t>
            </a:r>
          </a:p>
          <a:p>
            <a:r>
              <a:rPr lang="ru-RU" sz="1400" dirty="0" smtClean="0"/>
              <a:t>Рассматривают несколько возможностей решения какой-то проблемы</a:t>
            </a:r>
          </a:p>
          <a:p>
            <a:r>
              <a:rPr lang="ru-RU" sz="1400" dirty="0" smtClean="0"/>
              <a:t>Часто задают вопрос: «Что, если …?»</a:t>
            </a:r>
          </a:p>
          <a:p>
            <a:r>
              <a:rPr lang="ru-RU" sz="1400" dirty="0" smtClean="0"/>
              <a:t>умеют строить логические выводы</a:t>
            </a:r>
          </a:p>
          <a:p>
            <a:r>
              <a:rPr lang="ru-RU" sz="1400" dirty="0" smtClean="0"/>
              <a:t>Любознательны и часто задают «хорошие вопросы»</a:t>
            </a:r>
          </a:p>
          <a:p>
            <a:r>
              <a:rPr lang="ru-RU" sz="1400" dirty="0" smtClean="0"/>
              <a:t>Размышляют о своих чувствах, мыслях – оценивают их</a:t>
            </a:r>
          </a:p>
          <a:p>
            <a:r>
              <a:rPr lang="ru-RU" sz="1400" dirty="0" smtClean="0"/>
              <a:t>Строят прогнозы, обосновывают их и ставят перед собой обдуманные цели</a:t>
            </a:r>
          </a:p>
          <a:p>
            <a:r>
              <a:rPr lang="ru-RU" sz="1400" dirty="0" smtClean="0"/>
              <a:t>Активно воспринимают информацию</a:t>
            </a:r>
          </a:p>
          <a:p>
            <a:r>
              <a:rPr lang="ru-RU" sz="1400" dirty="0" smtClean="0"/>
              <a:t>Применяют свои навыки и знания в различных ситуациях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Образовательная технология развития критического мышления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376179"/>
              </p:ext>
            </p:extLst>
          </p:nvPr>
        </p:nvGraphicFramePr>
        <p:xfrm>
          <a:off x="2589212" y="2133600"/>
          <a:ext cx="9211723" cy="406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574"/>
                <a:gridCol w="3087069"/>
                <a:gridCol w="3054080"/>
              </a:tblGrid>
              <a:tr h="548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Технологические 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8011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I</a:t>
                      </a:r>
                      <a:r>
                        <a:rPr lang="ru-RU" i="1" dirty="0" smtClean="0"/>
                        <a:t> </a:t>
                      </a:r>
                      <a:r>
                        <a:rPr lang="ru-RU" i="0" dirty="0" smtClean="0"/>
                        <a:t>стадия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стадия</a:t>
                      </a:r>
                      <a:endParaRPr lang="ru-RU" dirty="0"/>
                    </a:p>
                  </a:txBody>
                  <a:tcPr/>
                </a:tc>
              </a:tr>
              <a:tr h="2972771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Вызов: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0" dirty="0" smtClean="0"/>
                        <a:t>имеющиеся знания;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0" dirty="0" smtClean="0"/>
                        <a:t>интерес к получению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i="0" dirty="0" smtClean="0"/>
                        <a:t>новой информации;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0" dirty="0" smtClean="0"/>
                        <a:t>постановка учеником</a:t>
                      </a:r>
                      <a:endParaRPr lang="ru-RU" i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i="0" dirty="0" smtClean="0"/>
                        <a:t>собственных целей обучения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Осмысления содержания: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получение новой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информации;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корректировка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учеником</a:t>
                      </a:r>
                      <a:r>
                        <a:rPr lang="ru-RU" baseline="0" dirty="0" smtClean="0"/>
                        <a:t> поставленных целей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Рефлексия: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размышление, </a:t>
                      </a:r>
                      <a:r>
                        <a:rPr lang="ru-RU" dirty="0" err="1" smtClean="0"/>
                        <a:t>рожде</a:t>
                      </a:r>
                      <a:r>
                        <a:rPr lang="ru-RU" dirty="0" smtClean="0"/>
                        <a:t> -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 err="1" smtClean="0"/>
                        <a:t>ние</a:t>
                      </a:r>
                      <a:r>
                        <a:rPr lang="ru-RU" dirty="0" smtClean="0"/>
                        <a:t> нового знания;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постановка</a:t>
                      </a:r>
                      <a:r>
                        <a:rPr lang="ru-RU" baseline="0" dirty="0" smtClean="0"/>
                        <a:t> учеником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aseline="0" dirty="0" smtClean="0"/>
                        <a:t>новых целей обучения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1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057" y="342900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Приём «Корзина идей»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327" y="5874655"/>
            <a:ext cx="5921347" cy="484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Напишите, что вы знаете о слонах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3" y="1306741"/>
            <a:ext cx="3941834" cy="4244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2793" y="1416156"/>
            <a:ext cx="150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онятия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20653" y="2607319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имена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4423" y="231651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факты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64919" y="201655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проблемы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0157" y="1785488"/>
            <a:ext cx="12442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«Верите ли вы, что…» , </a:t>
            </a:r>
            <a:br>
              <a:rPr lang="ru-RU" dirty="0" smtClean="0"/>
            </a:br>
            <a:r>
              <a:rPr lang="ru-RU" dirty="0" smtClean="0"/>
              <a:t>«Верные или неверные утверждения»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006682"/>
              </p:ext>
            </p:extLst>
          </p:nvPr>
        </p:nvGraphicFramePr>
        <p:xfrm>
          <a:off x="2592925" y="3066288"/>
          <a:ext cx="8915400" cy="128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  <a:gridCol w="1114425"/>
              </a:tblGrid>
              <a:tr h="64312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77525" marR="77525"/>
                </a:tc>
              </a:tr>
              <a:tr h="643128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3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910"/>
            <a:ext cx="12192000" cy="1280890"/>
          </a:xfrm>
        </p:spPr>
        <p:txBody>
          <a:bodyPr/>
          <a:lstStyle/>
          <a:p>
            <a:pPr algn="ctr"/>
            <a:r>
              <a:rPr lang="ru-RU" dirty="0" smtClean="0"/>
              <a:t>Приём «Кластер»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769167" y="1172359"/>
            <a:ext cx="2610215" cy="13350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Ч</a:t>
            </a:r>
            <a:r>
              <a:rPr lang="ru-RU" sz="3200" dirty="0" smtClean="0">
                <a:solidFill>
                  <a:schemeClr val="tx1"/>
                </a:solidFill>
              </a:rPr>
              <a:t>еловек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69027" y="2319292"/>
            <a:ext cx="2124770" cy="11641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Нервная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115438" y="4254879"/>
            <a:ext cx="2179002" cy="1122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Дыхательная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51883" y="4254879"/>
            <a:ext cx="2179002" cy="11223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Кровеносная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879796" y="1925755"/>
            <a:ext cx="1911096" cy="6949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3"/>
            <a:endCxn id="10" idx="0"/>
          </p:cNvCxnSpPr>
          <p:nvPr/>
        </p:nvCxnSpPr>
        <p:spPr>
          <a:xfrm flipH="1">
            <a:off x="4204939" y="2311873"/>
            <a:ext cx="946485" cy="194300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5"/>
            <a:endCxn id="11" idx="0"/>
          </p:cNvCxnSpPr>
          <p:nvPr/>
        </p:nvCxnSpPr>
        <p:spPr>
          <a:xfrm>
            <a:off x="6997125" y="2311873"/>
            <a:ext cx="844259" cy="194300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6"/>
            <a:endCxn id="9" idx="1"/>
          </p:cNvCxnSpPr>
          <p:nvPr/>
        </p:nvCxnSpPr>
        <p:spPr>
          <a:xfrm>
            <a:off x="7379382" y="1839871"/>
            <a:ext cx="2000810" cy="6499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65331" y="3447058"/>
            <a:ext cx="598362" cy="90548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39545" y="5308947"/>
            <a:ext cx="853570" cy="87725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45928" y="3452007"/>
            <a:ext cx="548848" cy="7714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879796" y="5313234"/>
            <a:ext cx="798339" cy="87725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1" idx="3"/>
          </p:cNvCxnSpPr>
          <p:nvPr/>
        </p:nvCxnSpPr>
        <p:spPr>
          <a:xfrm flipH="1">
            <a:off x="6373368" y="5212876"/>
            <a:ext cx="697622" cy="91360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5"/>
          </p:cNvCxnSpPr>
          <p:nvPr/>
        </p:nvCxnSpPr>
        <p:spPr>
          <a:xfrm>
            <a:off x="8611778" y="5212876"/>
            <a:ext cx="669382" cy="8587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9" idx="3"/>
          </p:cNvCxnSpPr>
          <p:nvPr/>
        </p:nvCxnSpPr>
        <p:spPr>
          <a:xfrm flipH="1">
            <a:off x="8815798" y="3312925"/>
            <a:ext cx="564394" cy="7554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9" idx="5"/>
          </p:cNvCxnSpPr>
          <p:nvPr/>
        </p:nvCxnSpPr>
        <p:spPr>
          <a:xfrm>
            <a:off x="10882632" y="3312925"/>
            <a:ext cx="493486" cy="7554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бъект 49"/>
          <p:cNvSpPr>
            <a:spLocks noGrp="1"/>
          </p:cNvSpPr>
          <p:nvPr>
            <p:ph idx="1"/>
          </p:nvPr>
        </p:nvSpPr>
        <p:spPr>
          <a:xfrm flipH="1">
            <a:off x="11504612" y="2133600"/>
            <a:ext cx="574612" cy="3777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808743" y="2319083"/>
            <a:ext cx="2282217" cy="12702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Пищеварительная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344</TotalTime>
  <Words>605</Words>
  <Application>Microsoft Office PowerPoint</Application>
  <PresentationFormat>Широкоэкранный</PresentationFormat>
  <Paragraphs>176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Легкий дым</vt:lpstr>
      <vt:lpstr>Использование приёмов технологии развития критического мышления</vt:lpstr>
      <vt:lpstr> РКМЧП – название программы «Развитие критического мышления через чтение и письмо»</vt:lpstr>
      <vt:lpstr>Понятие «критическое мышление» и его характеристики</vt:lpstr>
      <vt:lpstr>Презентация PowerPoint</vt:lpstr>
      <vt:lpstr>Презентация PowerPoint</vt:lpstr>
      <vt:lpstr>Образовательная технология развития критического мышления</vt:lpstr>
      <vt:lpstr>Приём «Корзина идей»</vt:lpstr>
      <vt:lpstr>Приём «Верите ли вы, что…» ,  «Верные или неверные утверждения»</vt:lpstr>
      <vt:lpstr>Приём «Кластер»</vt:lpstr>
      <vt:lpstr>Приём «Сводная таблица»</vt:lpstr>
      <vt:lpstr>Приём «Концептуальная таблица»</vt:lpstr>
      <vt:lpstr>Таблица «ЗХУ» (Знаю-Хочу узнать-Узнал)</vt:lpstr>
      <vt:lpstr>Приём «Инсерт»</vt:lpstr>
      <vt:lpstr>Презентация PowerPoint</vt:lpstr>
      <vt:lpstr>Фишбоун (рыбий скелет)</vt:lpstr>
      <vt:lpstr>Приём «Тонкие и толстые вопросы»</vt:lpstr>
      <vt:lpstr>Приём «Шесть шляп»</vt:lpstr>
      <vt:lpstr>Синквейн</vt:lpstr>
      <vt:lpstr>Презентация PowerPoint</vt:lpstr>
      <vt:lpstr>Приём «Дерево знаний»</vt:lpstr>
      <vt:lpstr>Приём «Ромашка Блума»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технологии развития критического мышления</dc:title>
  <dc:creator>PC</dc:creator>
  <cp:lastModifiedBy>PC</cp:lastModifiedBy>
  <cp:revision>37</cp:revision>
  <dcterms:created xsi:type="dcterms:W3CDTF">2019-03-24T07:54:20Z</dcterms:created>
  <dcterms:modified xsi:type="dcterms:W3CDTF">2020-04-02T07:20:30Z</dcterms:modified>
</cp:coreProperties>
</file>