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06D53E6-BCD9-4E83-B2BA-C56D343274DB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</p14:sldIdLst>
        </p14:section>
        <p14:section name="Раздел без заголовка" id="{9157FD93-8FDE-4670-9CD0-0AF6E4BE813B}">
          <p14:sldIdLst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1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FDCD55-26AD-4D52-B1FA-21016F2607ED}" type="doc">
      <dgm:prSet loTypeId="urn:microsoft.com/office/officeart/2005/8/layout/default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2EA719-64AC-47FB-AC62-328F0878A942}">
      <dgm:prSet phldrT="[Текст]" custT="1"/>
      <dgm:spPr/>
      <dgm:t>
        <a:bodyPr/>
        <a:lstStyle/>
        <a:p>
          <a:r>
            <a:rPr lang="ru-RU" sz="4000" dirty="0" err="1" smtClean="0"/>
            <a:t>Здоровьесберегающие</a:t>
          </a:r>
          <a:r>
            <a:rPr lang="ru-RU" sz="4000" dirty="0" smtClean="0"/>
            <a:t> технологии</a:t>
          </a:r>
          <a:endParaRPr lang="ru-RU" sz="4000" dirty="0"/>
        </a:p>
      </dgm:t>
    </dgm:pt>
    <dgm:pt modelId="{473441C9-067D-45DD-B27F-74B49CC01BF3}" type="parTrans" cxnId="{45A223C3-9AB4-44BC-A49B-6B86F1F9CEF1}">
      <dgm:prSet/>
      <dgm:spPr/>
      <dgm:t>
        <a:bodyPr/>
        <a:lstStyle/>
        <a:p>
          <a:endParaRPr lang="ru-RU"/>
        </a:p>
      </dgm:t>
    </dgm:pt>
    <dgm:pt modelId="{92468FD2-D733-4C53-BA4E-6A06129AFBDE}" type="sibTrans" cxnId="{45A223C3-9AB4-44BC-A49B-6B86F1F9CEF1}">
      <dgm:prSet/>
      <dgm:spPr/>
      <dgm:t>
        <a:bodyPr/>
        <a:lstStyle/>
        <a:p>
          <a:endParaRPr lang="ru-RU"/>
        </a:p>
      </dgm:t>
    </dgm:pt>
    <dgm:pt modelId="{E1283CED-A213-4712-8A6D-335C5818ACB6}">
      <dgm:prSet phldrT="[Текст]" custT="1"/>
      <dgm:spPr/>
      <dgm:t>
        <a:bodyPr/>
        <a:lstStyle/>
        <a:p>
          <a:r>
            <a:rPr lang="ru-RU" sz="3200" dirty="0" smtClean="0"/>
            <a:t>ребенка и родителей</a:t>
          </a:r>
          <a:endParaRPr lang="ru-RU" sz="3200" dirty="0"/>
        </a:p>
      </dgm:t>
    </dgm:pt>
    <dgm:pt modelId="{C1C15886-5EB5-4977-9262-18B67E078426}" type="parTrans" cxnId="{DD8DE7D7-8F3D-4586-AC83-A9660D61D377}">
      <dgm:prSet/>
      <dgm:spPr/>
      <dgm:t>
        <a:bodyPr/>
        <a:lstStyle/>
        <a:p>
          <a:endParaRPr lang="ru-RU"/>
        </a:p>
      </dgm:t>
    </dgm:pt>
    <dgm:pt modelId="{BABB3624-3E16-4154-AD53-14108EA906F0}" type="sibTrans" cxnId="{DD8DE7D7-8F3D-4586-AC83-A9660D61D377}">
      <dgm:prSet/>
      <dgm:spPr/>
      <dgm:t>
        <a:bodyPr/>
        <a:lstStyle/>
        <a:p>
          <a:endParaRPr lang="ru-RU"/>
        </a:p>
      </dgm:t>
    </dgm:pt>
    <dgm:pt modelId="{0AD053FF-3C39-4846-B62F-BF87FD760D41}">
      <dgm:prSet phldrT="[Текст]" custT="1"/>
      <dgm:spPr/>
      <dgm:t>
        <a:bodyPr/>
        <a:lstStyle/>
        <a:p>
          <a:r>
            <a:rPr lang="ru-RU" sz="3200" dirty="0" smtClean="0"/>
            <a:t>ребенка и педагога</a:t>
          </a:r>
          <a:endParaRPr lang="ru-RU" sz="3200" dirty="0"/>
        </a:p>
      </dgm:t>
    </dgm:pt>
    <dgm:pt modelId="{EB941CD7-D213-4759-A7E0-DE97748E159C}" type="parTrans" cxnId="{492F23A1-0690-460E-B72D-4AC292F3E5C3}">
      <dgm:prSet/>
      <dgm:spPr/>
      <dgm:t>
        <a:bodyPr/>
        <a:lstStyle/>
        <a:p>
          <a:endParaRPr lang="ru-RU"/>
        </a:p>
      </dgm:t>
    </dgm:pt>
    <dgm:pt modelId="{389BE990-40A0-48F1-9C3D-E0F7178E7959}" type="sibTrans" cxnId="{492F23A1-0690-460E-B72D-4AC292F3E5C3}">
      <dgm:prSet/>
      <dgm:spPr/>
      <dgm:t>
        <a:bodyPr/>
        <a:lstStyle/>
        <a:p>
          <a:endParaRPr lang="ru-RU"/>
        </a:p>
      </dgm:t>
    </dgm:pt>
    <dgm:pt modelId="{6EAECA88-7D36-4458-A8E6-DFEBF1E73E8B}">
      <dgm:prSet phldrT="[Текст]" custT="1"/>
      <dgm:spPr/>
      <dgm:t>
        <a:bodyPr/>
        <a:lstStyle/>
        <a:p>
          <a:r>
            <a:rPr lang="ru-RU" sz="2800" dirty="0" smtClean="0"/>
            <a:t>Целостная система воспитательно-оздоровительных, коррекционных  и профилактических мер, которые осуществляются в процессе взаимодействия</a:t>
          </a:r>
          <a:endParaRPr lang="ru-RU" sz="2800" dirty="0"/>
        </a:p>
      </dgm:t>
    </dgm:pt>
    <dgm:pt modelId="{BF3621EE-95E3-408C-AF4D-3BE7CA1E3EA3}" type="sibTrans" cxnId="{2D3E7708-2D63-4F7D-B53D-27BA876CF04C}">
      <dgm:prSet/>
      <dgm:spPr/>
      <dgm:t>
        <a:bodyPr/>
        <a:lstStyle/>
        <a:p>
          <a:endParaRPr lang="ru-RU"/>
        </a:p>
      </dgm:t>
    </dgm:pt>
    <dgm:pt modelId="{73262614-C277-45AA-86EE-26680C9D80DA}" type="parTrans" cxnId="{2D3E7708-2D63-4F7D-B53D-27BA876CF04C}">
      <dgm:prSet/>
      <dgm:spPr/>
      <dgm:t>
        <a:bodyPr/>
        <a:lstStyle/>
        <a:p>
          <a:endParaRPr lang="ru-RU"/>
        </a:p>
      </dgm:t>
    </dgm:pt>
    <dgm:pt modelId="{6DE5DA9E-CB47-4F37-B7DE-F28E2A157AB2}" type="pres">
      <dgm:prSet presAssocID="{1AFDCD55-26AD-4D52-B1FA-21016F2607E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BE9104-6CFE-4CEB-80E8-CB71383B3E1E}" type="pres">
      <dgm:prSet presAssocID="{442EA719-64AC-47FB-AC62-328F0878A942}" presName="node" presStyleLbl="node1" presStyleIdx="0" presStyleCnt="4" custScaleX="320000" custScaleY="90476" custLinFactNeighborX="-12857" custLinFactNeighborY="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F7D951-799B-4932-9E8E-73DD3F0F808C}" type="pres">
      <dgm:prSet presAssocID="{92468FD2-D733-4C53-BA4E-6A06129AFBDE}" presName="sibTrans" presStyleCnt="0"/>
      <dgm:spPr/>
    </dgm:pt>
    <dgm:pt modelId="{5AE5F943-A5F5-41B7-8CC1-CCE2F9F5D0BA}" type="pres">
      <dgm:prSet presAssocID="{6EAECA88-7D36-4458-A8E6-DFEBF1E73E8B}" presName="node" presStyleLbl="node1" presStyleIdx="1" presStyleCnt="4" custScaleX="237255" custScaleY="140111" custLinFactNeighborX="4342" custLinFactNeighborY="33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8061EA-58D2-4C88-840B-4FB548461433}" type="pres">
      <dgm:prSet presAssocID="{BF3621EE-95E3-408C-AF4D-3BE7CA1E3EA3}" presName="sibTrans" presStyleCnt="0"/>
      <dgm:spPr/>
    </dgm:pt>
    <dgm:pt modelId="{2DC33720-D099-4420-A29C-FBE13B934A71}" type="pres">
      <dgm:prSet presAssocID="{E1283CED-A213-4712-8A6D-335C5818ACB6}" presName="node" presStyleLbl="node1" presStyleIdx="2" presStyleCnt="4" custLinFactX="11429" custLinFactNeighborX="100000" custLinFactNeighborY="13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397992-8CF0-4A9F-8EA6-239066749156}" type="pres">
      <dgm:prSet presAssocID="{BABB3624-3E16-4154-AD53-14108EA906F0}" presName="sibTrans" presStyleCnt="0"/>
      <dgm:spPr/>
    </dgm:pt>
    <dgm:pt modelId="{AC20EA6E-1E15-4CBE-AE62-3F762A9D802D}" type="pres">
      <dgm:prSet presAssocID="{0AD053FF-3C39-4846-B62F-BF87FD760D41}" presName="node" presStyleLbl="node1" presStyleIdx="3" presStyleCnt="4" custLinFactX="-4286" custLinFactNeighborX="-100000" custLinFactNeighborY="180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396BCB-F896-4978-A02C-247B05059500}" type="presOf" srcId="{E1283CED-A213-4712-8A6D-335C5818ACB6}" destId="{2DC33720-D099-4420-A29C-FBE13B934A71}" srcOrd="0" destOrd="0" presId="urn:microsoft.com/office/officeart/2005/8/layout/default#1"/>
    <dgm:cxn modelId="{5AC5D4E1-8143-4528-821D-2943A1B30F27}" type="presOf" srcId="{1AFDCD55-26AD-4D52-B1FA-21016F2607ED}" destId="{6DE5DA9E-CB47-4F37-B7DE-F28E2A157AB2}" srcOrd="0" destOrd="0" presId="urn:microsoft.com/office/officeart/2005/8/layout/default#1"/>
    <dgm:cxn modelId="{2D3E7708-2D63-4F7D-B53D-27BA876CF04C}" srcId="{1AFDCD55-26AD-4D52-B1FA-21016F2607ED}" destId="{6EAECA88-7D36-4458-A8E6-DFEBF1E73E8B}" srcOrd="1" destOrd="0" parTransId="{73262614-C277-45AA-86EE-26680C9D80DA}" sibTransId="{BF3621EE-95E3-408C-AF4D-3BE7CA1E3EA3}"/>
    <dgm:cxn modelId="{4FDACB19-17BD-4F25-BBDA-2218AA8EB7FC}" type="presOf" srcId="{6EAECA88-7D36-4458-A8E6-DFEBF1E73E8B}" destId="{5AE5F943-A5F5-41B7-8CC1-CCE2F9F5D0BA}" srcOrd="0" destOrd="0" presId="urn:microsoft.com/office/officeart/2005/8/layout/default#1"/>
    <dgm:cxn modelId="{6F932DE3-1975-4791-8088-812AE3C149A6}" type="presOf" srcId="{0AD053FF-3C39-4846-B62F-BF87FD760D41}" destId="{AC20EA6E-1E15-4CBE-AE62-3F762A9D802D}" srcOrd="0" destOrd="0" presId="urn:microsoft.com/office/officeart/2005/8/layout/default#1"/>
    <dgm:cxn modelId="{492F23A1-0690-460E-B72D-4AC292F3E5C3}" srcId="{1AFDCD55-26AD-4D52-B1FA-21016F2607ED}" destId="{0AD053FF-3C39-4846-B62F-BF87FD760D41}" srcOrd="3" destOrd="0" parTransId="{EB941CD7-D213-4759-A7E0-DE97748E159C}" sibTransId="{389BE990-40A0-48F1-9C3D-E0F7178E7959}"/>
    <dgm:cxn modelId="{DD8DE7D7-8F3D-4586-AC83-A9660D61D377}" srcId="{1AFDCD55-26AD-4D52-B1FA-21016F2607ED}" destId="{E1283CED-A213-4712-8A6D-335C5818ACB6}" srcOrd="2" destOrd="0" parTransId="{C1C15886-5EB5-4977-9262-18B67E078426}" sibTransId="{BABB3624-3E16-4154-AD53-14108EA906F0}"/>
    <dgm:cxn modelId="{27479304-2D0E-4A29-8D80-876FFFEF4611}" type="presOf" srcId="{442EA719-64AC-47FB-AC62-328F0878A942}" destId="{30BE9104-6CFE-4CEB-80E8-CB71383B3E1E}" srcOrd="0" destOrd="0" presId="urn:microsoft.com/office/officeart/2005/8/layout/default#1"/>
    <dgm:cxn modelId="{45A223C3-9AB4-44BC-A49B-6B86F1F9CEF1}" srcId="{1AFDCD55-26AD-4D52-B1FA-21016F2607ED}" destId="{442EA719-64AC-47FB-AC62-328F0878A942}" srcOrd="0" destOrd="0" parTransId="{473441C9-067D-45DD-B27F-74B49CC01BF3}" sibTransId="{92468FD2-D733-4C53-BA4E-6A06129AFBDE}"/>
    <dgm:cxn modelId="{DABDB6E6-1C3B-40B4-B68D-B86971EDDD58}" type="presParOf" srcId="{6DE5DA9E-CB47-4F37-B7DE-F28E2A157AB2}" destId="{30BE9104-6CFE-4CEB-80E8-CB71383B3E1E}" srcOrd="0" destOrd="0" presId="urn:microsoft.com/office/officeart/2005/8/layout/default#1"/>
    <dgm:cxn modelId="{A0B6AA54-140A-4357-A5DD-E60619E241C2}" type="presParOf" srcId="{6DE5DA9E-CB47-4F37-B7DE-F28E2A157AB2}" destId="{5CF7D951-799B-4932-9E8E-73DD3F0F808C}" srcOrd="1" destOrd="0" presId="urn:microsoft.com/office/officeart/2005/8/layout/default#1"/>
    <dgm:cxn modelId="{0512D09E-2DDB-449F-8BC2-85BEC236347D}" type="presParOf" srcId="{6DE5DA9E-CB47-4F37-B7DE-F28E2A157AB2}" destId="{5AE5F943-A5F5-41B7-8CC1-CCE2F9F5D0BA}" srcOrd="2" destOrd="0" presId="urn:microsoft.com/office/officeart/2005/8/layout/default#1"/>
    <dgm:cxn modelId="{A5869A60-EFD0-4F77-820B-2842B73723DE}" type="presParOf" srcId="{6DE5DA9E-CB47-4F37-B7DE-F28E2A157AB2}" destId="{C88061EA-58D2-4C88-840B-4FB548461433}" srcOrd="3" destOrd="0" presId="urn:microsoft.com/office/officeart/2005/8/layout/default#1"/>
    <dgm:cxn modelId="{AF2B1B33-B19F-4398-B41D-BE2F1890A373}" type="presParOf" srcId="{6DE5DA9E-CB47-4F37-B7DE-F28E2A157AB2}" destId="{2DC33720-D099-4420-A29C-FBE13B934A71}" srcOrd="4" destOrd="0" presId="urn:microsoft.com/office/officeart/2005/8/layout/default#1"/>
    <dgm:cxn modelId="{985919D0-E6C6-47BA-A17B-556B46A9333D}" type="presParOf" srcId="{6DE5DA9E-CB47-4F37-B7DE-F28E2A157AB2}" destId="{00397992-8CF0-4A9F-8EA6-239066749156}" srcOrd="5" destOrd="0" presId="urn:microsoft.com/office/officeart/2005/8/layout/default#1"/>
    <dgm:cxn modelId="{EFA63366-3A76-4EBD-8406-1F074D50B3FF}" type="presParOf" srcId="{6DE5DA9E-CB47-4F37-B7DE-F28E2A157AB2}" destId="{AC20EA6E-1E15-4CBE-AE62-3F762A9D802D}" srcOrd="6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BE9104-6CFE-4CEB-80E8-CB71383B3E1E}">
      <dsp:nvSpPr>
        <dsp:cNvPr id="0" name=""/>
        <dsp:cNvSpPr/>
      </dsp:nvSpPr>
      <dsp:spPr>
        <a:xfrm>
          <a:off x="0" y="227599"/>
          <a:ext cx="8136903" cy="13803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err="1" smtClean="0"/>
            <a:t>Здоровьесберегающие</a:t>
          </a:r>
          <a:r>
            <a:rPr lang="ru-RU" sz="4000" kern="1200" dirty="0" smtClean="0"/>
            <a:t> технологии</a:t>
          </a:r>
          <a:endParaRPr lang="ru-RU" sz="4000" kern="1200" dirty="0"/>
        </a:p>
      </dsp:txBody>
      <dsp:txXfrm>
        <a:off x="0" y="227599"/>
        <a:ext cx="8136903" cy="1380364"/>
      </dsp:txXfrm>
    </dsp:sp>
    <dsp:sp modelId="{5AE5F943-A5F5-41B7-8CC1-CCE2F9F5D0BA}">
      <dsp:nvSpPr>
        <dsp:cNvPr id="0" name=""/>
        <dsp:cNvSpPr/>
      </dsp:nvSpPr>
      <dsp:spPr>
        <a:xfrm>
          <a:off x="1162420" y="1898569"/>
          <a:ext cx="6032878" cy="213763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Целостная система воспитательно-оздоровительных, коррекционных  и профилактических мер, которые осуществляются в процессе взаимодействия</a:t>
          </a:r>
          <a:endParaRPr lang="ru-RU" sz="2800" kern="1200" dirty="0"/>
        </a:p>
      </dsp:txBody>
      <dsp:txXfrm>
        <a:off x="1162420" y="1898569"/>
        <a:ext cx="6032878" cy="2137630"/>
      </dsp:txXfrm>
    </dsp:sp>
    <dsp:sp modelId="{2DC33720-D099-4420-A29C-FBE13B934A71}">
      <dsp:nvSpPr>
        <dsp:cNvPr id="0" name=""/>
        <dsp:cNvSpPr/>
      </dsp:nvSpPr>
      <dsp:spPr>
        <a:xfrm>
          <a:off x="4231927" y="4441351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ребенка и родителей</a:t>
          </a:r>
          <a:endParaRPr lang="ru-RU" sz="3200" kern="1200" dirty="0"/>
        </a:p>
      </dsp:txBody>
      <dsp:txXfrm>
        <a:off x="4231927" y="4441351"/>
        <a:ext cx="2542782" cy="1525669"/>
      </dsp:txXfrm>
    </dsp:sp>
    <dsp:sp modelId="{AC20EA6E-1E15-4CBE-AE62-3F762A9D802D}">
      <dsp:nvSpPr>
        <dsp:cNvPr id="0" name=""/>
        <dsp:cNvSpPr/>
      </dsp:nvSpPr>
      <dsp:spPr>
        <a:xfrm>
          <a:off x="1543824" y="4450994"/>
          <a:ext cx="2542782" cy="15256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/>
            <a:t>ребенка и педагога</a:t>
          </a:r>
          <a:endParaRPr lang="ru-RU" sz="3200" kern="1200" dirty="0"/>
        </a:p>
      </dsp:txBody>
      <dsp:txXfrm>
        <a:off x="1543824" y="4450994"/>
        <a:ext cx="2542782" cy="15256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4297E-C03F-4CA5-B047-8AC5B5D604CA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88F1CE-1D53-4E71-8AA7-7B287A68192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0985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0032" y="4509120"/>
            <a:ext cx="3632448" cy="156172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МБДОУ № 90 г. Мурманск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Белова Анастасия Александровна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2835746"/>
          </a:xfrm>
        </p:spPr>
        <p:txBody>
          <a:bodyPr>
            <a:noAutofit/>
          </a:bodyPr>
          <a:lstStyle/>
          <a:p>
            <a:pPr lvl="1"/>
            <a:r>
              <a:rPr lang="ru-RU" sz="4400" dirty="0" err="1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4400" dirty="0" err="1" smtClean="0">
                <a:solidFill>
                  <a:schemeClr val="tx2">
                    <a:lumMod val="75000"/>
                  </a:schemeClr>
                </a:solidFill>
              </a:rPr>
              <a:t>доровьесберегающие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 технологии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работе воспитателя</a:t>
            </a:r>
            <a:endParaRPr lang="ru-RU" sz="4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66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Релаксация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772816"/>
            <a:ext cx="3744416" cy="249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4005064"/>
            <a:ext cx="3778498" cy="2518998"/>
          </a:xfrm>
        </p:spPr>
      </p:pic>
    </p:spTree>
    <p:extLst>
      <p:ext uri="{BB962C8B-B14F-4D97-AF65-F5344CB8AC3E}">
        <p14:creationId xmlns:p14="http://schemas.microsoft.com/office/powerpoint/2010/main" val="16119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Пальчиковая гимнастика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556792"/>
            <a:ext cx="3868776" cy="2579183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33056"/>
            <a:ext cx="3850506" cy="2567004"/>
          </a:xfrm>
        </p:spPr>
      </p:pic>
    </p:spTree>
    <p:extLst>
      <p:ext uri="{BB962C8B-B14F-4D97-AF65-F5344CB8AC3E}">
        <p14:creationId xmlns:p14="http://schemas.microsoft.com/office/powerpoint/2010/main" val="399487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Гимнастика для глаз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996445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3868776" cy="2579183"/>
          </a:xfrm>
        </p:spPr>
      </p:pic>
    </p:spTree>
    <p:extLst>
      <p:ext uri="{BB962C8B-B14F-4D97-AF65-F5344CB8AC3E}">
        <p14:creationId xmlns:p14="http://schemas.microsoft.com/office/powerpoint/2010/main" val="313647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Дыхательная гимнастика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340768"/>
            <a:ext cx="3996446" cy="266429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9"/>
            <a:ext cx="3832771" cy="2555180"/>
          </a:xfrm>
        </p:spPr>
      </p:pic>
    </p:spTree>
    <p:extLst>
      <p:ext uri="{BB962C8B-B14F-4D97-AF65-F5344CB8AC3E}">
        <p14:creationId xmlns:p14="http://schemas.microsoft.com/office/powerpoint/2010/main" val="255733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1031617" y="260648"/>
            <a:ext cx="6920577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Гимнастика бодрящая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2776"/>
            <a:ext cx="3454239" cy="230425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388714"/>
            <a:ext cx="3489889" cy="2328037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71800" y="4221088"/>
            <a:ext cx="3440212" cy="2293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190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7736" y="1844824"/>
            <a:ext cx="7406208" cy="439248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Утренняя гимнастика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Физкультурные занятия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Занятия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 из серии «Здоровье»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Самомассаж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Активный отдых</a:t>
            </a:r>
            <a:endParaRPr lang="ru-RU" sz="28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57736" y="152636"/>
            <a:ext cx="7848872" cy="10801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Технологии обучения здоровому образу жизни</a:t>
            </a:r>
            <a:endParaRPr lang="ru-RU" sz="36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Утренняя гимнастика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3562474" cy="237498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484784"/>
            <a:ext cx="3526468" cy="2350978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59832" y="4171630"/>
            <a:ext cx="3394635" cy="2263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44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Физкультурные занятия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556791"/>
            <a:ext cx="3490466" cy="23269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556792"/>
            <a:ext cx="3456385" cy="230425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437112"/>
            <a:ext cx="3386447" cy="22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Занятия из серии «Здоровье»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744416" cy="249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05064"/>
            <a:ext cx="3850506" cy="2567003"/>
          </a:xfrm>
        </p:spPr>
      </p:pic>
    </p:spTree>
    <p:extLst>
      <p:ext uri="{BB962C8B-B14F-4D97-AF65-F5344CB8AC3E}">
        <p14:creationId xmlns:p14="http://schemas.microsoft.com/office/powerpoint/2010/main" val="265510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7675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Самомассаж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46275"/>
            <a:ext cx="3462331" cy="230822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556792"/>
            <a:ext cx="3528392" cy="2352261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4221088"/>
            <a:ext cx="3468278" cy="2312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48680"/>
            <a:ext cx="6512511" cy="4464496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Забота о здоровье 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/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</a:b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                  В.А. </a:t>
            </a:r>
            <a:r>
              <a:rPr lang="ru-RU" sz="3200" dirty="0">
                <a:solidFill>
                  <a:schemeClr val="bg2">
                    <a:lumMod val="25000"/>
                  </a:schemeClr>
                </a:solidFill>
                <a:effectLst/>
              </a:rPr>
              <a:t>С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/>
              </a:rPr>
              <a:t>ухомлинский</a:t>
            </a:r>
            <a:endParaRPr lang="ru-RU" sz="3200" dirty="0">
              <a:solidFill>
                <a:schemeClr val="bg2">
                  <a:lumMod val="2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494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9056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Активный отдых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12776"/>
            <a:ext cx="3528392" cy="248090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212" y="1484784"/>
            <a:ext cx="3689375" cy="2376264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323392"/>
            <a:ext cx="3278435" cy="218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86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Активный отдых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346450" cy="22309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772816"/>
            <a:ext cx="3346450" cy="2230966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15816" y="4392384"/>
            <a:ext cx="3278435" cy="2185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78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36" y="1988840"/>
            <a:ext cx="7622232" cy="3526328"/>
          </a:xfrm>
        </p:spPr>
        <p:txBody>
          <a:bodyPr/>
          <a:lstStyle/>
          <a:p>
            <a:pPr marL="0" indent="0" algn="l">
              <a:lnSpc>
                <a:spcPct val="150000"/>
              </a:lnSpc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Технология музыкального воздействия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Сказкотерапия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Артикуляционная гимнастика</a:t>
            </a:r>
            <a:r>
              <a:rPr lang="ru-RU" sz="2800" dirty="0" smtClean="0">
                <a:effectLst>
                  <a:reflection blurRad="6350" stA="0" endPos="45500" dir="5400000" sy="-100000" algn="bl" rotWithShape="0"/>
                </a:effectLst>
              </a:rPr>
              <a:t/>
            </a:r>
            <a:br>
              <a:rPr lang="ru-RU" sz="2800" dirty="0" smtClean="0">
                <a:effectLst>
                  <a:reflection blurRad="6350" stA="0" endPos="45500" dir="5400000" sy="-100000" algn="bl" rotWithShape="0"/>
                </a:effectLst>
              </a:rPr>
            </a:br>
            <a:endParaRPr lang="ru-RU" sz="2800" dirty="0">
              <a:effectLst>
                <a:reflection blurRad="6350" stA="0" endPos="45500" dir="5400000" sy="-100000" algn="bl" rotWithShape="0"/>
              </a:effectLst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4416" y="476672"/>
            <a:ext cx="784887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</a:rPr>
              <a:t>Коррекционные технологии</a:t>
            </a:r>
            <a:endParaRPr lang="ru-RU" sz="40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43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60648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Технологии музыкального воздействия</a:t>
            </a:r>
            <a:endParaRPr lang="ru-RU" sz="36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772816"/>
            <a:ext cx="3780421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789040"/>
            <a:ext cx="3780421" cy="2520280"/>
          </a:xfrm>
        </p:spPr>
      </p:pic>
    </p:spTree>
    <p:extLst>
      <p:ext uri="{BB962C8B-B14F-4D97-AF65-F5344CB8AC3E}">
        <p14:creationId xmlns:p14="http://schemas.microsoft.com/office/powerpoint/2010/main" val="240399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1628800"/>
            <a:ext cx="3744416" cy="2496277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933056"/>
            <a:ext cx="3562474" cy="237498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Сказкотерапия</a:t>
            </a:r>
            <a:endParaRPr lang="ru-RU" sz="44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829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Артикуляционная гимнастика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672409" cy="244827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3933056"/>
            <a:ext cx="3672409" cy="2448272"/>
          </a:xfrm>
        </p:spPr>
      </p:pic>
    </p:spTree>
    <p:extLst>
      <p:ext uri="{BB962C8B-B14F-4D97-AF65-F5344CB8AC3E}">
        <p14:creationId xmlns:p14="http://schemas.microsoft.com/office/powerpoint/2010/main" val="270633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95432"/>
            <a:ext cx="7848872" cy="6453336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Мы должны стремиться к полной реализации в жизни каждого ребенка трех моментов: </a:t>
            </a:r>
            <a:br>
              <a:rPr lang="ru-RU" sz="32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1) </a:t>
            </a: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достаточной индивидуальной умственной нагрузки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2) обеспечения условий для преобладания положительных эмоциональных впечатлений</a:t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/>
            </a:r>
            <a:b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b="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3) полного удовлетворения потребности в движении</a:t>
            </a:r>
            <a:endParaRPr lang="ru-RU" sz="2800" b="0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51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020779" cy="4680520"/>
          </a:xfrm>
        </p:spPr>
      </p:pic>
    </p:spTree>
    <p:extLst>
      <p:ext uri="{BB962C8B-B14F-4D97-AF65-F5344CB8AC3E}">
        <p14:creationId xmlns:p14="http://schemas.microsoft.com/office/powerpoint/2010/main" val="25900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920975471"/>
              </p:ext>
            </p:extLst>
          </p:nvPr>
        </p:nvGraphicFramePr>
        <p:xfrm>
          <a:off x="539552" y="332656"/>
          <a:ext cx="8136904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Стрелка вниз 3"/>
          <p:cNvSpPr/>
          <p:nvPr/>
        </p:nvSpPr>
        <p:spPr>
          <a:xfrm>
            <a:off x="4609340" y="1952836"/>
            <a:ext cx="242316" cy="21602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357554" y="4500570"/>
            <a:ext cx="180020" cy="24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6003624" y="4498414"/>
            <a:ext cx="180020" cy="242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6135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6768752" cy="14401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stA="0" endPos="0" dir="5400000" sy="-100000" algn="bl" rotWithShape="0"/>
                </a:effectLst>
              </a:rPr>
              <a:t>Задачи здоровьесберегающих технологий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stA="0" endPos="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420888"/>
            <a:ext cx="8064896" cy="39604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Обеспечить дошкольнику возможность сохранения здоровья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Сформировать у него необходимые знания по ЗОЖ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Научить использовать полученные знания в повседневной жизни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8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360512"/>
            <a:ext cx="8568952" cy="113042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err="1" smtClean="0">
                <a:solidFill>
                  <a:schemeClr val="tx2">
                    <a:lumMod val="50000"/>
                  </a:schemeClr>
                </a:solidFill>
              </a:rPr>
              <a:t>Здоровьесберегающие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технологии:</a:t>
            </a:r>
            <a:endParaRPr lang="ru-RU" sz="4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2132856"/>
            <a:ext cx="856895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</a:t>
            </a:r>
            <a:r>
              <a:rPr lang="ru-RU" sz="2400" dirty="0" smtClean="0"/>
              <a:t>ехнологии сохранения  и стимулирования здоровья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51520" y="3645024"/>
            <a:ext cx="8568952" cy="93610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т</a:t>
            </a:r>
            <a:r>
              <a:rPr lang="ru-RU" sz="2400" dirty="0" smtClean="0"/>
              <a:t>ехнологии обучения здоровому образу жизни</a:t>
            </a:r>
            <a:endParaRPr lang="ru-RU" sz="24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1520" y="5301208"/>
            <a:ext cx="8568952" cy="86409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</a:t>
            </a:r>
            <a:r>
              <a:rPr lang="ru-RU" sz="2400" dirty="0" smtClean="0"/>
              <a:t>оррекционные технологии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4338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2680" y="548680"/>
            <a:ext cx="8568952" cy="11521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bg2">
                    <a:lumMod val="10000"/>
                  </a:schemeClr>
                </a:solidFill>
              </a:rPr>
              <a:t>Технологии сохранения и стимулирования здоровья:</a:t>
            </a:r>
            <a:endParaRPr lang="ru-RU" sz="4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55576" y="2060848"/>
            <a:ext cx="7519528" cy="4248472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Ритмопластика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Динамические паузы 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Подвижные и спортивные игры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/>
            </a:r>
            <a:br>
              <a:rPr lang="ru-RU" sz="2800" dirty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Релаксация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Пальчиковая гимнастика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Гимнастика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  для глаз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Дыхательная гимнастика</a:t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</a:b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Гимнастика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 бодрящая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31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6624736" cy="9361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Ритмопластика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1484784"/>
            <a:ext cx="4143772" cy="2762514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4036888" cy="2691258"/>
          </a:xfrm>
        </p:spPr>
      </p:pic>
    </p:spTree>
    <p:extLst>
      <p:ext uri="{BB962C8B-B14F-4D97-AF65-F5344CB8AC3E}">
        <p14:creationId xmlns:p14="http://schemas.microsoft.com/office/powerpoint/2010/main" val="14927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1560"/>
            <a:ext cx="7632848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0" endPos="45500" dir="5400000" sy="-100000" algn="bl" rotWithShape="0"/>
                </a:effectLst>
              </a:rPr>
              <a:t>Динамические паузы</a:t>
            </a:r>
            <a:endParaRPr lang="ru-RU" dirty="0">
              <a:solidFill>
                <a:schemeClr val="bg2">
                  <a:lumMod val="25000"/>
                </a:schemeClr>
              </a:solidFill>
              <a:effectLst>
                <a:reflection blurRad="6350" stA="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176464" cy="27843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645024"/>
            <a:ext cx="4212470" cy="2808312"/>
          </a:xfrm>
        </p:spPr>
      </p:pic>
    </p:spTree>
    <p:extLst>
      <p:ext uri="{BB962C8B-B14F-4D97-AF65-F5344CB8AC3E}">
        <p14:creationId xmlns:p14="http://schemas.microsoft.com/office/powerpoint/2010/main" val="127045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352928" cy="936104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bg2">
                    <a:lumMod val="25000"/>
                  </a:schemeClr>
                </a:solidFill>
                <a:effectLst>
                  <a:reflection blurRad="6350" stA="4000" endPos="45500" dir="5400000" sy="-100000" algn="bl" rotWithShape="0"/>
                </a:effectLst>
              </a:rPr>
              <a:t>Подвижные и спортивные игры</a:t>
            </a:r>
            <a:endParaRPr lang="ru-RU" sz="4000" dirty="0">
              <a:solidFill>
                <a:schemeClr val="bg2">
                  <a:lumMod val="25000"/>
                </a:schemeClr>
              </a:solidFill>
              <a:effectLst>
                <a:reflection blurRad="6350" stA="4000" endPos="45500" dir="5400000" sy="-100000" algn="bl" rotWithShape="0"/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84784"/>
            <a:ext cx="4176390" cy="278425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61048"/>
            <a:ext cx="4104121" cy="2736080"/>
          </a:xfrm>
        </p:spPr>
      </p:pic>
    </p:spTree>
    <p:extLst>
      <p:ext uri="{BB962C8B-B14F-4D97-AF65-F5344CB8AC3E}">
        <p14:creationId xmlns:p14="http://schemas.microsoft.com/office/powerpoint/2010/main" val="204716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</TotalTime>
  <Words>176</Words>
  <Application>Microsoft Office PowerPoint</Application>
  <PresentationFormat>Экран (4:3)</PresentationFormat>
  <Paragraphs>40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Воздушный поток</vt:lpstr>
      <vt:lpstr>Здоровьесберегающие технологии в работе воспитателя</vt:lpstr>
      <vt:lpstr>Забота о здоровье – это важнейший труд воспитателя. От жизнерадостности, бодрости детей зависит их духовная жизнь, мировоззрение, умственное развитие, прочность знаний, вера в свои силы.                    В.А. Сухомлинский</vt:lpstr>
      <vt:lpstr>Презентация PowerPoint</vt:lpstr>
      <vt:lpstr>Задачи здоровьесберегающих технологий</vt:lpstr>
      <vt:lpstr>Презентация PowerPoint</vt:lpstr>
      <vt:lpstr>Ритмопластика Динамические паузы  Подвижные и спортивные игры Релаксация Пальчиковая гимнастика Гимнастика  для глаз Дыхательная гимнастика Гимнастика бодрящая </vt:lpstr>
      <vt:lpstr>Ритмопластика</vt:lpstr>
      <vt:lpstr>Динамические паузы</vt:lpstr>
      <vt:lpstr>Подвижные и спортивные игры</vt:lpstr>
      <vt:lpstr>Релаксация</vt:lpstr>
      <vt:lpstr>Пальчиковая гимнастика</vt:lpstr>
      <vt:lpstr>Гимнастика для глаз</vt:lpstr>
      <vt:lpstr>Дыхательная гимнастика</vt:lpstr>
      <vt:lpstr>Гимнастика бодрящая</vt:lpstr>
      <vt:lpstr>Утренняя гимнастика Физкультурные занятия Занятия из серии «Здоровье» Самомассаж Активный отдых</vt:lpstr>
      <vt:lpstr>Утренняя гимнастика</vt:lpstr>
      <vt:lpstr>Физкультурные занятия</vt:lpstr>
      <vt:lpstr>Занятия из серии «Здоровье»</vt:lpstr>
      <vt:lpstr>Самомассаж</vt:lpstr>
      <vt:lpstr>Активный отдых</vt:lpstr>
      <vt:lpstr>Активный отдых</vt:lpstr>
      <vt:lpstr>Технология музыкального воздействия Сказкотерапия Артикуляционная гимнастика </vt:lpstr>
      <vt:lpstr>Технологии музыкального воздействия</vt:lpstr>
      <vt:lpstr>Сказкотерапия</vt:lpstr>
      <vt:lpstr>Артикуляционная гимнастика</vt:lpstr>
      <vt:lpstr>Мы должны стремиться к полной реализации в жизни каждого ребенка трех моментов:   1) достаточной индивидуальной умственной нагрузки  2) обеспечения условий для преобладания положительных эмоциональных впечатлений  3) полного удовлетворения потребности в движении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здоровьесберегающих технологий в работе с детьми старшего дошкольного возраста</dc:title>
  <cp:lastModifiedBy>Asus d540na-gq173t</cp:lastModifiedBy>
  <cp:revision>31</cp:revision>
  <dcterms:modified xsi:type="dcterms:W3CDTF">2020-03-20T14:37:27Z</dcterms:modified>
</cp:coreProperties>
</file>