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49"/>
  </p:notesMasterIdLst>
  <p:sldIdLst>
    <p:sldId id="285" r:id="rId2"/>
    <p:sldId id="290" r:id="rId3"/>
    <p:sldId id="301" r:id="rId4"/>
    <p:sldId id="292" r:id="rId5"/>
    <p:sldId id="304" r:id="rId6"/>
    <p:sldId id="289" r:id="rId7"/>
    <p:sldId id="286" r:id="rId8"/>
    <p:sldId id="287" r:id="rId9"/>
    <p:sldId id="288" r:id="rId10"/>
    <p:sldId id="282" r:id="rId11"/>
    <p:sldId id="283" r:id="rId12"/>
    <p:sldId id="284" r:id="rId13"/>
    <p:sldId id="302" r:id="rId14"/>
    <p:sldId id="256" r:id="rId15"/>
    <p:sldId id="275" r:id="rId16"/>
    <p:sldId id="257" r:id="rId17"/>
    <p:sldId id="258" r:id="rId18"/>
    <p:sldId id="259" r:id="rId19"/>
    <p:sldId id="279" r:id="rId20"/>
    <p:sldId id="280" r:id="rId21"/>
    <p:sldId id="281" r:id="rId22"/>
    <p:sldId id="270" r:id="rId23"/>
    <p:sldId id="271" r:id="rId24"/>
    <p:sldId id="272" r:id="rId25"/>
    <p:sldId id="269" r:id="rId26"/>
    <p:sldId id="273" r:id="rId27"/>
    <p:sldId id="277" r:id="rId28"/>
    <p:sldId id="276" r:id="rId29"/>
    <p:sldId id="278" r:id="rId30"/>
    <p:sldId id="260" r:id="rId31"/>
    <p:sldId id="261" r:id="rId32"/>
    <p:sldId id="262" r:id="rId33"/>
    <p:sldId id="263" r:id="rId34"/>
    <p:sldId id="264" r:id="rId35"/>
    <p:sldId id="295" r:id="rId36"/>
    <p:sldId id="296" r:id="rId37"/>
    <p:sldId id="297" r:id="rId38"/>
    <p:sldId id="298" r:id="rId39"/>
    <p:sldId id="265" r:id="rId40"/>
    <p:sldId id="266" r:id="rId41"/>
    <p:sldId id="267" r:id="rId42"/>
    <p:sldId id="300" r:id="rId43"/>
    <p:sldId id="268" r:id="rId44"/>
    <p:sldId id="299" r:id="rId45"/>
    <p:sldId id="293" r:id="rId46"/>
    <p:sldId id="294" r:id="rId47"/>
    <p:sldId id="306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60E18"/>
    <a:srgbClr val="C1070B"/>
    <a:srgbClr val="009900"/>
    <a:srgbClr val="C30F83"/>
    <a:srgbClr val="003300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802" y="52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CAFA93-C44E-4894-B51A-0C5B750A0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BC42D-683E-4BF7-9632-42C076383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C244C-DD96-4506-9134-DBF99DB00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8333E-3D29-4A54-A20A-1508ECED7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BF208-6CF4-4CFC-B787-E2D4B8283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FC6D8-C9EA-4DB6-BE00-02C29F2EDF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61883-6325-47A8-B6B0-79D21C721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CD33D-A4D1-48E9-B7B8-704D0F5E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EF99E-AED7-4C20-93F9-44BC2B56A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61FFF-AA37-44CC-B3E4-79F873B70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2DF90-2A86-42FA-BCEC-134D8C3E9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8A369-5AAD-45F3-85E8-4611E8A60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A104C-8CF8-4C67-8879-D4366FB84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AF6A1-6502-4344-813F-342EB1FBFF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AE40-3CDE-49DB-B705-11418F4F3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2CF31-2B15-49E9-BCCD-664876AEA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DD50E-973E-4E6E-B000-31A413C9C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9170-331C-4506-B248-13A880774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B8D23AF-A27E-4222-A931-5F3E20148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44000" cy="68580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5562600" y="548640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</a:p>
          <a:p>
            <a:r>
              <a:rPr lang="ru-RU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учитель русского языка и </a:t>
            </a:r>
            <a:r>
              <a:rPr lang="ru-RU" sz="1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лителатуры</a:t>
            </a:r>
            <a:r>
              <a:rPr lang="ru-RU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МБОУ </a:t>
            </a:r>
            <a:r>
              <a:rPr lang="ru-RU" sz="1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Белоберезковская</a:t>
            </a:r>
            <a:r>
              <a:rPr lang="ru-RU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СОШ № 1 </a:t>
            </a:r>
            <a:r>
              <a:rPr lang="ru-RU" sz="1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Комелягина</a:t>
            </a:r>
            <a:r>
              <a:rPr lang="ru-RU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Наталья Ивановна</a:t>
            </a:r>
            <a:endParaRPr lang="ru-RU" sz="1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Британский музей </a:t>
            </a:r>
          </a:p>
        </p:txBody>
      </p:sp>
      <p:pic>
        <p:nvPicPr>
          <p:cNvPr id="78855" name="Picture 7" descr="б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752600"/>
            <a:ext cx="4686300" cy="3498850"/>
          </a:xfrm>
          <a:noFill/>
        </p:spPr>
      </p:pic>
      <p:pic>
        <p:nvPicPr>
          <p:cNvPr id="78856" name="Picture 8" descr="бр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11788" y="1828800"/>
            <a:ext cx="3008312" cy="3352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08013" y="274638"/>
            <a:ext cx="7958137" cy="396875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Памятники древнеегипетской культуры</a:t>
            </a:r>
          </a:p>
        </p:txBody>
      </p:sp>
      <p:pic>
        <p:nvPicPr>
          <p:cNvPr id="80915" name="Picture 19" descr="б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685800"/>
            <a:ext cx="1655763" cy="2982913"/>
          </a:xfrm>
          <a:noFill/>
        </p:spPr>
      </p:pic>
      <p:pic>
        <p:nvPicPr>
          <p:cNvPr id="80916" name="Picture 20" descr="б7 (копия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0" y="762000"/>
            <a:ext cx="1428750" cy="2906713"/>
          </a:xfrm>
          <a:noFill/>
        </p:spPr>
      </p:pic>
      <p:pic>
        <p:nvPicPr>
          <p:cNvPr id="80919" name="Picture 23" descr="б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3733800"/>
            <a:ext cx="3276600" cy="2908300"/>
          </a:xfrm>
          <a:noFill/>
        </p:spPr>
      </p:pic>
      <p:pic>
        <p:nvPicPr>
          <p:cNvPr id="80920" name="Picture 24" descr="б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29200" y="3771900"/>
            <a:ext cx="3173413" cy="3086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52400"/>
            <a:ext cx="8229600" cy="334963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sz="3200" b="1" i="1" smtClean="0">
                <a:solidFill>
                  <a:srgbClr val="660033"/>
                </a:solidFill>
              </a:rPr>
              <a:t> </a:t>
            </a:r>
            <a:r>
              <a:rPr lang="ru-RU" sz="3200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народов Месопотамии</a:t>
            </a:r>
          </a:p>
        </p:txBody>
      </p:sp>
      <p:pic>
        <p:nvPicPr>
          <p:cNvPr id="82966" name="Picture 22" descr="б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4616450"/>
            <a:ext cx="4808538" cy="2241550"/>
          </a:xfrm>
          <a:noFill/>
        </p:spPr>
      </p:pic>
      <p:pic>
        <p:nvPicPr>
          <p:cNvPr id="82967" name="Picture 23" descr="б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914400"/>
            <a:ext cx="5405438" cy="2847975"/>
          </a:xfrm>
          <a:noFill/>
        </p:spPr>
      </p:pic>
      <p:pic>
        <p:nvPicPr>
          <p:cNvPr id="82968" name="Picture 24" descr="б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05600" y="457200"/>
            <a:ext cx="1547813" cy="3876675"/>
          </a:xfrm>
          <a:noFill/>
        </p:spPr>
      </p:pic>
      <p:pic>
        <p:nvPicPr>
          <p:cNvPr id="82969" name="Picture 25" descr="б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14400" y="3810000"/>
            <a:ext cx="2570163" cy="2908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Искусство стран Азии и Африки</a:t>
            </a:r>
          </a:p>
        </p:txBody>
      </p:sp>
      <p:pic>
        <p:nvPicPr>
          <p:cNvPr id="146447" name="Picture 15" descr="б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95600" y="1906588"/>
            <a:ext cx="2922588" cy="4133850"/>
          </a:xfrm>
          <a:noFill/>
        </p:spPr>
      </p:pic>
      <p:pic>
        <p:nvPicPr>
          <p:cNvPr id="146448" name="Picture 16" descr="б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905000"/>
            <a:ext cx="2649538" cy="4219575"/>
          </a:xfrm>
          <a:noFill/>
        </p:spPr>
      </p:pic>
      <p:pic>
        <p:nvPicPr>
          <p:cNvPr id="146449" name="Picture 17" descr="б2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1905000"/>
            <a:ext cx="3070225" cy="4217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Прадо- «музей, призванный </a:t>
            </a:r>
            <a:br>
              <a:rPr lang="ru-RU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увековечить славу Испании».</a:t>
            </a:r>
          </a:p>
        </p:txBody>
      </p:sp>
      <p:pic>
        <p:nvPicPr>
          <p:cNvPr id="5129" name="Picture 9" descr="пр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2667000"/>
            <a:ext cx="5167313" cy="38576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6550"/>
          </a:xfrm>
        </p:spPr>
        <p:txBody>
          <a:bodyPr/>
          <a:lstStyle/>
          <a:p>
            <a:pPr eaLnBrk="1" hangingPunct="1"/>
            <a:r>
              <a:rPr lang="ru-RU" sz="4800" b="1" i="1" smtClean="0">
                <a:solidFill>
                  <a:schemeClr val="tx1"/>
                </a:solidFill>
                <a:latin typeface="Blackadder ITC" pitchFamily="82" charset="0"/>
              </a:rPr>
              <a:t>Иероним Босх</a:t>
            </a:r>
          </a:p>
        </p:txBody>
      </p:sp>
      <p:pic>
        <p:nvPicPr>
          <p:cNvPr id="62471" name="Picture 7" descr="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0"/>
            <a:ext cx="3905250" cy="4530725"/>
          </a:xfrm>
          <a:noFill/>
        </p:spPr>
      </p:pic>
      <p:pic>
        <p:nvPicPr>
          <p:cNvPr id="62472" name="Picture 8" descr="Picture Pack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1524000"/>
            <a:ext cx="4937125" cy="4333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24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624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Диего Веласкес</a:t>
            </a:r>
          </a:p>
        </p:txBody>
      </p:sp>
      <p:pic>
        <p:nvPicPr>
          <p:cNvPr id="17411" name="Picture 12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3575" y="1600200"/>
            <a:ext cx="3622675" cy="4525963"/>
          </a:xfrm>
          <a:noFill/>
        </p:spPr>
      </p:pic>
      <p:pic>
        <p:nvPicPr>
          <p:cNvPr id="17412" name="Picture 11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7600" y="1600200"/>
            <a:ext cx="34782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9950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Франсиско Гойя</a:t>
            </a:r>
          </a:p>
        </p:txBody>
      </p:sp>
      <p:pic>
        <p:nvPicPr>
          <p:cNvPr id="18435" name="Picture 11" descr="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3575" y="1600200"/>
            <a:ext cx="3622675" cy="4525963"/>
          </a:xfrm>
          <a:noFill/>
        </p:spPr>
      </p:pic>
      <p:pic>
        <p:nvPicPr>
          <p:cNvPr id="18436" name="Picture 12" descr="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7600" y="1600200"/>
            <a:ext cx="34782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 eaLnBrk="1" hangingPunct="1"/>
            <a:r>
              <a:rPr lang="ru-RU" sz="3200" b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b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Пабло Пикассо    «Герника».1937г</a:t>
            </a:r>
            <a:r>
              <a:rPr lang="ru-RU" sz="3600" b="1" smtClean="0">
                <a:solidFill>
                  <a:srgbClr val="660033"/>
                </a:solidFill>
                <a:latin typeface="Adobe Caslon Pro Bold" pitchFamily="18" charset="0"/>
              </a:rPr>
              <a:t>.</a:t>
            </a: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5181600"/>
            <a:ext cx="8229600" cy="1249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smtClean="0"/>
              <a:t>Этой картиной, посвященной разрушенному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smtClean="0"/>
              <a:t>фашистами испанскому городку, Пикассо пытался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smtClean="0"/>
              <a:t>передать ужас войны.</a:t>
            </a:r>
          </a:p>
        </p:txBody>
      </p:sp>
      <p:pic>
        <p:nvPicPr>
          <p:cNvPr id="19463" name="Picture 7" descr="9_57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066800"/>
            <a:ext cx="8245475" cy="3854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7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Дрезденская картинная галерея-</a:t>
            </a:r>
            <a:b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музей с трагической судьбой</a:t>
            </a:r>
          </a:p>
        </p:txBody>
      </p:sp>
      <p:pic>
        <p:nvPicPr>
          <p:cNvPr id="72711" name="Picture 7" descr="д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86000"/>
            <a:ext cx="4203700" cy="3138488"/>
          </a:xfrm>
          <a:noFill/>
        </p:spPr>
      </p:pic>
      <p:pic>
        <p:nvPicPr>
          <p:cNvPr id="72712" name="Picture 8" descr="drg1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2286000"/>
            <a:ext cx="4203700" cy="3138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066800"/>
          </a:xfrm>
        </p:spPr>
        <p:txBody>
          <a:bodyPr/>
          <a:lstStyle/>
          <a:p>
            <a:pPr eaLnBrk="1" hangingPunct="1"/>
            <a:r>
              <a:rPr lang="ru-RU" sz="6600" b="1" i="1" smtClean="0">
                <a:solidFill>
                  <a:srgbClr val="C1070B"/>
                </a:solidFill>
                <a:latin typeface="Monotype Corsiva" pitchFamily="66" charset="0"/>
              </a:rPr>
              <a:t>МУЗЕЙ-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000" b="1" i="1" smtClean="0">
                <a:latin typeface="Monotype Corsiva" pitchFamily="66" charset="0"/>
              </a:rPr>
              <a:t>учреждение, занимающееся собиранием,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000" b="1" i="1" smtClean="0">
                <a:latin typeface="Monotype Corsiva" pitchFamily="66" charset="0"/>
              </a:rPr>
              <a:t>      хранением, изучением и выставкой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000" b="1" i="1" smtClean="0">
                <a:latin typeface="Monotype Corsiva" pitchFamily="66" charset="0"/>
              </a:rPr>
              <a:t>               предметов-памятников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000" b="1" i="1" smtClean="0">
                <a:latin typeface="Monotype Corsiva" pitchFamily="66" charset="0"/>
              </a:rPr>
              <a:t>                естественной истории,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000" b="1" i="1" smtClean="0">
                <a:latin typeface="Monotype Corsiva" pitchFamily="66" charset="0"/>
              </a:rPr>
              <a:t>   материальной и духовной культуры,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000" b="1" i="1" smtClean="0">
                <a:latin typeface="Monotype Corsiva" pitchFamily="66" charset="0"/>
              </a:rPr>
              <a:t>                         а  также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000" b="1" i="1" smtClean="0">
                <a:latin typeface="Monotype Corsiva" pitchFamily="66" charset="0"/>
              </a:rPr>
              <a:t>просветительской и популяризаторской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4000" b="1" i="1" smtClean="0">
                <a:latin typeface="Monotype Corsiva" pitchFamily="66" charset="0"/>
              </a:rPr>
              <a:t>                    деятельностью.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Шедевры итальянского Возрождения</a:t>
            </a:r>
          </a:p>
        </p:txBody>
      </p:sp>
      <p:pic>
        <p:nvPicPr>
          <p:cNvPr id="74760" name="Picture 8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600200"/>
            <a:ext cx="4127500" cy="4889500"/>
          </a:xfrm>
          <a:noFill/>
        </p:spPr>
      </p:pic>
      <p:pic>
        <p:nvPicPr>
          <p:cNvPr id="74761" name="Picture 9" descr="Picture Packag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524000"/>
            <a:ext cx="4038600" cy="2035175"/>
          </a:xfrm>
          <a:noFill/>
        </p:spPr>
      </p:pic>
      <p:pic>
        <p:nvPicPr>
          <p:cNvPr id="74762" name="Picture 10" descr="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3733800"/>
            <a:ext cx="3405188" cy="2547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Шедевры европейских мастеров</a:t>
            </a:r>
          </a:p>
        </p:txBody>
      </p:sp>
      <p:pic>
        <p:nvPicPr>
          <p:cNvPr id="76809" name="Picture 9" descr="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762000"/>
            <a:ext cx="2468563" cy="2905125"/>
          </a:xfrm>
          <a:noFill/>
        </p:spPr>
      </p:pic>
      <p:pic>
        <p:nvPicPr>
          <p:cNvPr id="76810" name="Picture 10" descr="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838200"/>
            <a:ext cx="2022475" cy="2903538"/>
          </a:xfrm>
          <a:noFill/>
        </p:spPr>
      </p:pic>
      <p:pic>
        <p:nvPicPr>
          <p:cNvPr id="76811" name="Picture 11" descr="7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3000" y="3733800"/>
            <a:ext cx="2079625" cy="2908300"/>
          </a:xfrm>
          <a:noFill/>
        </p:spPr>
      </p:pic>
      <p:pic>
        <p:nvPicPr>
          <p:cNvPr id="76816" name="Picture 16" descr="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67200" y="3733800"/>
            <a:ext cx="3984625" cy="2906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869950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C30F83"/>
                </a:solidFill>
                <a:latin typeface="Times New Roman" pitchFamily="18" charset="0"/>
                <a:cs typeface="Times New Roman" pitchFamily="18" charset="0"/>
              </a:rPr>
              <a:t>Лувр –дворец французских королей и король французских музеев</a:t>
            </a:r>
          </a:p>
        </p:txBody>
      </p:sp>
      <p:pic>
        <p:nvPicPr>
          <p:cNvPr id="51209" name="Picture 9" descr="л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524000"/>
            <a:ext cx="2755900" cy="2057400"/>
          </a:xfrm>
          <a:noFill/>
        </p:spPr>
      </p:pic>
      <p:pic>
        <p:nvPicPr>
          <p:cNvPr id="51210" name="Picture 10" descr="л2b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1524000"/>
            <a:ext cx="2755900" cy="2057400"/>
          </a:xfrm>
          <a:noFill/>
        </p:spPr>
      </p:pic>
      <p:pic>
        <p:nvPicPr>
          <p:cNvPr id="51211" name="Picture 11" descr="л1bm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1413" y="3806825"/>
            <a:ext cx="2519362" cy="2322513"/>
          </a:xfrm>
          <a:noFill/>
        </p:spPr>
      </p:pic>
      <p:pic>
        <p:nvPicPr>
          <p:cNvPr id="51212" name="Picture 12" descr="0386-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75238" y="3938588"/>
            <a:ext cx="3181350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87363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C30F83"/>
                </a:solidFill>
                <a:latin typeface="Blackadder ITC" pitchFamily="82" charset="0"/>
              </a:rPr>
              <a:t>Античная скульптура</a:t>
            </a:r>
          </a:p>
        </p:txBody>
      </p:sp>
      <p:pic>
        <p:nvPicPr>
          <p:cNvPr id="53269" name="Picture 21" descr="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892175"/>
            <a:ext cx="4062413" cy="5965825"/>
          </a:xfrm>
          <a:noFill/>
        </p:spPr>
      </p:pic>
      <p:pic>
        <p:nvPicPr>
          <p:cNvPr id="53270" name="Picture 22" descr="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889000"/>
            <a:ext cx="4110038" cy="5969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i="1" smtClean="0">
                <a:solidFill>
                  <a:srgbClr val="C30F83"/>
                </a:solidFill>
                <a:latin typeface="Times New Roman" pitchFamily="18" charset="0"/>
                <a:cs typeface="Times New Roman" pitchFamily="18" charset="0"/>
              </a:rPr>
              <a:t>Жемчужина Лувра</a:t>
            </a:r>
          </a:p>
        </p:txBody>
      </p:sp>
      <p:pic>
        <p:nvPicPr>
          <p:cNvPr id="55303" name="Picture 7" descr="зал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3588" y="1754188"/>
            <a:ext cx="3198812" cy="4113212"/>
          </a:xfrm>
          <a:noFill/>
        </p:spPr>
      </p:pic>
      <p:pic>
        <p:nvPicPr>
          <p:cNvPr id="55304" name="Picture 8" descr="1480-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64150" y="1638300"/>
            <a:ext cx="2805113" cy="4448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5530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C30F83"/>
                </a:solidFill>
                <a:latin typeface="Times New Roman" pitchFamily="18" charset="0"/>
                <a:cs typeface="Times New Roman" pitchFamily="18" charset="0"/>
              </a:rPr>
              <a:t>В залах французской живописи</a:t>
            </a:r>
          </a:p>
        </p:txBody>
      </p:sp>
      <p:pic>
        <p:nvPicPr>
          <p:cNvPr id="49163" name="Picture 11" descr="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3733800"/>
            <a:ext cx="2895600" cy="2908300"/>
          </a:xfrm>
          <a:noFill/>
        </p:spPr>
      </p:pic>
      <p:pic>
        <p:nvPicPr>
          <p:cNvPr id="49164" name="Picture 12" descr="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3733800"/>
            <a:ext cx="2670175" cy="2547938"/>
          </a:xfrm>
          <a:noFill/>
        </p:spPr>
      </p:pic>
      <p:pic>
        <p:nvPicPr>
          <p:cNvPr id="49166" name="Picture 14" descr="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14400" y="762000"/>
            <a:ext cx="2819400" cy="2906713"/>
          </a:xfrm>
          <a:noFill/>
        </p:spPr>
      </p:pic>
      <p:pic>
        <p:nvPicPr>
          <p:cNvPr id="49168" name="Picture 16" descr="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638800" y="685800"/>
            <a:ext cx="2005013" cy="29035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C30F83"/>
                </a:solidFill>
                <a:latin typeface="Times New Roman" pitchFamily="18" charset="0"/>
                <a:cs typeface="Times New Roman" pitchFamily="18" charset="0"/>
              </a:rPr>
              <a:t>Импрессионисты</a:t>
            </a:r>
          </a:p>
        </p:txBody>
      </p:sp>
      <p:pic>
        <p:nvPicPr>
          <p:cNvPr id="57353" name="Picture 9" descr="1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685800"/>
            <a:ext cx="2451100" cy="2905125"/>
          </a:xfrm>
          <a:noFill/>
        </p:spPr>
      </p:pic>
      <p:pic>
        <p:nvPicPr>
          <p:cNvPr id="57354" name="Picture 10" descr="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10200" y="685800"/>
            <a:ext cx="2324100" cy="2903538"/>
          </a:xfrm>
          <a:noFill/>
        </p:spPr>
      </p:pic>
      <p:pic>
        <p:nvPicPr>
          <p:cNvPr id="57356" name="Picture 12" descr="14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3581400"/>
            <a:ext cx="3414713" cy="2908300"/>
          </a:xfrm>
          <a:noFill/>
        </p:spPr>
      </p:pic>
      <p:pic>
        <p:nvPicPr>
          <p:cNvPr id="57358" name="Picture 14" descr="1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90600" y="3590925"/>
            <a:ext cx="2613025" cy="3267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Метрополитен-музей</a:t>
            </a:r>
          </a:p>
        </p:txBody>
      </p:sp>
      <p:pic>
        <p:nvPicPr>
          <p:cNvPr id="68616" name="Picture 8" descr="м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828800"/>
            <a:ext cx="3505200" cy="4419600"/>
          </a:xfrm>
          <a:noFill/>
        </p:spPr>
      </p:pic>
      <p:pic>
        <p:nvPicPr>
          <p:cNvPr id="68617" name="Picture 9" descr="м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1600200"/>
            <a:ext cx="2287588" cy="2546350"/>
          </a:xfrm>
          <a:noFill/>
        </p:spPr>
      </p:pic>
      <p:pic>
        <p:nvPicPr>
          <p:cNvPr id="68618" name="Picture 10" descr="м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4114800"/>
            <a:ext cx="2289175" cy="2547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Доменико Эль Греко</a:t>
            </a:r>
          </a:p>
        </p:txBody>
      </p:sp>
      <p:pic>
        <p:nvPicPr>
          <p:cNvPr id="66569" name="Picture 9" descr="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914400"/>
            <a:ext cx="2411413" cy="2901950"/>
          </a:xfrm>
          <a:noFill/>
        </p:spPr>
      </p:pic>
      <p:pic>
        <p:nvPicPr>
          <p:cNvPr id="66570" name="Picture 10" descr="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10200" y="838200"/>
            <a:ext cx="2451100" cy="2905125"/>
          </a:xfrm>
          <a:noFill/>
        </p:spPr>
      </p:pic>
      <p:pic>
        <p:nvPicPr>
          <p:cNvPr id="66571" name="Picture 11" descr="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14400" y="3810000"/>
            <a:ext cx="2443163" cy="2906713"/>
          </a:xfrm>
          <a:noFill/>
        </p:spPr>
      </p:pic>
      <p:pic>
        <p:nvPicPr>
          <p:cNvPr id="66572" name="Picture 12" descr="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81600" y="3949700"/>
            <a:ext cx="2465388" cy="2908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latin typeface="Agency FB" pitchFamily="34" charset="0"/>
              </a:rPr>
              <a:t>В музее много работ великих мастеров</a:t>
            </a:r>
          </a:p>
        </p:txBody>
      </p:sp>
      <p:pic>
        <p:nvPicPr>
          <p:cNvPr id="70671" name="Picture 15" descr="1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990600"/>
            <a:ext cx="3198813" cy="2905125"/>
          </a:xfrm>
          <a:noFill/>
        </p:spPr>
      </p:pic>
      <p:pic>
        <p:nvPicPr>
          <p:cNvPr id="70672" name="Picture 16" descr="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914400"/>
            <a:ext cx="2324100" cy="2903538"/>
          </a:xfrm>
          <a:noFill/>
        </p:spPr>
      </p:pic>
      <p:pic>
        <p:nvPicPr>
          <p:cNvPr id="70673" name="Picture 17" descr="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2000" y="3949700"/>
            <a:ext cx="2454275" cy="2908300"/>
          </a:xfrm>
          <a:noFill/>
        </p:spPr>
      </p:pic>
      <p:pic>
        <p:nvPicPr>
          <p:cNvPr id="70674" name="Picture 18" descr="12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53000" y="3949700"/>
            <a:ext cx="3113088" cy="2908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411163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0000CC"/>
                </a:solidFill>
                <a:latin typeface="Adobe Garamond Pro Bold" pitchFamily="18" charset="0"/>
              </a:rPr>
              <a:t>Функции музея</a:t>
            </a:r>
          </a:p>
        </p:txBody>
      </p:sp>
      <p:pic>
        <p:nvPicPr>
          <p:cNvPr id="144393" name="Picture 9" descr="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533400"/>
            <a:ext cx="7273925" cy="3073400"/>
          </a:xfrm>
          <a:noFill/>
        </p:spPr>
      </p:pic>
      <p:pic>
        <p:nvPicPr>
          <p:cNvPr id="144394" name="Picture 10" descr="1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3581400"/>
            <a:ext cx="1716088" cy="2905125"/>
          </a:xfrm>
          <a:noFill/>
        </p:spPr>
      </p:pic>
      <p:pic>
        <p:nvPicPr>
          <p:cNvPr id="144398" name="Picture 14" descr="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39000" y="3505200"/>
            <a:ext cx="1716088" cy="2903538"/>
          </a:xfrm>
          <a:noFill/>
        </p:spPr>
      </p:pic>
      <p:pic>
        <p:nvPicPr>
          <p:cNvPr id="144400" name="Picture 16" descr="2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657600" y="3657600"/>
            <a:ext cx="1716088" cy="2905125"/>
          </a:xfrm>
          <a:noFill/>
        </p:spPr>
      </p:pic>
      <p:pic>
        <p:nvPicPr>
          <p:cNvPr id="4103" name="Picture 16" descr="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657600"/>
            <a:ext cx="17160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6" descr="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581400"/>
            <a:ext cx="17160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5562600" y="3886200"/>
            <a:ext cx="1447800" cy="22098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106" name="TextBox 13"/>
          <p:cNvSpPr txBox="1">
            <a:spLocks noChangeArrowheads="1"/>
          </p:cNvSpPr>
          <p:nvPr/>
        </p:nvSpPr>
        <p:spPr bwMode="auto">
          <a:xfrm>
            <a:off x="5486400" y="4583113"/>
            <a:ext cx="152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dirty="0">
                <a:solidFill>
                  <a:srgbClr val="960E18"/>
                </a:solidFill>
                <a:latin typeface="Monotype Corsiva" pitchFamily="66" charset="0"/>
              </a:rPr>
              <a:t>Выставка </a:t>
            </a:r>
          </a:p>
          <a:p>
            <a:r>
              <a:rPr lang="ru-RU" sz="2400" dirty="0">
                <a:solidFill>
                  <a:srgbClr val="960E18"/>
                </a:solidFill>
                <a:latin typeface="Monotype Corsiva" pitchFamily="66" charset="0"/>
              </a:rPr>
              <a:t>экспонатов</a:t>
            </a:r>
          </a:p>
        </p:txBody>
      </p:sp>
      <p:sp>
        <p:nvSpPr>
          <p:cNvPr id="17" name="Овал 16"/>
          <p:cNvSpPr/>
          <p:nvPr/>
        </p:nvSpPr>
        <p:spPr>
          <a:xfrm>
            <a:off x="1981200" y="3962400"/>
            <a:ext cx="1447800" cy="2286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8" name="TextBox 17"/>
          <p:cNvSpPr txBox="1">
            <a:spLocks noChangeArrowheads="1"/>
          </p:cNvSpPr>
          <p:nvPr/>
        </p:nvSpPr>
        <p:spPr bwMode="auto">
          <a:xfrm>
            <a:off x="2133600" y="4343400"/>
            <a:ext cx="1295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960E18"/>
                </a:solidFill>
                <a:latin typeface="Monotype Corsiva" pitchFamily="66" charset="0"/>
              </a:rPr>
              <a:t>Просветительская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  <p:bldP spid="410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681038" y="228600"/>
            <a:ext cx="7956550" cy="1676400"/>
          </a:xfrm>
        </p:spPr>
        <p:txBody>
          <a:bodyPr/>
          <a:lstStyle/>
          <a:p>
            <a:pPr eaLnBrk="1" hangingPunct="1"/>
            <a:r>
              <a:rPr lang="ru-RU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Эрмитаж-  не только один из крупнейших музеев мира, но и памятник архитектуры</a:t>
            </a:r>
          </a:p>
        </p:txBody>
      </p:sp>
      <p:pic>
        <p:nvPicPr>
          <p:cNvPr id="24587" name="Picture 11" descr="зим растрелли вв 1754-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362200"/>
            <a:ext cx="4340225" cy="3240088"/>
          </a:xfrm>
          <a:noFill/>
        </p:spPr>
      </p:pic>
      <p:pic>
        <p:nvPicPr>
          <p:cNvPr id="24588" name="Picture 12" descr="spfa04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67250" y="2438400"/>
            <a:ext cx="4340225" cy="32400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180975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Залы Эрмитажа</a:t>
            </a:r>
          </a:p>
        </p:txBody>
      </p:sp>
      <p:pic>
        <p:nvPicPr>
          <p:cNvPr id="26639" name="Picture 15" descr="э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609600"/>
            <a:ext cx="4203700" cy="3138488"/>
          </a:xfrm>
          <a:noFill/>
        </p:spPr>
      </p:pic>
      <p:pic>
        <p:nvPicPr>
          <p:cNvPr id="26642" name="Picture 18" descr="э2b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10200" y="685800"/>
            <a:ext cx="2609850" cy="2905125"/>
          </a:xfrm>
          <a:noFill/>
        </p:spPr>
      </p:pic>
      <p:pic>
        <p:nvPicPr>
          <p:cNvPr id="26643" name="Picture 19" descr="э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9600" y="3886200"/>
            <a:ext cx="3516313" cy="2625725"/>
          </a:xfrm>
          <a:noFill/>
        </p:spPr>
      </p:pic>
      <p:pic>
        <p:nvPicPr>
          <p:cNvPr id="26644" name="Picture 20" descr="белый зал в зим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62600" y="3886200"/>
            <a:ext cx="2417763" cy="2690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0575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Леонардо да Винчи</a:t>
            </a:r>
          </a:p>
        </p:txBody>
      </p:sp>
      <p:pic>
        <p:nvPicPr>
          <p:cNvPr id="33795" name="Picture 9" descr="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4675" y="1371600"/>
            <a:ext cx="3803650" cy="4754563"/>
          </a:xfrm>
          <a:noFill/>
        </p:spPr>
      </p:pic>
      <p:pic>
        <p:nvPicPr>
          <p:cNvPr id="33796" name="Picture 10" descr="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65675" y="1371600"/>
            <a:ext cx="3803650" cy="4754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Рембрант</a:t>
            </a:r>
          </a:p>
        </p:txBody>
      </p:sp>
      <p:pic>
        <p:nvPicPr>
          <p:cNvPr id="34819" name="Picture 19" descr="э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898525"/>
            <a:ext cx="3652838" cy="5959475"/>
          </a:xfrm>
          <a:noFill/>
        </p:spPr>
      </p:pic>
      <p:pic>
        <p:nvPicPr>
          <p:cNvPr id="34820" name="Picture 20" descr="э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219200"/>
            <a:ext cx="4779963" cy="4654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залах фламандской живописи</a:t>
            </a:r>
          </a:p>
        </p:txBody>
      </p:sp>
      <p:pic>
        <p:nvPicPr>
          <p:cNvPr id="38929" name="Picture 17" descr="2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838200"/>
            <a:ext cx="2252663" cy="2903538"/>
          </a:xfrm>
          <a:noFill/>
        </p:spPr>
      </p:pic>
      <p:pic>
        <p:nvPicPr>
          <p:cNvPr id="38930" name="Picture 18" descr="1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914400"/>
            <a:ext cx="2320925" cy="2903538"/>
          </a:xfrm>
          <a:noFill/>
        </p:spPr>
      </p:pic>
      <p:pic>
        <p:nvPicPr>
          <p:cNvPr id="38931" name="Picture 19" descr="1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90600" y="3810000"/>
            <a:ext cx="2411413" cy="2909888"/>
          </a:xfrm>
          <a:noFill/>
        </p:spPr>
      </p:pic>
      <p:pic>
        <p:nvPicPr>
          <p:cNvPr id="38938" name="Picture 26" descr="э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67200" y="3948113"/>
            <a:ext cx="4365625" cy="29098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Русский музей</a:t>
            </a:r>
          </a:p>
        </p:txBody>
      </p:sp>
      <p:pic>
        <p:nvPicPr>
          <p:cNvPr id="119827" name="Picture 19" descr="r03022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219200"/>
            <a:ext cx="3516313" cy="2625725"/>
          </a:xfrm>
          <a:noFill/>
        </p:spPr>
      </p:pic>
      <p:pic>
        <p:nvPicPr>
          <p:cNvPr id="119828" name="Picture 20" descr="06m0953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3962400"/>
            <a:ext cx="3516313" cy="2625725"/>
          </a:xfrm>
          <a:noFill/>
        </p:spPr>
      </p:pic>
      <p:pic>
        <p:nvPicPr>
          <p:cNvPr id="119829" name="Picture 21" descr="06m0950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0200" y="1219200"/>
            <a:ext cx="2417763" cy="2690813"/>
          </a:xfrm>
          <a:noFill/>
        </p:spPr>
      </p:pic>
      <p:pic>
        <p:nvPicPr>
          <p:cNvPr id="119830" name="Picture 22" descr="06m0967i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410200" y="3962400"/>
            <a:ext cx="2417763" cy="2690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52400"/>
            <a:ext cx="8229600" cy="411163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Русская живопись Х</a:t>
            </a:r>
            <a:r>
              <a:rPr lang="en-US" sz="32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Х века</a:t>
            </a:r>
          </a:p>
        </p:txBody>
      </p:sp>
      <p:pic>
        <p:nvPicPr>
          <p:cNvPr id="122903" name="Picture 23" descr="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838200"/>
            <a:ext cx="4048125" cy="2905125"/>
          </a:xfrm>
          <a:noFill/>
        </p:spPr>
      </p:pic>
      <p:pic>
        <p:nvPicPr>
          <p:cNvPr id="122904" name="Picture 24" descr="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914400"/>
            <a:ext cx="4394200" cy="2905125"/>
          </a:xfrm>
          <a:noFill/>
        </p:spPr>
      </p:pic>
      <p:pic>
        <p:nvPicPr>
          <p:cNvPr id="122907" name="Picture 27" descr="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4267200"/>
            <a:ext cx="4038600" cy="2309813"/>
          </a:xfrm>
          <a:noFill/>
        </p:spPr>
      </p:pic>
      <p:pic>
        <p:nvPicPr>
          <p:cNvPr id="122910" name="Picture 30" descr="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8200" y="4114800"/>
            <a:ext cx="4260850" cy="2547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зале Брюллова</a:t>
            </a:r>
          </a:p>
        </p:txBody>
      </p:sp>
      <p:pic>
        <p:nvPicPr>
          <p:cNvPr id="124953" name="Picture 25" descr="06m0956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057400"/>
            <a:ext cx="3846513" cy="2984500"/>
          </a:xfrm>
          <a:noFill/>
        </p:spPr>
      </p:pic>
      <p:pic>
        <p:nvPicPr>
          <p:cNvPr id="124955" name="Picture 27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1981200"/>
            <a:ext cx="4703763" cy="3565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249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249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536575" y="274638"/>
            <a:ext cx="8150225" cy="258762"/>
          </a:xfrm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залах Русского музея широко представлена живопись ХХ века.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0063" name="Picture 15" descr="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762000"/>
            <a:ext cx="2386013" cy="2901950"/>
          </a:xfrm>
          <a:noFill/>
        </p:spPr>
      </p:pic>
      <p:pic>
        <p:nvPicPr>
          <p:cNvPr id="130066" name="Picture 18" descr="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838200"/>
            <a:ext cx="3900488" cy="2903538"/>
          </a:xfrm>
          <a:noFill/>
        </p:spPr>
      </p:pic>
      <p:pic>
        <p:nvPicPr>
          <p:cNvPr id="130073" name="Picture 25" descr="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3948113"/>
            <a:ext cx="3973513" cy="2909887"/>
          </a:xfrm>
          <a:noFill/>
        </p:spPr>
      </p:pic>
      <p:pic>
        <p:nvPicPr>
          <p:cNvPr id="130074" name="Picture 26" descr="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34000" y="3733800"/>
            <a:ext cx="2328863" cy="2906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0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Третьяковская галерея –</a:t>
            </a:r>
            <a:br>
              <a:rPr lang="ru-RU" sz="36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крупнейшее собрание русской</a:t>
            </a:r>
            <a:br>
              <a:rPr lang="ru-RU" sz="36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 советской живописи</a:t>
            </a:r>
          </a:p>
        </p:txBody>
      </p:sp>
      <p:pic>
        <p:nvPicPr>
          <p:cNvPr id="40973" name="Picture 13" descr="т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89550" y="1665288"/>
            <a:ext cx="2755900" cy="2055812"/>
          </a:xfrm>
          <a:noFill/>
        </p:spPr>
      </p:pic>
      <p:pic>
        <p:nvPicPr>
          <p:cNvPr id="40976" name="Picture 16" descr="1970-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773238"/>
            <a:ext cx="4038600" cy="4178300"/>
          </a:xfrm>
          <a:noFill/>
        </p:spPr>
      </p:pic>
      <p:pic>
        <p:nvPicPr>
          <p:cNvPr id="40978" name="Picture 18" descr="1970-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3733800"/>
            <a:ext cx="2266950" cy="2906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/>
              <a:t>Основные типы музеев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1.Художественные музеи  или музеи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dirty="0" smtClean="0"/>
              <a:t>   искусств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2.Исторические музеи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3.Технические музеи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4.Антропологические музеи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5.Краеведческие музеи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6.Литературные музеи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7.Музеи жизни и деятельности выдающихся людей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8.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Естественно-научные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музеи.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1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1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Русская иконопись</a:t>
            </a:r>
          </a:p>
        </p:txBody>
      </p:sp>
      <p:pic>
        <p:nvPicPr>
          <p:cNvPr id="41987" name="Picture 11" descr="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252538"/>
            <a:ext cx="4113213" cy="5605462"/>
          </a:xfrm>
          <a:noFill/>
        </p:spPr>
      </p:pic>
      <p:pic>
        <p:nvPicPr>
          <p:cNvPr id="41988" name="Picture 12" descr="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1250950"/>
            <a:ext cx="3854450" cy="5607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Васнецов В. М.</a:t>
            </a:r>
          </a:p>
        </p:txBody>
      </p:sp>
      <p:pic>
        <p:nvPicPr>
          <p:cNvPr id="43011" name="Picture 11" descr="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066800"/>
            <a:ext cx="3552825" cy="5610225"/>
          </a:xfrm>
          <a:noFill/>
        </p:spPr>
      </p:pic>
      <p:pic>
        <p:nvPicPr>
          <p:cNvPr id="43012" name="Picture 12" descr="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33800" y="1600200"/>
            <a:ext cx="5297488" cy="3938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Врубель </a:t>
            </a:r>
          </a:p>
        </p:txBody>
      </p:sp>
      <p:pic>
        <p:nvPicPr>
          <p:cNvPr id="134191" name="Picture 47" descr="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884238"/>
            <a:ext cx="3792538" cy="5973762"/>
          </a:xfrm>
          <a:noFill/>
        </p:spPr>
      </p:pic>
      <p:pic>
        <p:nvPicPr>
          <p:cNvPr id="134192" name="Picture 48" descr="3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914400"/>
            <a:ext cx="4902200" cy="2033588"/>
          </a:xfrm>
          <a:noFill/>
        </p:spPr>
      </p:pic>
      <p:pic>
        <p:nvPicPr>
          <p:cNvPr id="134197" name="Picture 53" descr="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14800" y="3276600"/>
            <a:ext cx="4927600" cy="2908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Знаменитые русские художники</a:t>
            </a:r>
          </a:p>
        </p:txBody>
      </p:sp>
      <p:pic>
        <p:nvPicPr>
          <p:cNvPr id="47113" name="Picture 9" descr="294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066800"/>
            <a:ext cx="3228975" cy="2546350"/>
          </a:xfrm>
          <a:noFill/>
        </p:spPr>
      </p:pic>
      <p:pic>
        <p:nvPicPr>
          <p:cNvPr id="47122" name="Picture 18" descr="349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066800"/>
            <a:ext cx="3462338" cy="2544763"/>
          </a:xfrm>
          <a:noFill/>
        </p:spPr>
      </p:pic>
      <p:pic>
        <p:nvPicPr>
          <p:cNvPr id="47123" name="Picture 19" descr="545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19200" y="3733800"/>
            <a:ext cx="2216150" cy="2906713"/>
          </a:xfrm>
          <a:noFill/>
        </p:spPr>
      </p:pic>
      <p:pic>
        <p:nvPicPr>
          <p:cNvPr id="47126" name="Picture 22" descr="702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191000" y="3886200"/>
            <a:ext cx="4462463" cy="2549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0"/>
            <a:ext cx="8229600" cy="381000"/>
          </a:xfrm>
        </p:spPr>
        <p:txBody>
          <a:bodyPr/>
          <a:lstStyle/>
          <a:p>
            <a:pPr eaLnBrk="1" hangingPunct="1"/>
            <a:r>
              <a:rPr lang="ru-RU" sz="36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Знаменитые русские художники</a:t>
            </a:r>
          </a:p>
        </p:txBody>
      </p:sp>
      <p:pic>
        <p:nvPicPr>
          <p:cNvPr id="46083" name="Picture 42" descr="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457200"/>
            <a:ext cx="3482975" cy="3262313"/>
          </a:xfrm>
          <a:noFill/>
        </p:spPr>
      </p:pic>
      <p:pic>
        <p:nvPicPr>
          <p:cNvPr id="46084" name="Picture 45" descr="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381000"/>
            <a:ext cx="1781175" cy="3260725"/>
          </a:xfrm>
          <a:noFill/>
        </p:spPr>
      </p:pic>
      <p:pic>
        <p:nvPicPr>
          <p:cNvPr id="46085" name="Picture 46" descr="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57800" y="3733800"/>
            <a:ext cx="2814638" cy="2906713"/>
          </a:xfrm>
          <a:noFill/>
        </p:spPr>
      </p:pic>
      <p:pic>
        <p:nvPicPr>
          <p:cNvPr id="46086" name="Picture 51" descr="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143000" y="3733800"/>
            <a:ext cx="2800350" cy="3087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02418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</a:rPr>
              <a:t> </a:t>
            </a: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  <a:cs typeface="Levenim MT" pitchFamily="2" charset="-79"/>
              </a:rPr>
              <a:t>В воскресный день с сестрой моей</a:t>
            </a:r>
          </a:p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  <a:cs typeface="Levenim MT" pitchFamily="2" charset="-79"/>
              </a:rPr>
              <a:t>Мы вышли со двора. </a:t>
            </a:r>
          </a:p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  <a:cs typeface="Levenim MT" pitchFamily="2" charset="-79"/>
              </a:rPr>
              <a:t>-Я  поведу тебя в музей !-</a:t>
            </a:r>
          </a:p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  <a:cs typeface="Levenim MT" pitchFamily="2" charset="-79"/>
              </a:rPr>
              <a:t>Сказала мне сестра.</a:t>
            </a:r>
          </a:p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  <a:cs typeface="Levenim MT" pitchFamily="2" charset="-79"/>
              </a:rPr>
              <a:t>Вот через площадь мы идём</a:t>
            </a:r>
          </a:p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  <a:cs typeface="Levenim MT" pitchFamily="2" charset="-79"/>
              </a:rPr>
              <a:t>И входим наконец</a:t>
            </a:r>
          </a:p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  <a:cs typeface="Levenim MT" pitchFamily="2" charset="-79"/>
              </a:rPr>
              <a:t>В большой, красивый красный дом,</a:t>
            </a:r>
          </a:p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960E18"/>
                </a:solidFill>
                <a:latin typeface="Monotype Corsiva" pitchFamily="66" charset="0"/>
                <a:cs typeface="Levenim MT" pitchFamily="2" charset="-79"/>
              </a:rPr>
              <a:t>Похожий на дворец.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pPr eaLnBrk="1" hangingPunct="1"/>
            <a:r>
              <a:rPr lang="ru-RU" sz="4000" i="1" smtClean="0">
                <a:latin typeface="Times New Roman" pitchFamily="18" charset="0"/>
                <a:cs typeface="Times New Roman" pitchFamily="18" charset="0"/>
              </a:rPr>
              <a:t>ТЕСТ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39200" cy="59436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В каком городе был основан первый музей?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А) Каир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Б) Рим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В) Александрия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Г) Афины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2.По указу какого императора был основан первый музей в России?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А) Екатерина</a:t>
            </a:r>
            <a:r>
              <a:rPr lang="en-US" sz="2200" b="1" i="1" smtClean="0">
                <a:latin typeface="Times New Roman" pitchFamily="18" charset="0"/>
                <a:cs typeface="Times New Roman" pitchFamily="18" charset="0"/>
              </a:rPr>
              <a:t> II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Б) Елизавета</a:t>
            </a:r>
            <a:endParaRPr lang="en-US" sz="2200" b="1" i="1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В) Петр </a:t>
            </a:r>
            <a:r>
              <a:rPr lang="en-US" sz="2200" b="1" i="1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2200" b="1" i="1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Г) Павел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3. Назовите музей, который находится в США.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А) Прадо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Б) Метрополитен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В) Эрмитаж</a:t>
            </a:r>
          </a:p>
          <a:p>
            <a:pPr marL="609600" indent="-609600" eaLnBrk="1" hangingPunct="1">
              <a:buFontTx/>
              <a:buNone/>
            </a:pPr>
            <a:r>
              <a:rPr lang="ru-RU" sz="2200" b="1" i="1" smtClean="0">
                <a:latin typeface="Times New Roman" pitchFamily="18" charset="0"/>
                <a:cs typeface="Times New Roman" pitchFamily="18" charset="0"/>
              </a:rPr>
              <a:t>Г) Лувр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16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16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593c1u1\AppData\Local\Microsoft\Windows\Temporary Internet Files\Content.IE5\GLGXVHDH\MC900343363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333375"/>
            <a:ext cx="1747837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58888" y="1196975"/>
            <a:ext cx="5329237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</a:rPr>
              <a:t>Музей хранит историю вещей</a:t>
            </a:r>
          </a:p>
          <a:p>
            <a:endParaRPr lang="ru-RU" sz="240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</a:rPr>
              <a:t>И тех, кого уж с нами  нет, людей,</a:t>
            </a:r>
          </a:p>
          <a:p>
            <a:endParaRPr lang="ru-RU" sz="240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</a:rPr>
              <a:t>Он будет возрастать повсюду славой,</a:t>
            </a:r>
          </a:p>
          <a:p>
            <a:endParaRPr lang="ru-RU" sz="240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ru-RU" sz="2400">
                <a:solidFill>
                  <a:srgbClr val="C00000"/>
                </a:solidFill>
                <a:latin typeface="Times New Roman" pitchFamily="18" charset="0"/>
              </a:rPr>
              <a:t>Пока гордимся мы историей своей.</a:t>
            </a:r>
          </a:p>
        </p:txBody>
      </p:sp>
      <p:pic>
        <p:nvPicPr>
          <p:cNvPr id="5" name="Picture 7" descr="C:\Users\593c1u1\AppData\Local\Microsoft\Windows\Temporary Internet Files\Content.IE5\ZUIDK493\MC90034329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724400"/>
            <a:ext cx="174942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3352800" y="4419600"/>
            <a:ext cx="5105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chemeClr val="accent2"/>
                </a:solidFill>
                <a:latin typeface="Monotype Corsiva" pitchFamily="66" charset="0"/>
                <a:cs typeface="Times New Roman" pitchFamily="18" charset="0"/>
              </a:rPr>
              <a:t>СПАСИБО       ЗА ВНИМАНИЕ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68538" y="0"/>
            <a:ext cx="47513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</a:rPr>
              <a:t>РАСПРЕДЕЛИ ПРЕДМЕТЫ ПО РАЗНЫМ МУЗЕЯМ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2060575"/>
            <a:ext cx="2520950" cy="1584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00788" y="2060575"/>
            <a:ext cx="2519362" cy="1584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5084763"/>
            <a:ext cx="2520950" cy="1584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72225" y="5157788"/>
            <a:ext cx="2520950" cy="1511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Трапеция 12"/>
          <p:cNvSpPr/>
          <p:nvPr/>
        </p:nvSpPr>
        <p:spPr>
          <a:xfrm>
            <a:off x="6372225" y="3933825"/>
            <a:ext cx="2520950" cy="1216025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Естественно-научный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музей</a:t>
            </a:r>
          </a:p>
        </p:txBody>
      </p:sp>
      <p:sp>
        <p:nvSpPr>
          <p:cNvPr id="14" name="Трапеция 13"/>
          <p:cNvSpPr/>
          <p:nvPr/>
        </p:nvSpPr>
        <p:spPr>
          <a:xfrm>
            <a:off x="6227763" y="836613"/>
            <a:ext cx="2665412" cy="1296987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Исторический музей</a:t>
            </a:r>
          </a:p>
        </p:txBody>
      </p:sp>
      <p:sp>
        <p:nvSpPr>
          <p:cNvPr id="15" name="Трапеция 14"/>
          <p:cNvSpPr/>
          <p:nvPr/>
        </p:nvSpPr>
        <p:spPr>
          <a:xfrm>
            <a:off x="179388" y="3860800"/>
            <a:ext cx="2520950" cy="1216025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Технический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музей</a:t>
            </a:r>
          </a:p>
        </p:txBody>
      </p:sp>
      <p:sp>
        <p:nvSpPr>
          <p:cNvPr id="16" name="Трапеция 15"/>
          <p:cNvSpPr/>
          <p:nvPr/>
        </p:nvSpPr>
        <p:spPr>
          <a:xfrm>
            <a:off x="250825" y="836613"/>
            <a:ext cx="2520950" cy="1216025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Художественный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музей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4581525"/>
            <a:ext cx="10890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908050"/>
            <a:ext cx="15621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CCBC9"/>
              </a:clrFrom>
              <a:clrTo>
                <a:srgbClr val="CCCB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2492375"/>
            <a:ext cx="15779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111\My Documents\картин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908050"/>
            <a:ext cx="17938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EA3A7"/>
              </a:clrFrom>
              <a:clrTo>
                <a:srgbClr val="9EA3A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2971800"/>
            <a:ext cx="1438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I:\наталья\эрм\возр.1668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4419600"/>
            <a:ext cx="1447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40157 -0.36759 " pathEditMode="fixed" rAng="0" ptsTypes="AA">
                                      <p:cBhvr>
                                        <p:cTn id="1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-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C -0.21233 0.25741 -0.42465 0.51505 -0.50955 0.61806 " pathEditMode="relative" ptsTypes="aA">
                                      <p:cBhvr>
                                        <p:cTn id="1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C -0.10972 0.07014 -0.21944 0.14051 -0.26337 0.16667 " pathEditMode="relative" ptsTypes="aA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2615 C 0.13802 0.17036 0.21267 0.3148 0.24218 0.3699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66667E-6 L -0.34166 -0.32223 " pathEditMode="relative" ptsTypes="AA">
                                      <p:cBhvr>
                                        <p:cTn id="27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8 0.02639 L -0.22865 0.393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Экскурсия по </a:t>
            </a:r>
            <a:br>
              <a:rPr lang="ru-RU" sz="40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величайшим  музеям мира</a:t>
            </a:r>
          </a:p>
        </p:txBody>
      </p:sp>
      <p:pic>
        <p:nvPicPr>
          <p:cNvPr id="96263" name="Picture 7" descr="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33600"/>
            <a:ext cx="4559300" cy="3152775"/>
          </a:xfrm>
          <a:noFill/>
        </p:spPr>
      </p:pic>
      <p:pic>
        <p:nvPicPr>
          <p:cNvPr id="96264" name="Picture 8" descr="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0413" y="2114550"/>
            <a:ext cx="4559300" cy="3152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2350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Александрийский мусейон-</a:t>
            </a:r>
            <a:br>
              <a:rPr lang="ru-RU" sz="40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первый музей в мире</a:t>
            </a:r>
          </a:p>
        </p:txBody>
      </p:sp>
      <p:sp>
        <p:nvSpPr>
          <p:cNvPr id="8195" name="Rectangle 13"/>
          <p:cNvSpPr>
            <a:spLocks noGrp="1" noChangeArrowheads="1"/>
          </p:cNvSpPr>
          <p:nvPr>
            <p:ph type="body" sz="half" idx="3"/>
          </p:nvPr>
        </p:nvSpPr>
        <p:spPr>
          <a:xfrm>
            <a:off x="381000" y="4800600"/>
            <a:ext cx="8229600" cy="1782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b="1" i="1" smtClean="0">
                <a:solidFill>
                  <a:srgbClr val="003300"/>
                </a:solidFill>
                <a:latin typeface="Adobe Garamond Pro Bold" pitchFamily="18" charset="0"/>
              </a:rPr>
              <a:t>                  </a:t>
            </a:r>
            <a:r>
              <a:rPr lang="ru-RU" sz="28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Мусейон означает «храм муз».</a:t>
            </a:r>
          </a:p>
          <a:p>
            <a:pPr eaLnBrk="1" hangingPunct="1">
              <a:buFontTx/>
              <a:buNone/>
            </a:pPr>
            <a:r>
              <a:rPr lang="ru-RU" sz="28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Музами древние  греки называли богинь, которые покровительствовали искусствам и наукам.</a:t>
            </a:r>
          </a:p>
        </p:txBody>
      </p:sp>
      <p:pic>
        <p:nvPicPr>
          <p:cNvPr id="87054" name="Picture 14" descr="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447800"/>
            <a:ext cx="4721225" cy="3263900"/>
          </a:xfrm>
          <a:noFill/>
        </p:spPr>
      </p:pic>
      <p:pic>
        <p:nvPicPr>
          <p:cNvPr id="87055" name="Picture 15" descr="a_212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1295400"/>
            <a:ext cx="3065463" cy="34115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 anchor="t"/>
          <a:lstStyle/>
          <a:p>
            <a:pPr eaLnBrk="1" hangingPunct="1"/>
            <a:r>
              <a:rPr lang="ru-RU" sz="32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Кунсткамера - первый российский музей</a:t>
            </a:r>
            <a:br>
              <a:rPr lang="ru-RU" sz="32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от. нем. слова </a:t>
            </a:r>
            <a:r>
              <a:rPr lang="en-US" sz="28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kunstkammer</a:t>
            </a:r>
            <a:r>
              <a:rPr lang="ru-RU" sz="28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кабинет редкостей, музей)</a:t>
            </a:r>
          </a:p>
        </p:txBody>
      </p:sp>
      <p:pic>
        <p:nvPicPr>
          <p:cNvPr id="89101" name="Picture 13" descr="petr1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54188"/>
            <a:ext cx="3714750" cy="4130675"/>
          </a:xfrm>
          <a:noFill/>
        </p:spPr>
      </p:pic>
      <p:pic>
        <p:nvPicPr>
          <p:cNvPr id="89102" name="Picture 14" descr="к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1676400"/>
            <a:ext cx="4686300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003300"/>
                </a:solidFill>
              </a:rPr>
              <a:t>В залах Кунсткамеры</a:t>
            </a:r>
          </a:p>
        </p:txBody>
      </p:sp>
      <p:pic>
        <p:nvPicPr>
          <p:cNvPr id="10243" name="Picture 16" descr="к1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0375" y="2146300"/>
            <a:ext cx="4048125" cy="3211513"/>
          </a:xfrm>
          <a:noFill/>
        </p:spPr>
      </p:pic>
      <p:pic>
        <p:nvPicPr>
          <p:cNvPr id="10244" name="Picture 17" descr="06m0757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209800"/>
            <a:ext cx="4038600" cy="31226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415</Words>
  <Application>Microsoft Office PowerPoint</Application>
  <PresentationFormat>Экран (4:3)</PresentationFormat>
  <Paragraphs>109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Оформление по умолчанию</vt:lpstr>
      <vt:lpstr>Слайд 1</vt:lpstr>
      <vt:lpstr>МУЗЕЙ-</vt:lpstr>
      <vt:lpstr>Функции музея</vt:lpstr>
      <vt:lpstr>Основные типы музеев</vt:lpstr>
      <vt:lpstr>Слайд 5</vt:lpstr>
      <vt:lpstr>Экскурсия по  величайшим  музеям мира</vt:lpstr>
      <vt:lpstr>Александрийский мусейон- первый музей в мире</vt:lpstr>
      <vt:lpstr>Кунсткамера - первый российский музей (от. нем. слова kunstkammer- кабинет редкостей, музей)</vt:lpstr>
      <vt:lpstr>В залах Кунсткамеры</vt:lpstr>
      <vt:lpstr>Британский музей </vt:lpstr>
      <vt:lpstr>Памятники древнеегипетской культуры</vt:lpstr>
      <vt:lpstr>Культура народов Месопотамии</vt:lpstr>
      <vt:lpstr>Искусство стран Азии и Африки</vt:lpstr>
      <vt:lpstr>Прадо- «музей, призванный  увековечить славу Испании».</vt:lpstr>
      <vt:lpstr>Иероним Босх</vt:lpstr>
      <vt:lpstr>Диего Веласкес</vt:lpstr>
      <vt:lpstr>Франсиско Гойя</vt:lpstr>
      <vt:lpstr>      Пабло Пикассо    «Герника».1937г.</vt:lpstr>
      <vt:lpstr>Дрезденская картинная галерея- музей с трагической судьбой</vt:lpstr>
      <vt:lpstr>Шедевры итальянского Возрождения</vt:lpstr>
      <vt:lpstr>Шедевры европейских мастеров</vt:lpstr>
      <vt:lpstr>Лувр –дворец французских королей и король французских музеев</vt:lpstr>
      <vt:lpstr>Античная скульптура</vt:lpstr>
      <vt:lpstr>Жемчужина Лувра</vt:lpstr>
      <vt:lpstr>В залах французской живописи</vt:lpstr>
      <vt:lpstr>Импрессионисты</vt:lpstr>
      <vt:lpstr>Метрополитен-музей</vt:lpstr>
      <vt:lpstr>Доменико Эль Греко</vt:lpstr>
      <vt:lpstr>В музее много работ великих мастеров</vt:lpstr>
      <vt:lpstr>Эрмитаж-  не только один из крупнейших музеев мира, но и памятник архитектуры</vt:lpstr>
      <vt:lpstr>Залы Эрмитажа</vt:lpstr>
      <vt:lpstr>Леонардо да Винчи</vt:lpstr>
      <vt:lpstr>Рембрант</vt:lpstr>
      <vt:lpstr>В залах фламандской живописи</vt:lpstr>
      <vt:lpstr>Русский музей</vt:lpstr>
      <vt:lpstr>Русская живопись ХIХ века</vt:lpstr>
      <vt:lpstr>В зале Брюллова</vt:lpstr>
      <vt:lpstr>В залах Русского музея широко представлена живопись ХХ века. </vt:lpstr>
      <vt:lpstr>Третьяковская галерея – крупнейшее собрание русской и советской живописи</vt:lpstr>
      <vt:lpstr>Русская иконопись</vt:lpstr>
      <vt:lpstr>Васнецов В. М.</vt:lpstr>
      <vt:lpstr>Врубель </vt:lpstr>
      <vt:lpstr>Знаменитые русские художники</vt:lpstr>
      <vt:lpstr>Знаменитые русские художники</vt:lpstr>
      <vt:lpstr>Слайд 45</vt:lpstr>
      <vt:lpstr>ТЕСТ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Саша</dc:creator>
  <cp:lastModifiedBy>User</cp:lastModifiedBy>
  <cp:revision>84</cp:revision>
  <cp:lastPrinted>1601-01-01T00:00:00Z</cp:lastPrinted>
  <dcterms:created xsi:type="dcterms:W3CDTF">1601-01-01T00:00:00Z</dcterms:created>
  <dcterms:modified xsi:type="dcterms:W3CDTF">2020-02-27T18:22:58Z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