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3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3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3.xml"/><Relationship Id="rId3" Type="http://schemas.openxmlformats.org/officeDocument/2006/relationships/presProps" Target="presProps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9.xml"/><Relationship Id="rId14" Type="http://schemas.openxmlformats.org/officeDocument/2006/relationships/slide" Target="slides/slide14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3.xml"/><Relationship Id="rId6" Type="http://schemas.openxmlformats.org/officeDocument/2006/relationships/slide" Target="slides/slide1.xml"/><Relationship Id="rId18" Type="http://schemas.openxmlformats.org/officeDocument/2006/relationships/slide" Target="slides/slide12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242647f207959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g35242647f207959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242647f207959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5242647f207959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242647f207959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35242647f207959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242647f207959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35242647f207959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242647f207959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35242647f207959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242647f207959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35242647f207959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6978a5d47f4515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46978a5d47f4515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8A75-BDD1-4686-89F3-8FA552E42AA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DF1C8-B5F3-4A7B-9404-B356207A1B6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8A75-BDD1-4686-89F3-8FA552E42AA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F1C8-B5F3-4A7B-9404-B356207A1B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8A75-BDD1-4686-89F3-8FA552E42AA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F1C8-B5F3-4A7B-9404-B356207A1B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318A75-BDD1-4686-89F3-8FA552E42AA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98DF1C8-B5F3-4A7B-9404-B356207A1B6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8A75-BDD1-4686-89F3-8FA552E42AA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F1C8-B5F3-4A7B-9404-B356207A1B6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8A75-BDD1-4686-89F3-8FA552E42AA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F1C8-B5F3-4A7B-9404-B356207A1B6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F1C8-B5F3-4A7B-9404-B356207A1B6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8A75-BDD1-4686-89F3-8FA552E42AA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8A75-BDD1-4686-89F3-8FA552E42AA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F1C8-B5F3-4A7B-9404-B356207A1B6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8A75-BDD1-4686-89F3-8FA552E42AA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F1C8-B5F3-4A7B-9404-B356207A1B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318A75-BDD1-4686-89F3-8FA552E42AA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8DF1C8-B5F3-4A7B-9404-B356207A1B6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8A75-BDD1-4686-89F3-8FA552E42AA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DF1C8-B5F3-4A7B-9404-B356207A1B6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1318A75-BDD1-4686-89F3-8FA552E42AA7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98DF1C8-B5F3-4A7B-9404-B356207A1B6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learningapps.org/watch?v=p4tf94vyt20" TargetMode="External"/><Relationship Id="rId4" Type="http://schemas.openxmlformats.org/officeDocument/2006/relationships/hyperlink" Target="https://learningapps.org/watch?v=pzy8m20vj20" TargetMode="External"/><Relationship Id="rId5" Type="http://schemas.openxmlformats.org/officeDocument/2006/relationships/hyperlink" Target="https://learningapps.org/watch?v=p4tf94vyt20" TargetMode="External"/><Relationship Id="rId6" Type="http://schemas.openxmlformats.org/officeDocument/2006/relationships/hyperlink" Target="https://learningapps.org/watch?v=ps9xvr7dn2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>
            <a:spLocks noGrp="1"/>
          </p:cNvSpPr>
          <p:nvPr>
            <p:ph type="subTitle" idx="1"/>
          </p:nvPr>
        </p:nvSpPr>
        <p:spPr>
          <a:xfrm>
            <a:off x="2627784" y="3645024"/>
            <a:ext cx="40131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70"/>
              <a:buNone/>
            </a:pPr>
            <a:r>
              <a:rPr lang="ru-RU"/>
              <a:t>Проект выполнила: ученица 10 Б класса ГБОУ школы 1213 Назарова Алина</a:t>
            </a:r>
            <a:endParaRPr/>
          </a:p>
        </p:txBody>
      </p:sp>
      <p:sp>
        <p:nvSpPr>
          <p:cNvPr id="38" name="Google Shape;38;p1"/>
          <p:cNvSpPr txBox="1">
            <a:spLocks noGrp="1"/>
          </p:cNvSpPr>
          <p:nvPr>
            <p:ph type="ctrTitle"/>
          </p:nvPr>
        </p:nvSpPr>
        <p:spPr>
          <a:xfrm>
            <a:off x="2565400" y="1413168"/>
            <a:ext cx="4013100" cy="20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800"/>
              <a:buFont typeface="Constantia"/>
              <a:buNone/>
            </a:pPr>
            <a:r>
              <a:rPr lang="ru-RU" sz="2800"/>
              <a:t>Самый эффективный способ пополнения словарного запаса ученикам средней школы </a:t>
            </a:r>
            <a:endParaRPr sz="2800"/>
          </a:p>
        </p:txBody>
      </p:sp>
      <p:sp>
        <p:nvSpPr>
          <p:cNvPr id="39" name="Google Shape;39;p1"/>
          <p:cNvSpPr txBox="1"/>
          <p:nvPr/>
        </p:nvSpPr>
        <p:spPr>
          <a:xfrm>
            <a:off x="2699792" y="4725144"/>
            <a:ext cx="3838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Руководитель проекта: Кругликова Людмила Леонидовна г.Москва 2019-2020 учебный год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114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rtl="0">
              <a:spcBef>
                <a:spcPts val="600"/>
              </a:spcBef>
              <a:spcAft>
                <a:spcPts val="0"/>
              </a:spcAft>
              <a:buSzPts val="1530"/>
              <a:buChar char="●"/>
            </a:pPr>
            <a:r>
              <a:rPr lang="ru-RU"/>
              <a:t>Школьные дебаты - квесты на предоставленную тему </a:t>
            </a:r>
            <a:endParaRPr/>
          </a:p>
          <a:p>
            <a:pPr marL="457200" lvl="0" indent="-325755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ru-RU"/>
              <a:t>Интерактивное предложение на телефон для изучения английских слов </a:t>
            </a:r>
            <a:endParaRPr/>
          </a:p>
          <a:p>
            <a:pPr marL="45720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Предложения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114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rtl="0">
              <a:spcBef>
                <a:spcPts val="600"/>
              </a:spcBef>
              <a:spcAft>
                <a:spcPts val="0"/>
              </a:spcAft>
              <a:buSzPts val="1530"/>
              <a:buChar char="●"/>
            </a:pPr>
            <a:r>
              <a:rPr lang="ru-RU"/>
              <a:t>Хороший и полезный вариант проведения досуга </a:t>
            </a:r>
            <a:endParaRPr/>
          </a:p>
          <a:p>
            <a:pPr marL="457200" lvl="0" indent="-325755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ru-RU"/>
              <a:t>В наше время бумажная литература уходит на второй план</a:t>
            </a:r>
            <a:endParaRPr/>
          </a:p>
          <a:p>
            <a:pPr marL="45720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Почему именно этот проект?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8999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rtl="0">
              <a:spcBef>
                <a:spcPts val="600"/>
              </a:spcBef>
              <a:spcAft>
                <a:spcPts val="0"/>
              </a:spcAft>
              <a:buSzPts val="1530"/>
              <a:buChar char="●"/>
            </a:pPr>
            <a:r>
              <a:rPr lang="ru-RU"/>
              <a:t>Активная тренировка лексики</a:t>
            </a:r>
            <a:endParaRPr/>
          </a:p>
          <a:p>
            <a:pPr marL="457200" lvl="0" indent="-325755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ru-RU"/>
              <a:t>Повышение знаний английского языка </a:t>
            </a:r>
            <a:endParaRPr/>
          </a:p>
          <a:p>
            <a:pPr marL="457200" lvl="0" indent="-325755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ru-RU"/>
              <a:t>Телефон всегда с собой, как и приложение в нем </a:t>
            </a:r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Польза продукта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/>
              <a:t>«The great aim of education is not knowledge but action»  Herbert Spencer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/>
              <a:t>Великая цель образования — не знания, а действия. Герберт Спенсер</a:t>
            </a:r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Вывод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>
            <p:ph idx="1" type="body"/>
          </p:nvPr>
        </p:nvSpPr>
        <p:spPr>
          <a:xfrm>
            <a:off x="457200" y="2706258"/>
            <a:ext cx="8229600" cy="3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-RU" u="sng">
                <a:solidFill>
                  <a:schemeClr val="hlink"/>
                </a:solidFill>
                <a:hlinkClick r:id="rId3"/>
              </a:rPr>
              <a:t>https://learningapps.org/watch?v=p4tf94vyt20</a:t>
            </a:r>
            <a:r>
              <a:rPr lang="ru-RU"/>
              <a:t> 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br>
              <a:rPr lang="ru-RU"/>
            </a:br>
            <a:r>
              <a:rPr lang="ru-RU" u="sng">
                <a:solidFill>
                  <a:schemeClr val="hlink"/>
                </a:solidFill>
                <a:hlinkClick r:id="rId4"/>
              </a:rPr>
              <a:t>https://learningapps.org/watch?v=pzy8m20vj20</a:t>
            </a:r>
            <a:r>
              <a:rPr lang="ru-RU"/>
              <a:t> 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br>
              <a:rPr lang="ru-RU"/>
            </a:br>
            <a:r>
              <a:rPr lang="ru-RU" u="sng">
                <a:solidFill>
                  <a:schemeClr val="hlink"/>
                </a:solidFill>
                <a:hlinkClick r:id="rId5"/>
              </a:rPr>
              <a:t>https://learningapps.org/watch?v=p4tf94vyt20</a:t>
            </a:r>
            <a:r>
              <a:rPr lang="ru-RU"/>
              <a:t> 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br>
              <a:rPr lang="ru-RU"/>
            </a:br>
            <a:r>
              <a:rPr lang="ru-RU" u="sng">
                <a:solidFill>
                  <a:schemeClr val="hlink"/>
                </a:solidFill>
                <a:hlinkClick r:id="rId6"/>
              </a:rPr>
              <a:t>https://learningapps.org/watch?v=ps9xvr7dn20</a:t>
            </a:r>
            <a:r>
              <a:rPr lang="ru-RU"/>
              <a:t> </a:t>
            </a:r>
            <a:endParaRPr/>
          </a:p>
        </p:txBody>
      </p:sp>
      <p:sp>
        <p:nvSpPr>
          <p:cNvPr id="135" name="Google Shape;135;p3"/>
          <p:cNvSpPr txBox="1"/>
          <p:nvPr>
            <p:ph type="title"/>
          </p:nvPr>
        </p:nvSpPr>
        <p:spPr>
          <a:xfrm>
            <a:off x="457200" y="623345"/>
            <a:ext cx="8229600" cy="20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Продукт - приложение на телефоне для закрепления лексики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5472608" cy="49685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Слайд 1 – Титульный слайд </a:t>
            </a:r>
            <a:endParaRPr lang="ru-RU" dirty="0"/>
          </a:p>
          <a:p>
            <a:r>
              <a:rPr lang="ru-RU" dirty="0" smtClean="0"/>
              <a:t>Слайд 3 – Поставленная проблема. Гипотеза</a:t>
            </a:r>
            <a:endParaRPr lang="ru-RU" dirty="0"/>
          </a:p>
          <a:p>
            <a:r>
              <a:rPr lang="ru-RU" dirty="0" smtClean="0"/>
              <a:t>Слайд 4 – Актуальность проблемы</a:t>
            </a:r>
            <a:endParaRPr lang="ru-RU" dirty="0"/>
          </a:p>
          <a:p>
            <a:r>
              <a:rPr lang="ru-RU" dirty="0" smtClean="0"/>
              <a:t>Слайд 5 – Цели и задачи</a:t>
            </a:r>
            <a:endParaRPr lang="ru-RU" dirty="0"/>
          </a:p>
          <a:p>
            <a:r>
              <a:rPr lang="ru-RU" dirty="0" smtClean="0"/>
              <a:t>Слайд 6 – Причины возникновения проблемы</a:t>
            </a:r>
            <a:endParaRPr lang="ru-RU" dirty="0"/>
          </a:p>
          <a:p>
            <a:r>
              <a:rPr lang="ru-RU" dirty="0" smtClean="0"/>
              <a:t>Слайд </a:t>
            </a:r>
            <a:r>
              <a:rPr lang="ru-RU" dirty="0" smtClean="0"/>
              <a:t>7 -  </a:t>
            </a:r>
            <a:r>
              <a:rPr lang="ru-RU" dirty="0" smtClean="0"/>
              <a:t>Эксперимент</a:t>
            </a:r>
          </a:p>
          <a:p>
            <a:r>
              <a:rPr lang="ru-RU" dirty="0" smtClean="0"/>
              <a:t>Слайд 8 – Результаты эксперимента</a:t>
            </a:r>
          </a:p>
          <a:p>
            <a:r>
              <a:rPr lang="ru-RU" dirty="0" smtClean="0"/>
              <a:t>Слайд 9 – </a:t>
            </a:r>
            <a:r>
              <a:rPr lang="ru-RU" dirty="0" smtClean="0"/>
              <a:t>Методы решения проблемы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Слайд </a:t>
            </a:r>
            <a:r>
              <a:rPr lang="ru-RU" dirty="0" smtClean="0"/>
              <a:t>10</a:t>
            </a:r>
            <a:r>
              <a:rPr lang="ru-RU" dirty="0" smtClean="0"/>
              <a:t> </a:t>
            </a:r>
            <a:r>
              <a:rPr lang="ru-RU" dirty="0" smtClean="0"/>
              <a:t>– Пути решения проблемы</a:t>
            </a:r>
            <a:endParaRPr lang="ru-RU" dirty="0"/>
          </a:p>
          <a:p>
            <a:r>
              <a:rPr lang="ru-RU" dirty="0" smtClean="0"/>
              <a:t>Слайд </a:t>
            </a:r>
            <a:r>
              <a:rPr lang="ru-RU" dirty="0" smtClean="0"/>
              <a:t>11 </a:t>
            </a:r>
            <a:r>
              <a:rPr lang="ru-RU" dirty="0" smtClean="0"/>
              <a:t>– Почему </a:t>
            </a:r>
            <a:r>
              <a:rPr lang="ru-RU" dirty="0" smtClean="0"/>
              <a:t>именно этот проект?</a:t>
            </a:r>
            <a:endParaRPr lang="ru-RU" dirty="0"/>
          </a:p>
          <a:p>
            <a:r>
              <a:rPr lang="ru-RU" dirty="0" smtClean="0"/>
              <a:t>Слайд </a:t>
            </a:r>
            <a:r>
              <a:rPr lang="ru-RU" dirty="0" smtClean="0"/>
              <a:t>12 </a:t>
            </a:r>
            <a:r>
              <a:rPr lang="ru-RU" dirty="0" smtClean="0"/>
              <a:t>– </a:t>
            </a:r>
            <a:r>
              <a:rPr lang="ru-RU" dirty="0" smtClean="0"/>
              <a:t>Польза продукта </a:t>
            </a:r>
            <a:endParaRPr lang="ru-RU" dirty="0"/>
          </a:p>
          <a:p>
            <a:r>
              <a:rPr lang="ru-RU" dirty="0" smtClean="0"/>
              <a:t>Слайд </a:t>
            </a:r>
            <a:r>
              <a:rPr lang="ru-RU" dirty="0" smtClean="0"/>
              <a:t>13 </a:t>
            </a:r>
            <a:r>
              <a:rPr lang="ru-RU" dirty="0" smtClean="0"/>
              <a:t>– Процесс создания 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проекта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40768"/>
            <a:ext cx="3240360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969060"/>
            <a:ext cx="3184370" cy="184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7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210"/>
              <a:buChar char="●"/>
            </a:pPr>
            <a:r>
              <a:rPr lang="ru-RU" b="1" dirty="0"/>
              <a:t>Основная проблема</a:t>
            </a:r>
            <a:r>
              <a:rPr lang="ru-RU" dirty="0"/>
              <a:t>: </a:t>
            </a:r>
            <a:r>
              <a:rPr lang="ru-RU" dirty="0" smtClean="0"/>
              <a:t>школьники испытывают трудности при запоминании английских слов </a:t>
            </a:r>
            <a:r>
              <a:rPr lang="ru-RU" b="1" dirty="0" smtClean="0"/>
              <a:t>Гипотеза</a:t>
            </a:r>
            <a:r>
              <a:rPr lang="ru-RU" dirty="0" smtClean="0"/>
              <a:t>: уровень словарного запаса снизился из-за устаревших методов изучения</a:t>
            </a:r>
            <a:endParaRPr sz="2100" dirty="0"/>
          </a:p>
        </p:txBody>
      </p:sp>
      <p:sp>
        <p:nvSpPr>
          <p:cNvPr id="42" name="Google Shape;42;p2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229600" cy="10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3780"/>
              <a:buFont typeface="Constantia"/>
              <a:buNone/>
            </a:pPr>
            <a:r>
              <a:rPr lang="ru-RU" sz="3780"/>
              <a:t>Поставленная проблема</a:t>
            </a:r>
            <a:br>
              <a:rPr lang="ru-RU" sz="3780"/>
            </a:br>
            <a:r>
              <a:rPr lang="ru-RU" sz="3780"/>
              <a:t> Гипотеза</a:t>
            </a:r>
            <a:endParaRPr sz="3780"/>
          </a:p>
        </p:txBody>
      </p:sp>
      <p:pic>
        <p:nvPicPr>
          <p:cNvPr id="43" name="Google Shape;43;p2"/>
          <p:cNvPicPr preferRelativeResize="0"/>
          <p:nvPr/>
        </p:nvPicPr>
        <p:blipFill rotWithShape="1">
          <a:blip r:embed="rId2">
            <a:alphaModFix/>
          </a:blip>
          <a:srcRect t="11863" r="12785"/>
          <a:stretch/>
        </p:blipFill>
        <p:spPr>
          <a:xfrm>
            <a:off x="910010" y="3195051"/>
            <a:ext cx="3328600" cy="29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"/>
          <p:cNvPicPr preferRelativeResize="0"/>
          <p:nvPr/>
        </p:nvPicPr>
        <p:blipFill rotWithShape="1">
          <a:blip r:embed="rId3">
            <a:alphaModFix/>
          </a:blip>
          <a:srcRect l="14000" t="12790" r="-13999" b="-12790"/>
          <a:stretch/>
        </p:blipFill>
        <p:spPr>
          <a:xfrm>
            <a:off x="5076056" y="3736194"/>
            <a:ext cx="3600399" cy="2401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ctr" rtl="0">
              <a:spcBef>
                <a:spcPts val="0"/>
              </a:spcBef>
              <a:spcAft>
                <a:spcPts val="0"/>
              </a:spcAft>
              <a:buSzPts val="2210"/>
              <a:buChar char="●"/>
            </a:pPr>
            <a:r>
              <a:rPr lang="ru-RU"/>
              <a:t>Упадок словарного запаса </a:t>
            </a:r>
            <a:endParaRPr/>
          </a:p>
          <a:p>
            <a:pPr marL="274320" lvl="0" indent="-274320" algn="ctr" rtl="0">
              <a:spcBef>
                <a:spcPts val="600"/>
              </a:spcBef>
              <a:spcAft>
                <a:spcPts val="0"/>
              </a:spcAft>
              <a:buSzPts val="2210"/>
              <a:buChar char="●"/>
            </a:pPr>
            <a:r>
              <a:rPr lang="ru-RU"/>
              <a:t>Снижение знания английского в стране среди школьников </a:t>
            </a:r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ru-RU"/>
              <a:t>Актуальность проблемы</a:t>
            </a:r>
            <a:endParaRPr/>
          </a:p>
        </p:txBody>
      </p:sp>
      <p:pic>
        <p:nvPicPr>
          <p:cNvPr id="48" name="Google Shape;4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10409" y="2811026"/>
            <a:ext cx="3572999" cy="328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/>
          <p:cNvPicPr preferRelativeResize="0"/>
          <p:nvPr/>
        </p:nvPicPr>
        <p:blipFill rotWithShape="1">
          <a:blip r:embed="rId3">
            <a:alphaModFix/>
          </a:blip>
          <a:srcRect t="-26670" b="26670"/>
          <a:stretch/>
        </p:blipFill>
        <p:spPr>
          <a:xfrm>
            <a:off x="395536" y="2780928"/>
            <a:ext cx="4283967" cy="2430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19400" cy="9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210"/>
              <a:buChar char="●"/>
            </a:pPr>
            <a:r>
              <a:rPr lang="ru-RU" b="1"/>
              <a:t>Цель: расширить словарный запас английских слов, изучив иные/интересные/творческие способы изучения языка </a:t>
            </a:r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ru-RU"/>
              <a:t>Цели и задачи!</a:t>
            </a:r>
            <a:endParaRPr/>
          </a:p>
        </p:txBody>
      </p:sp>
      <p:sp>
        <p:nvSpPr>
          <p:cNvPr id="53" name="Google Shape;53;p4"/>
          <p:cNvSpPr txBox="1"/>
          <p:nvPr/>
        </p:nvSpPr>
        <p:spPr>
          <a:xfrm>
            <a:off x="729725" y="2884427"/>
            <a:ext cx="5112600" cy="3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Задачи: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1.Провети урок английского языка по теме “Путешествие”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2.Подтвердить или опровергнуть поставленную в начале исследования гипотезу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3.Разобраться как можно решить проблему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4.Создать приложение для пополнения словарного запаса, тем самым начать реализацию проекта </a:t>
            </a:r>
            <a:endParaRPr sz="1800" b="1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54" name="Google Shape;5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42322" y="4149080"/>
            <a:ext cx="2928883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0232" y="2204864"/>
            <a:ext cx="1440160" cy="1535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4572000" y="2476500"/>
            <a:ext cx="40326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4"/>
              <a:buChar char="●"/>
            </a:pPr>
            <a:r>
              <a:rPr lang="ru-RU" sz="2405" dirty="0"/>
              <a:t>Страх чего-то нового из-за старшего поколения</a:t>
            </a:r>
            <a:endParaRPr dirty="0"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44"/>
              <a:buChar char="●"/>
            </a:pPr>
            <a:r>
              <a:rPr lang="ru-RU" sz="2405" dirty="0" smtClean="0"/>
              <a:t>Устаревший метод запоминания, расширения словарного запаса </a:t>
            </a:r>
            <a:endParaRPr dirty="0"/>
          </a:p>
          <a:p>
            <a:pPr marL="27432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27432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5" dirty="0"/>
              <a:t> </a:t>
            </a:r>
            <a:endParaRPr dirty="0"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395536" y="188640"/>
            <a:ext cx="82296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3780"/>
              <a:buFont typeface="Constantia"/>
              <a:buNone/>
            </a:pPr>
            <a:r>
              <a:rPr lang="ru-RU" sz="3780"/>
              <a:t>Причины возникновения проблемы</a:t>
            </a:r>
            <a:endParaRPr sz="3780"/>
          </a:p>
        </p:txBody>
      </p:sp>
      <p:pic>
        <p:nvPicPr>
          <p:cNvPr id="59" name="Google Shape;5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3426" y="3573016"/>
            <a:ext cx="3888432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124744"/>
            <a:ext cx="4060198" cy="228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</p:txBody>
      </p:sp>
      <p:sp>
        <p:nvSpPr>
          <p:cNvPr id="123" name="Google Shape;123;p1"/>
          <p:cNvSpPr txBox="1"/>
          <p:nvPr>
            <p:ph type="title"/>
          </p:nvPr>
        </p:nvSpPr>
        <p:spPr>
          <a:xfrm>
            <a:off x="457200" y="194034"/>
            <a:ext cx="82296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ru-RU"/>
              <a:t>Эксперимент </a:t>
            </a:r>
            <a:endParaRPr/>
          </a:p>
        </p:txBody>
      </p:sp>
      <p:pic>
        <p:nvPicPr>
          <p:cNvPr id="124" name="Google Shape;12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5975" y="965325"/>
            <a:ext cx="4094525" cy="545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65325"/>
            <a:ext cx="4858326" cy="36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0150" y="3996450"/>
            <a:ext cx="4094525" cy="274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/>
          <p:nvPr>
            <p:ph idx="1" type="body"/>
          </p:nvPr>
        </p:nvSpPr>
        <p:spPr>
          <a:xfrm>
            <a:off x="1175389" y="2285998"/>
            <a:ext cx="679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5755" lvl="0" marL="457200" rtl="0" algn="ctr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ru-RU"/>
              <a:t>Результаты эксперимента показали, что ученики 7 класса, которые закрепляли изученный материал по темам, предоставленным на уроке, на телефоне через приложение показали результат выше, чем ученики работавшие на доске и с упражнением в учебнике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</p:txBody>
      </p:sp>
      <p:sp>
        <p:nvSpPr>
          <p:cNvPr id="129" name="Google Shape;129;p2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</a:pPr>
            <a:r>
              <a:rPr lang="ru-RU"/>
              <a:t>Результаты эксперимента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787700" cy="26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rtl="0">
              <a:spcBef>
                <a:spcPts val="600"/>
              </a:spcBef>
              <a:spcAft>
                <a:spcPts val="0"/>
              </a:spcAft>
              <a:buSzPts val="1530"/>
              <a:buChar char="●"/>
            </a:pPr>
            <a:r>
              <a:rPr lang="ru-RU" dirty="0"/>
              <a:t>Обеспечение доступа к приложению, которое может быть полезным в </a:t>
            </a:r>
            <a:r>
              <a:rPr lang="ru-RU" dirty="0" smtClean="0"/>
              <a:t>пополнении новой лексики </a:t>
            </a:r>
          </a:p>
          <a:p>
            <a:pPr marL="457200" lvl="0" indent="-325755" rtl="0">
              <a:spcBef>
                <a:spcPts val="600"/>
              </a:spcBef>
              <a:spcAft>
                <a:spcPts val="0"/>
              </a:spcAft>
              <a:buSzPts val="1530"/>
              <a:buChar char="●"/>
            </a:pPr>
            <a:r>
              <a:rPr lang="ru-RU" dirty="0" smtClean="0"/>
              <a:t>Обеспечение </a:t>
            </a:r>
            <a:r>
              <a:rPr lang="ru-RU" dirty="0"/>
              <a:t>полезного и наиболее эффективного </a:t>
            </a:r>
            <a:r>
              <a:rPr lang="ru-RU" dirty="0" err="1" smtClean="0"/>
              <a:t>способаизучения</a:t>
            </a:r>
            <a:r>
              <a:rPr lang="ru-RU" dirty="0" smtClean="0"/>
              <a:t> новых слов </a:t>
            </a:r>
            <a:endParaRPr dirty="0"/>
          </a:p>
        </p:txBody>
      </p:sp>
      <p:sp>
        <p:nvSpPr>
          <p:cNvPr id="75" name="Google Shape;75;p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Методы решения проблемы </a:t>
            </a:r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