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8" r:id="rId3"/>
    <p:sldId id="258" r:id="rId4"/>
    <p:sldId id="261" r:id="rId5"/>
    <p:sldId id="260" r:id="rId6"/>
    <p:sldId id="265" r:id="rId7"/>
    <p:sldId id="262" r:id="rId8"/>
    <p:sldId id="266" r:id="rId9"/>
    <p:sldId id="267" r:id="rId10"/>
    <p:sldId id="263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F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60" d="100"/>
          <a:sy n="60" d="100"/>
        </p:scale>
        <p:origin x="-162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Популярность отечественных поэтов за последнее десятилетие</a:t>
            </a:r>
          </a:p>
        </c:rich>
      </c:tx>
      <c:layout/>
      <c:spPr>
        <a:solidFill>
          <a:schemeClr val="bg2"/>
        </a:solidFill>
        <a:ln>
          <a:solidFill>
            <a:schemeClr val="accent1"/>
          </a:solidFill>
        </a:ln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Популярность отечественных поэтов за последнее десятилетие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????</c:v>
                </c:pt>
                <c:pt idx="1">
                  <c:v>В. Высоцкий</c:v>
                </c:pt>
                <c:pt idx="2">
                  <c:v>А. Пушкин</c:v>
                </c:pt>
                <c:pt idx="3">
                  <c:v>М. Лермонтов</c:v>
                </c:pt>
                <c:pt idx="4">
                  <c:v>В.Маяковский</c:v>
                </c:pt>
                <c:pt idx="5">
                  <c:v>М.Цветаева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367126</c:v>
                </c:pt>
                <c:pt idx="1">
                  <c:v>192838</c:v>
                </c:pt>
                <c:pt idx="2">
                  <c:v>166940</c:v>
                </c:pt>
                <c:pt idx="3">
                  <c:v>108288</c:v>
                </c:pt>
                <c:pt idx="4">
                  <c:v>46093</c:v>
                </c:pt>
                <c:pt idx="5">
                  <c:v>35542</c:v>
                </c:pt>
              </c:numCache>
            </c:numRef>
          </c:val>
        </c:ser>
        <c:overlap val="100"/>
        <c:axId val="100587392"/>
        <c:axId val="123949440"/>
      </c:barChart>
      <c:catAx>
        <c:axId val="100587392"/>
        <c:scaling>
          <c:orientation val="minMax"/>
        </c:scaling>
        <c:axPos val="b"/>
        <c:tickLblPos val="nextTo"/>
        <c:crossAx val="123949440"/>
        <c:auto val="1"/>
        <c:lblAlgn val="ctr"/>
        <c:lblOffset val="100"/>
      </c:catAx>
      <c:valAx>
        <c:axId val="1239494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0587392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100bestpoems.ru/names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5litra.ru/sxema_analiza_ctiha2.html" TargetMode="External"/><Relationship Id="rId7" Type="http://schemas.openxmlformats.org/officeDocument/2006/relationships/hyperlink" Target="&#1079;&#1074;&#1091;&#1082;&#1080;%20&#1080;%20&#1079;&#1072;&#1087;&#1072;&#1093;.doc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&#1062;&#1074;&#1077;&#1090;&#1086;&#1087;&#1080;&#1089;&#1100;.docx" TargetMode="External"/><Relationship Id="rId10" Type="http://schemas.openxmlformats.org/officeDocument/2006/relationships/slide" Target="slide2.xml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93;!\Desktop\&#1082;&#1086;&#1084;&#1087;&#1100;&#1102;&#1090;&#1077;&#1088;&#1085;&#1099;&#1081;%20&#1091;&#1088;&#1086;&#1082;%202019\&#1048;&#1084;&#1072;&#1078;&#1080;&#1085;&#1080;&#1079;&#1084;%20&#1080;%20&#1077;&#1075;&#1086;%20&#1087;&#1088;&#1077;&#1076;&#1089;&#1090;&#1072;&#1074;&#1080;&#1090;&#1077;&#1083;&#1080;%20(RS).mp4" TargetMode="Externa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enIiPB2Mez0AJdjWFTBXWVAaOgYYhI8Xw7I-bRG047E/edit?usp=shar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senin.ru/" TargetMode="External"/><Relationship Id="rId3" Type="http://schemas.openxmlformats.org/officeDocument/2006/relationships/hyperlink" Target="https://www.youtube.com/watch?v=lheQRCpLFJ8" TargetMode="External"/><Relationship Id="rId7" Type="http://schemas.openxmlformats.org/officeDocument/2006/relationships/hyperlink" Target="http://www.100bestpoems.ru/names.ph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litra.ru/sxema_analiza_ctiha2.html" TargetMode="External"/><Relationship Id="rId5" Type="http://schemas.openxmlformats.org/officeDocument/2006/relationships/hyperlink" Target="http://literatura5.narod.ru/imaginizm.html" TargetMode="External"/><Relationship Id="rId10" Type="http://schemas.openxmlformats.org/officeDocument/2006/relationships/slide" Target="slide2.xml"/><Relationship Id="rId4" Type="http://schemas.openxmlformats.org/officeDocument/2006/relationships/hyperlink" Target="https://mylektsii.ru/11-77289.html" TargetMode="External"/><Relationship Id="rId9" Type="http://schemas.openxmlformats.org/officeDocument/2006/relationships/hyperlink" Target="https://sergey-esenin.s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21" Type="http://schemas.openxmlformats.org/officeDocument/2006/relationships/hyperlink" Target="https://esenin.ru/" TargetMode="External"/><Relationship Id="rId7" Type="http://schemas.openxmlformats.org/officeDocument/2006/relationships/image" Target="../media/image3.jpeg"/><Relationship Id="rId12" Type="http://schemas.openxmlformats.org/officeDocument/2006/relationships/slide" Target="slide5.xml"/><Relationship Id="rId1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audio" Target="file:///C:\Users\&#1056;&#1086;&#1084;&#1072;&#1093;!\Desktop\&#1082;&#1086;&#1084;&#1087;&#1100;&#1102;&#1090;&#1077;&#1088;&#1085;&#1099;&#1081;%20&#1091;&#1088;&#1086;&#1082;%202019\&#1057;.&#1045;&#1089;&#1077;&#1085;&#1080;&#1085;%20&#8212;%20&#1043;&#1086;&#1081;%20&#1090;&#1099;,%20&#1056;&#1091;&#1089;&#1100;,%20&#1084;&#1086;&#1103;%20&#1088;&#1086;&#1076;&#1085;&#1072;&#1103;%20(www.mixmuz.ru).mp3" TargetMode="External"/><Relationship Id="rId6" Type="http://schemas.openxmlformats.org/officeDocument/2006/relationships/slide" Target="slide10.xm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7.png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93;!\Desktop\&#1082;&#1086;&#1084;&#1087;&#1100;&#1102;&#1090;&#1077;&#1088;&#1085;&#1099;&#1081;%20&#1091;&#1088;&#1086;&#1082;%202019\&#1083;&#1102;&#1073;&#1083;&#1102;%20&#1056;&#1086;&#1076;&#1080;&#1085;&#1091;.mp4" TargetMode="Externa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93;!\Desktop\&#1082;&#1086;&#1084;&#1087;&#1100;&#1102;&#1090;&#1077;&#1088;&#1085;&#1099;&#1081;%20&#1091;&#1088;&#1086;&#1082;%202019\&#1045;&#1089;&#1077;&#1085;&#1080;&#1085;&#1072;&#1072;&#1072;&#1072;.mp4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8.xml"/><Relationship Id="rId4" Type="http://schemas.openxmlformats.org/officeDocument/2006/relationships/image" Target="../media/image16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hlinkClick r:id="rId2"/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образ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227" y="0"/>
            <a:ext cx="919822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ОБРАЗ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Поэтический образ- </a:t>
            </a:r>
            <a:r>
              <a:rPr lang="ru-RU" dirty="0" smtClean="0"/>
              <a:t>художественное </a:t>
            </a:r>
            <a:r>
              <a:rPr lang="ru-RU" i="1" dirty="0" smtClean="0"/>
              <a:t>изображение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литературном произведении человека, </a:t>
            </a:r>
            <a:br>
              <a:rPr lang="ru-RU" dirty="0" smtClean="0"/>
            </a:br>
            <a:r>
              <a:rPr lang="ru-RU" dirty="0" smtClean="0"/>
              <a:t>природы или отдельных явлений.</a:t>
            </a:r>
            <a:br>
              <a:rPr lang="ru-RU" dirty="0" smtClean="0"/>
            </a:br>
            <a:r>
              <a:rPr lang="ru-RU" dirty="0" smtClean="0"/>
              <a:t>Обычно в стихотворении присутствует целый </a:t>
            </a:r>
            <a:r>
              <a:rPr lang="ru-RU" dirty="0" smtClean="0"/>
              <a:t> образный </a:t>
            </a:r>
            <a:r>
              <a:rPr lang="ru-RU" dirty="0" smtClean="0"/>
              <a:t>ряд.</a:t>
            </a:r>
            <a:br>
              <a:rPr lang="ru-RU" dirty="0" smtClean="0"/>
            </a:br>
            <a:r>
              <a:rPr lang="ru-RU" dirty="0" smtClean="0"/>
              <a:t>Это ряд тех </a:t>
            </a:r>
            <a:r>
              <a:rPr lang="ru-RU" b="1" i="1" dirty="0" smtClean="0"/>
              <a:t>зрительных образов-картинок</a:t>
            </a:r>
            <a:r>
              <a:rPr lang="ru-RU" dirty="0" smtClean="0"/>
              <a:t>, которые автор </a:t>
            </a:r>
            <a:br>
              <a:rPr lang="ru-RU" dirty="0" smtClean="0"/>
            </a:br>
            <a:r>
              <a:rPr lang="ru-RU" dirty="0" smtClean="0"/>
              <a:t>закладывает в произведение, те, которые мы должны </a:t>
            </a:r>
            <a:br>
              <a:rPr lang="ru-RU" dirty="0" smtClean="0"/>
            </a:br>
            <a:r>
              <a:rPr lang="ru-RU" dirty="0" smtClean="0"/>
              <a:t>представлять по ходу прочтения, чтобы понять </a:t>
            </a:r>
            <a:r>
              <a:rPr lang="ru-RU" b="1" i="1" dirty="0" smtClean="0"/>
              <a:t>основной </a:t>
            </a:r>
            <a:br>
              <a:rPr lang="ru-RU" b="1" i="1" dirty="0" smtClean="0"/>
            </a:br>
            <a:r>
              <a:rPr lang="ru-RU" b="1" i="1" dirty="0" smtClean="0"/>
              <a:t>смысл</a:t>
            </a:r>
            <a:r>
              <a:rPr lang="ru-RU" dirty="0" smtClean="0"/>
              <a:t> произведения.</a:t>
            </a:r>
            <a:endParaRPr lang="ru-RU" dirty="0"/>
          </a:p>
        </p:txBody>
      </p:sp>
      <p:pic>
        <p:nvPicPr>
          <p:cNvPr id="10" name="Рисунок 9" descr="BEREZY-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04800"/>
            <a:ext cx="3190875" cy="6096000"/>
          </a:xfrm>
          <a:prstGeom prst="rect">
            <a:avLst/>
          </a:prstGeom>
        </p:spPr>
      </p:pic>
      <p:pic>
        <p:nvPicPr>
          <p:cNvPr id="12" name="Рисунок 11" descr="clipart23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181600"/>
            <a:ext cx="1981200" cy="1981200"/>
          </a:xfrm>
          <a:prstGeom prst="rect">
            <a:avLst/>
          </a:prstGeom>
        </p:spPr>
      </p:pic>
      <p:pic>
        <p:nvPicPr>
          <p:cNvPr id="13" name="Рисунок 12" descr="musical_notes_set_color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5410200"/>
            <a:ext cx="1806805" cy="1095375"/>
          </a:xfrm>
          <a:prstGeom prst="rect">
            <a:avLst/>
          </a:prstGeom>
        </p:spPr>
      </p:pic>
      <p:pic>
        <p:nvPicPr>
          <p:cNvPr id="14" name="Рисунок 13" descr="perfume-clipart-cosmetic-bottle-13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4572000"/>
            <a:ext cx="20574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имажинизм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800" y="1"/>
            <a:ext cx="9294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304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Имажинизм у Есенина</a:t>
            </a:r>
            <a:endParaRPr lang="ru-RU" sz="4800" b="1" dirty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img_56175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733800"/>
            <a:ext cx="1676399" cy="164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19200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Народная мифология была одним из главных источников образности Есенина, а мифологическая параллель «природа — человек» стала основополагающей для его поэтического мироощущения. 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имажинизм</a:t>
            </a:r>
            <a:endParaRPr lang="ru-RU" dirty="0"/>
          </a:p>
        </p:txBody>
      </p:sp>
      <p:pic>
        <p:nvPicPr>
          <p:cNvPr id="10" name="Содержимое 9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Имажинизм и его представители (R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212272"/>
            <a:ext cx="9144000" cy="5878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6324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Черновик для записей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227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056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РУСЬ</a:t>
            </a:r>
            <a:endParaRPr lang="ru-RU" dirty="0"/>
          </a:p>
        </p:txBody>
      </p:sp>
      <p:pic>
        <p:nvPicPr>
          <p:cNvPr id="4" name="Содержимое 3" descr="15456747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392"/>
            <a:ext cx="8783390" cy="6236208"/>
          </a:xfrm>
        </p:spPr>
      </p:pic>
      <p:sp>
        <p:nvSpPr>
          <p:cNvPr id="5" name="TextBox 4"/>
          <p:cNvSpPr txBox="1"/>
          <p:nvPr/>
        </p:nvSpPr>
        <p:spPr>
          <a:xfrm>
            <a:off x="762000" y="914400"/>
            <a:ext cx="289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Гой ты, Русь, моя родная...</a:t>
            </a:r>
          </a:p>
          <a:p>
            <a:r>
              <a:rPr lang="ru-RU" dirty="0" smtClean="0"/>
              <a:t>Гой ты, Русь, моя родная,</a:t>
            </a:r>
          </a:p>
          <a:p>
            <a:r>
              <a:rPr lang="ru-RU" dirty="0" smtClean="0"/>
              <a:t>Хаты — в ризах образа...</a:t>
            </a:r>
          </a:p>
          <a:p>
            <a:r>
              <a:rPr lang="ru-RU" dirty="0" smtClean="0"/>
              <a:t>Не видать конца и края —</a:t>
            </a:r>
          </a:p>
          <a:p>
            <a:r>
              <a:rPr lang="ru-RU" dirty="0" smtClean="0"/>
              <a:t>Только синь сосет глаза.</a:t>
            </a:r>
          </a:p>
          <a:p>
            <a:endParaRPr lang="ru-RU" dirty="0" smtClean="0"/>
          </a:p>
          <a:p>
            <a:r>
              <a:rPr lang="ru-RU" dirty="0" smtClean="0"/>
              <a:t>Как захожий богомолец,</a:t>
            </a:r>
          </a:p>
          <a:p>
            <a:r>
              <a:rPr lang="ru-RU" dirty="0" smtClean="0"/>
              <a:t>Я смотрю твои поля.</a:t>
            </a:r>
          </a:p>
          <a:p>
            <a:r>
              <a:rPr lang="ru-RU" dirty="0" smtClean="0"/>
              <a:t>А у низеньких околиц</a:t>
            </a:r>
          </a:p>
          <a:p>
            <a:r>
              <a:rPr lang="ru-RU" dirty="0" smtClean="0"/>
              <a:t>Звонко </a:t>
            </a:r>
            <a:r>
              <a:rPr lang="ru-RU" dirty="0" smtClean="0"/>
              <a:t>чахнут тополя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Пахнет яблоком и медом</a:t>
            </a:r>
          </a:p>
          <a:p>
            <a:r>
              <a:rPr lang="ru-RU" dirty="0" smtClean="0"/>
              <a:t>По церквам твой кроткий Спас.</a:t>
            </a:r>
          </a:p>
          <a:p>
            <a:r>
              <a:rPr lang="ru-RU" dirty="0" smtClean="0"/>
              <a:t>И гудит за </a:t>
            </a:r>
            <a:r>
              <a:rPr lang="ru-RU" dirty="0" err="1" smtClean="0"/>
              <a:t>корогодом</a:t>
            </a:r>
            <a:endParaRPr lang="ru-RU" dirty="0" smtClean="0"/>
          </a:p>
          <a:p>
            <a:r>
              <a:rPr lang="ru-RU" dirty="0" smtClean="0"/>
              <a:t>На лугах веселый пляс.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9144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Побегу по мятой стежке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приволь</a:t>
            </a:r>
            <a:r>
              <a:rPr lang="ru-RU" dirty="0" smtClean="0"/>
              <a:t> зеленых </a:t>
            </a:r>
            <a:r>
              <a:rPr lang="ru-RU" dirty="0" err="1" smtClean="0"/>
              <a:t>лех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Мне навстречу, как сережки,</a:t>
            </a:r>
          </a:p>
          <a:p>
            <a:r>
              <a:rPr lang="ru-RU" dirty="0" smtClean="0"/>
              <a:t>Прозвенит девичий смех.</a:t>
            </a:r>
          </a:p>
          <a:p>
            <a:endParaRPr lang="ru-RU" dirty="0" smtClean="0"/>
          </a:p>
          <a:p>
            <a:r>
              <a:rPr lang="ru-RU" dirty="0" smtClean="0"/>
              <a:t>Если крикнет рать святая:</a:t>
            </a:r>
          </a:p>
          <a:p>
            <a:r>
              <a:rPr lang="ru-RU" dirty="0" smtClean="0"/>
              <a:t>«Кинь ты Русь, живи в раю!»</a:t>
            </a:r>
          </a:p>
          <a:p>
            <a:r>
              <a:rPr lang="ru-RU" dirty="0" smtClean="0"/>
              <a:t>Я скажу: «Не надо рая,</a:t>
            </a:r>
          </a:p>
          <a:p>
            <a:r>
              <a:rPr lang="ru-RU" dirty="0" smtClean="0"/>
              <a:t>Дайте родину мою».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Таблицы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33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ссылки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www.youtube.com/watch?v=lheQRCpLFJ8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mylektsii.ru/11-77289.html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literatura5.narod.ru/imaginizm.html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5litra.ru/sxema_analiza_ctiha2.html</a:t>
            </a:r>
            <a:endParaRPr lang="ru-RU" sz="2400" dirty="0" smtClean="0"/>
          </a:p>
          <a:p>
            <a:r>
              <a:rPr lang="en-US" sz="2400" dirty="0" smtClean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www.100bestpoems.ru/names.php</a:t>
            </a:r>
            <a:endParaRPr lang="ru-RU" sz="2400" dirty="0" smtClean="0"/>
          </a:p>
          <a:p>
            <a:r>
              <a:rPr lang="en-US" sz="2400" dirty="0" smtClean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esenin.ru</a:t>
            </a:r>
            <a:endParaRPr lang="ru-RU" sz="2400" dirty="0" smtClean="0"/>
          </a:p>
          <a:p>
            <a:r>
              <a:rPr lang="en-US" sz="2400" dirty="0" smtClean="0">
                <a:hlinkClick r:id="rId9"/>
              </a:rPr>
              <a:t>https://</a:t>
            </a:r>
            <a:r>
              <a:rPr lang="en-US" sz="2400" dirty="0" smtClean="0">
                <a:hlinkClick r:id="rId9"/>
              </a:rPr>
              <a:t>sergey-esenin.su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0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Есенин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8202" cy="6858000"/>
          </a:xfrm>
        </p:spPr>
      </p:pic>
      <p:pic>
        <p:nvPicPr>
          <p:cNvPr id="6" name="Рисунок 5" descr="random-140214123618-phpapp02-thumbnail-4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228600"/>
            <a:ext cx="12192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3000" y="3048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С.А.Есенин – певец России, </a:t>
            </a:r>
            <a:endParaRPr lang="ru-RU" sz="4000" b="1" i="1" dirty="0" smtClean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</a:t>
            </a:r>
            <a:r>
              <a:rPr lang="ru-RU" sz="4000" b="1" i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России, для России</a:t>
            </a:r>
            <a:endParaRPr lang="ru-RU" sz="40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BEREZY-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524000"/>
            <a:ext cx="762000" cy="1455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book-image-png-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5486400"/>
            <a:ext cx="1117428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561754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3429000"/>
            <a:ext cx="1242012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Book_designed_by_Benny_Forsberg_from_the_Noun_Project.svg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200" y="48768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amera1600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5200" y="5257800"/>
            <a:ext cx="1071880" cy="107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.Есенин — Гой ты, Русь, моя родна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5105400" y="5486400"/>
            <a:ext cx="685800" cy="685800"/>
          </a:xfrm>
          <a:prstGeom prst="rect">
            <a:avLst/>
          </a:prstGeom>
        </p:spPr>
      </p:pic>
      <p:pic>
        <p:nvPicPr>
          <p:cNvPr id="14" name="Рисунок 13" descr="954a98ae8f04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67400" y="4953000"/>
            <a:ext cx="1092994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manage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39000" y="5257800"/>
            <a:ext cx="1588249" cy="109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4471169.jpg">
            <a:hlinkClick r:id="rId21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8600" y="304800"/>
            <a:ext cx="1066800" cy="763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«Родину люблю»</a:t>
            </a:r>
            <a:endParaRPr lang="ru-RU" dirty="0"/>
          </a:p>
        </p:txBody>
      </p:sp>
      <p:pic>
        <p:nvPicPr>
          <p:cNvPr id="11" name="люблю Родин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03200" y="457200"/>
            <a:ext cx="9347200" cy="525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6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Есенин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  <p:pic>
        <p:nvPicPr>
          <p:cNvPr id="8" name="Есенинааа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9331" y="381000"/>
            <a:ext cx="9153331" cy="51974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снова здесь</a:t>
            </a:r>
            <a:endParaRPr lang="ru-RU" dirty="0"/>
          </a:p>
        </p:txBody>
      </p:sp>
      <p:pic>
        <p:nvPicPr>
          <p:cNvPr id="4" name="Содержимое 3" descr="15456747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4355" cy="6435693"/>
          </a:xfrm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снова здесь, в семье родной...</a:t>
            </a:r>
          </a:p>
          <a:p>
            <a:r>
              <a:rPr lang="ru-RU" b="1" dirty="0" smtClean="0"/>
              <a:t>Я</a:t>
            </a:r>
            <a:r>
              <a:rPr lang="ru-RU" dirty="0" smtClean="0"/>
              <a:t> </a:t>
            </a:r>
            <a:r>
              <a:rPr lang="ru-RU" b="1" dirty="0" smtClean="0"/>
              <a:t>снова</a:t>
            </a:r>
            <a:r>
              <a:rPr lang="ru-RU" dirty="0" smtClean="0"/>
              <a:t> </a:t>
            </a:r>
            <a:r>
              <a:rPr lang="ru-RU" b="1" dirty="0" smtClean="0"/>
              <a:t>здесь</a:t>
            </a:r>
            <a:r>
              <a:rPr lang="ru-RU" dirty="0" smtClean="0"/>
              <a:t>,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семье</a:t>
            </a:r>
            <a:r>
              <a:rPr lang="ru-RU" dirty="0" smtClean="0"/>
              <a:t> </a:t>
            </a:r>
            <a:r>
              <a:rPr lang="ru-RU" b="1" dirty="0" smtClean="0"/>
              <a:t>родной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Мой край, задумчивый и нежный!</a:t>
            </a:r>
          </a:p>
          <a:p>
            <a:r>
              <a:rPr lang="ru-RU" dirty="0" smtClean="0"/>
              <a:t>Кудрявый сумрак за горой</a:t>
            </a:r>
          </a:p>
          <a:p>
            <a:r>
              <a:rPr lang="ru-RU" dirty="0" smtClean="0"/>
              <a:t>Рукою машет белоснежной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Седины пасмурного дня</a:t>
            </a:r>
          </a:p>
          <a:p>
            <a:r>
              <a:rPr lang="ru-RU" dirty="0" smtClean="0"/>
              <a:t>Плывут всклокоченные мимо,</a:t>
            </a:r>
          </a:p>
          <a:p>
            <a:r>
              <a:rPr lang="ru-RU" dirty="0" smtClean="0"/>
              <a:t>И грусть вечерняя меня</a:t>
            </a:r>
          </a:p>
          <a:p>
            <a:r>
              <a:rPr lang="ru-RU" dirty="0" smtClean="0"/>
              <a:t>Волнует непреодолимо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Над куполом церковных глав</a:t>
            </a:r>
          </a:p>
          <a:p>
            <a:r>
              <a:rPr lang="ru-RU" dirty="0" smtClean="0"/>
              <a:t>Тень от зари упала ниже.</a:t>
            </a:r>
          </a:p>
          <a:p>
            <a:r>
              <a:rPr lang="ru-RU" dirty="0" smtClean="0"/>
              <a:t>О </a:t>
            </a:r>
            <a:r>
              <a:rPr lang="ru-RU" dirty="0" err="1" smtClean="0"/>
              <a:t>други</a:t>
            </a:r>
            <a:r>
              <a:rPr lang="ru-RU" dirty="0" smtClean="0"/>
              <a:t> игрищ и забав,</a:t>
            </a:r>
          </a:p>
          <a:p>
            <a:r>
              <a:rPr lang="ru-RU" dirty="0" smtClean="0"/>
              <a:t>Уж я вас больше не увижу!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858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забвенье канули года,</a:t>
            </a:r>
          </a:p>
          <a:p>
            <a:r>
              <a:rPr lang="ru-RU" dirty="0" smtClean="0"/>
              <a:t>Вослед и вы ушли куда-то.</a:t>
            </a:r>
          </a:p>
          <a:p>
            <a:r>
              <a:rPr lang="ru-RU" dirty="0" smtClean="0"/>
              <a:t>И лишь по-прежнему вода</a:t>
            </a:r>
          </a:p>
          <a:p>
            <a:r>
              <a:rPr lang="ru-RU" dirty="0" smtClean="0"/>
              <a:t>Шумит за мельницей крылатой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И часто я в вечерней мгле,</a:t>
            </a:r>
          </a:p>
          <a:p>
            <a:r>
              <a:rPr lang="ru-RU" dirty="0" smtClean="0"/>
              <a:t>Под звон надломленной осоки,</a:t>
            </a:r>
          </a:p>
          <a:p>
            <a:r>
              <a:rPr lang="ru-RU" dirty="0" smtClean="0"/>
              <a:t>Молюсь дымящейся земле</a:t>
            </a:r>
          </a:p>
          <a:p>
            <a:r>
              <a:rPr lang="ru-RU" dirty="0" smtClean="0"/>
              <a:t>О невозвратных и далеких.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может быть любым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 d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r="1961"/>
          <a:stretch>
            <a:fillRect/>
          </a:stretch>
        </p:blipFill>
        <p:spPr>
          <a:xfrm>
            <a:off x="228600" y="762000"/>
            <a:ext cx="4370295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 д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762000"/>
            <a:ext cx="4343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landscape-1328858_960_72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3962400"/>
            <a:ext cx="4605866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4676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 action="ppaction://hlinksldjump"/>
              </a:rPr>
              <a:t>На главную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 err="1" smtClean="0"/>
              <a:t>д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 d.jpg"/>
          <p:cNvPicPr>
            <a:picLocks noChangeAspect="1"/>
          </p:cNvPicPr>
          <p:nvPr/>
        </p:nvPicPr>
        <p:blipFill>
          <a:blip r:embed="rId3" cstate="print"/>
          <a:srcRect r="1961"/>
          <a:stretch>
            <a:fillRect/>
          </a:stretch>
        </p:blipFill>
        <p:spPr>
          <a:xfrm>
            <a:off x="1066800" y="609600"/>
            <a:ext cx="7283824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38200" y="571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2D</a:t>
            </a:r>
            <a:r>
              <a:rPr lang="ru-RU" dirty="0" smtClean="0"/>
              <a:t> еще называется изображением плоским.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</a:t>
            </a:r>
            <a:r>
              <a:rPr lang="ru-RU" dirty="0" err="1" smtClean="0"/>
              <a:t>д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3 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838200"/>
            <a:ext cx="7239000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3D</a:t>
            </a:r>
            <a:r>
              <a:rPr lang="en-US" dirty="0" smtClean="0"/>
              <a:t> — </a:t>
            </a:r>
            <a:r>
              <a:rPr lang="ru-RU" dirty="0" smtClean="0"/>
              <a:t>это объемное изображение.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</a:t>
            </a:r>
            <a:r>
              <a:rPr lang="ru-RU" dirty="0" err="1" smtClean="0"/>
              <a:t>д</a:t>
            </a:r>
            <a:endParaRPr lang="ru-RU" dirty="0"/>
          </a:p>
        </p:txBody>
      </p:sp>
      <p:pic>
        <p:nvPicPr>
          <p:cNvPr id="4" name="Содержимое 3" descr="light-yellow-background-4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90600" y="563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4</a:t>
            </a:r>
            <a:r>
              <a:rPr lang="en-US" sz="3600" b="1" dirty="0" smtClean="0"/>
              <a:t>D</a:t>
            </a:r>
            <a:r>
              <a:rPr lang="en-US" dirty="0" smtClean="0"/>
              <a:t> </a:t>
            </a:r>
            <a:r>
              <a:rPr lang="ru-RU" dirty="0" smtClean="0"/>
              <a:t>изображение</a:t>
            </a:r>
            <a:endParaRPr lang="ru-RU" dirty="0"/>
          </a:p>
        </p:txBody>
      </p:sp>
      <p:pic>
        <p:nvPicPr>
          <p:cNvPr id="8" name="Рисунок 7" descr="landscape-132885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8669863" cy="4876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246</Words>
  <Application>Microsoft Office PowerPoint</Application>
  <PresentationFormat>Экран (4:3)</PresentationFormat>
  <Paragraphs>98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Есенин</vt:lpstr>
      <vt:lpstr>«Родину люблю»</vt:lpstr>
      <vt:lpstr>Почему Есенин</vt:lpstr>
      <vt:lpstr>Я снова здесь</vt:lpstr>
      <vt:lpstr>Образ может быть любым</vt:lpstr>
      <vt:lpstr>2 д</vt:lpstr>
      <vt:lpstr>3 д</vt:lpstr>
      <vt:lpstr>4 д</vt:lpstr>
      <vt:lpstr>Составляющие образ</vt:lpstr>
      <vt:lpstr>имажинизм</vt:lpstr>
      <vt:lpstr>Фильм имажинизм</vt:lpstr>
      <vt:lpstr>Черновик для записей</vt:lpstr>
      <vt:lpstr>РУСЬ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С.А.Есенин – певец России, о России, для России</dc:title>
  <dc:creator>Ромах!</dc:creator>
  <cp:lastModifiedBy>Ромах!</cp:lastModifiedBy>
  <cp:revision>24</cp:revision>
  <dcterms:created xsi:type="dcterms:W3CDTF">2019-04-26T16:41:59Z</dcterms:created>
  <dcterms:modified xsi:type="dcterms:W3CDTF">2019-04-26T20:27:49Z</dcterms:modified>
</cp:coreProperties>
</file>