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CFB2"/>
    <a:srgbClr val="2AC687"/>
    <a:srgbClr val="FB4A37"/>
    <a:srgbClr val="EE9A0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EE569-CF42-4385-864C-818BC4D290E1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AB08-2A6A-4D1B-A2AC-3BD860FB4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EE569-CF42-4385-864C-818BC4D290E1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AB08-2A6A-4D1B-A2AC-3BD860FB4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EE569-CF42-4385-864C-818BC4D290E1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AB08-2A6A-4D1B-A2AC-3BD860FB4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EE569-CF42-4385-864C-818BC4D290E1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AB08-2A6A-4D1B-A2AC-3BD860FB4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EE569-CF42-4385-864C-818BC4D290E1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CABAB08-2A6A-4D1B-A2AC-3BD860FB4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EE569-CF42-4385-864C-818BC4D290E1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AB08-2A6A-4D1B-A2AC-3BD860FB4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EE569-CF42-4385-864C-818BC4D290E1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AB08-2A6A-4D1B-A2AC-3BD860FB4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EE569-CF42-4385-864C-818BC4D290E1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AB08-2A6A-4D1B-A2AC-3BD860FB4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EE569-CF42-4385-864C-818BC4D290E1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AB08-2A6A-4D1B-A2AC-3BD860FB4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EE569-CF42-4385-864C-818BC4D290E1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AB08-2A6A-4D1B-A2AC-3BD860FB4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EE569-CF42-4385-864C-818BC4D290E1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AB08-2A6A-4D1B-A2AC-3BD860FB4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FAEE569-CF42-4385-864C-818BC4D290E1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CABAB08-2A6A-4D1B-A2AC-3BD860FB4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1960" y="188640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МБДОУ  Детский сад комбинированного типа № 82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124744"/>
            <a:ext cx="70567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«</a:t>
            </a:r>
            <a:r>
              <a:rPr lang="ru-RU" sz="3600" b="1" i="1" dirty="0" smtClean="0">
                <a:solidFill>
                  <a:schemeClr val="bg1"/>
                </a:solidFill>
              </a:rPr>
              <a:t>Освоение </a:t>
            </a:r>
            <a:r>
              <a:rPr lang="ru-RU" sz="3600" b="1" i="1" dirty="0">
                <a:solidFill>
                  <a:schemeClr val="bg1"/>
                </a:solidFill>
              </a:rPr>
              <a:t>средств и способов познания как центральная задача познавательного </a:t>
            </a:r>
            <a:r>
              <a:rPr lang="ru-RU" sz="3600" b="1" i="1" dirty="0" smtClean="0">
                <a:solidFill>
                  <a:schemeClr val="bg1"/>
                </a:solidFill>
              </a:rPr>
              <a:t>развития дошкольников </a:t>
            </a:r>
          </a:p>
          <a:p>
            <a:pPr algn="ctr"/>
            <a:r>
              <a:rPr lang="ru-RU" sz="3600" b="1" i="1" dirty="0" smtClean="0">
                <a:solidFill>
                  <a:schemeClr val="bg1"/>
                </a:solidFill>
              </a:rPr>
              <a:t>в соответствии с ФГОС дошкольного образования</a:t>
            </a:r>
            <a:r>
              <a:rPr lang="ru-RU" sz="3600" b="1" dirty="0" smtClean="0">
                <a:solidFill>
                  <a:schemeClr val="bg1"/>
                </a:solidFill>
              </a:rPr>
              <a:t>.»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92898" y="5517232"/>
            <a:ext cx="28511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Составила:</a:t>
            </a:r>
          </a:p>
          <a:p>
            <a:pPr algn="r"/>
            <a:r>
              <a:rPr lang="ru-RU" sz="1400" dirty="0" err="1" smtClean="0">
                <a:solidFill>
                  <a:schemeClr val="bg1"/>
                </a:solidFill>
              </a:rPr>
              <a:t>Купченко</a:t>
            </a:r>
            <a:r>
              <a:rPr lang="ru-RU" sz="1400" dirty="0" smtClean="0">
                <a:solidFill>
                  <a:schemeClr val="bg1"/>
                </a:solidFill>
              </a:rPr>
              <a:t> Л.И</a:t>
            </a:r>
          </a:p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Воспитатель старшей группы №1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5896" y="6488668"/>
            <a:ext cx="172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Ангарск 2016 г.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60648"/>
            <a:ext cx="7466788" cy="2123658"/>
          </a:xfrm>
          <a:prstGeom prst="rect">
            <a:avLst/>
          </a:prstGeom>
          <a:solidFill>
            <a:srgbClr val="FF0000"/>
          </a:solidFill>
          <a:ln w="34925">
            <a:solidFill>
              <a:srgbClr val="00B05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RelaxedModerately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chemeClr val="bg1"/>
                </a:solidFill>
              </a:rPr>
              <a:t>Способы </a:t>
            </a:r>
            <a:endParaRPr lang="ru-RU" sz="6600" dirty="0" smtClean="0">
              <a:solidFill>
                <a:schemeClr val="bg1"/>
              </a:solidFill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</a:rPr>
              <a:t>познания</a:t>
            </a:r>
            <a:endParaRPr lang="ru-RU" sz="66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9668408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924944"/>
            <a:ext cx="6012160" cy="39330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2492896"/>
            <a:ext cx="82698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действия или система действий, используемых для </a:t>
            </a:r>
            <a:endParaRPr lang="ru-RU" sz="2400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получения </a:t>
            </a:r>
            <a:r>
              <a:rPr lang="ru-RU" sz="2400" b="1" i="1" dirty="0" smtClean="0">
                <a:solidFill>
                  <a:schemeClr val="bg1"/>
                </a:solidFill>
              </a:rPr>
              <a:t>и анализа информации.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руглая лента лицом вверх 2"/>
          <p:cNvSpPr/>
          <p:nvPr/>
        </p:nvSpPr>
        <p:spPr>
          <a:xfrm>
            <a:off x="251520" y="260648"/>
            <a:ext cx="8640960" cy="1584176"/>
          </a:xfrm>
          <a:prstGeom prst="ellipseRibbon2">
            <a:avLst>
              <a:gd name="adj1" fmla="val 25000"/>
              <a:gd name="adj2" fmla="val 68559"/>
              <a:gd name="adj3" fmla="val 125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123728" y="548680"/>
            <a:ext cx="4908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Э</a:t>
            </a:r>
            <a:r>
              <a:rPr lang="ru-RU" sz="3200" b="1" i="1" dirty="0" smtClean="0">
                <a:solidFill>
                  <a:schemeClr val="bg1"/>
                </a:solidFill>
              </a:rPr>
              <a:t>кспериментирование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2060848"/>
            <a:ext cx="5688632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RelaxedModerately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основной вид поисковой деятельности.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эк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56992"/>
            <a:ext cx="4283968" cy="321297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6" name="Рисунок 5" descr="эксперимен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356992"/>
            <a:ext cx="4259965" cy="3194974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руглая лента лицом вверх 2"/>
          <p:cNvSpPr/>
          <p:nvPr/>
        </p:nvSpPr>
        <p:spPr>
          <a:xfrm>
            <a:off x="1115616" y="188640"/>
            <a:ext cx="7128792" cy="1440160"/>
          </a:xfrm>
          <a:prstGeom prst="ellipseRibbon2">
            <a:avLst>
              <a:gd name="adj1" fmla="val 25000"/>
              <a:gd name="adj2" fmla="val 63419"/>
              <a:gd name="adj3" fmla="val 125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843808" y="332656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bg1"/>
                </a:solidFill>
              </a:rPr>
              <a:t>Н</a:t>
            </a:r>
            <a:r>
              <a:rPr lang="ru-RU" sz="4000" b="1" i="1" dirty="0" smtClean="0">
                <a:solidFill>
                  <a:schemeClr val="bg1"/>
                </a:solidFill>
              </a:rPr>
              <a:t>аблюдение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1628800"/>
            <a:ext cx="6624736" cy="1938992"/>
          </a:xfrm>
          <a:prstGeom prst="rect">
            <a:avLst/>
          </a:prstGeom>
          <a:solidFill>
            <a:srgbClr val="00B05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RelaxedModerately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целенаправленное восприятие какого- либо объекта, в ходе которого познается информация о внешних сторонах, свойствах и отношениях наблюдаемого объекта.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наблюден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645024"/>
            <a:ext cx="4067944" cy="3050958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6" name="Рисунок 5" descr="IMG_19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627022"/>
            <a:ext cx="4067944" cy="3050958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руглая лента лицом вверх 2"/>
          <p:cNvSpPr/>
          <p:nvPr/>
        </p:nvSpPr>
        <p:spPr>
          <a:xfrm>
            <a:off x="467544" y="188640"/>
            <a:ext cx="8064896" cy="1584176"/>
          </a:xfrm>
          <a:prstGeom prst="ellipseRibbon2">
            <a:avLst>
              <a:gd name="adj1" fmla="val 25000"/>
              <a:gd name="adj2" fmla="val 67792"/>
              <a:gd name="adj3" fmla="val 125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chemeClr val="bg1"/>
                </a:solidFill>
              </a:rPr>
              <a:t>Обследование</a:t>
            </a:r>
            <a:endParaRPr lang="ru-RU" sz="48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1556792"/>
            <a:ext cx="6480720" cy="1938992"/>
          </a:xfrm>
          <a:prstGeom prst="rect">
            <a:avLst/>
          </a:prstGeom>
          <a:solidFill>
            <a:srgbClr val="00B0F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RelaxedModerately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целая система действий,  производимая в определенной последовательности для выделения ребенком свойств, качеств, отношения между предметами.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IMG_19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573016"/>
            <a:ext cx="4067943" cy="3050957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6" name="Рисунок 5" descr="IMG_17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573016"/>
            <a:ext cx="4091947" cy="306896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руглая лента лицом вверх 2"/>
          <p:cNvSpPr/>
          <p:nvPr/>
        </p:nvSpPr>
        <p:spPr>
          <a:xfrm>
            <a:off x="611560" y="188640"/>
            <a:ext cx="8064896" cy="1368152"/>
          </a:xfrm>
          <a:prstGeom prst="ellipseRibbon2">
            <a:avLst>
              <a:gd name="adj1" fmla="val 25000"/>
              <a:gd name="adj2" fmla="val 67792"/>
              <a:gd name="adj3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chemeClr val="bg1"/>
                </a:solidFill>
              </a:rPr>
              <a:t>Моделирование</a:t>
            </a:r>
            <a:endParaRPr lang="ru-RU" sz="44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1700808"/>
            <a:ext cx="5400600" cy="1569660"/>
          </a:xfrm>
          <a:prstGeom prst="rect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RelaxedModerately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построение, выбор или конструирование моделей в совместной деятельности взрослого и ребенка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модель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429000"/>
            <a:ext cx="4283968" cy="321297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7" name="Рисунок 6" descr="конс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429000"/>
            <a:ext cx="4283968" cy="321297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руглая лента лицом вверх 2"/>
          <p:cNvSpPr/>
          <p:nvPr/>
        </p:nvSpPr>
        <p:spPr>
          <a:xfrm>
            <a:off x="971600" y="260648"/>
            <a:ext cx="7200800" cy="1152128"/>
          </a:xfrm>
          <a:prstGeom prst="ellipseRibbon2">
            <a:avLst>
              <a:gd name="adj1" fmla="val 25000"/>
              <a:gd name="adj2" fmla="val 63285"/>
              <a:gd name="adj3" fmla="val 12500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bg1"/>
                </a:solidFill>
              </a:rPr>
              <a:t>Интуиция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1628800"/>
            <a:ext cx="6696744" cy="1569660"/>
          </a:xfrm>
          <a:prstGeom prst="rect">
            <a:avLst/>
          </a:prstGeom>
          <a:solidFill>
            <a:schemeClr val="tx2">
              <a:lumMod val="75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RelaxedModerately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непосредственное постижение истины без логического анализа, основанная на </a:t>
            </a:r>
            <a:r>
              <a:rPr lang="ru-RU" sz="2400" b="1" i="1" dirty="0" smtClean="0">
                <a:solidFill>
                  <a:schemeClr val="bg1"/>
                </a:solidFill>
              </a:rPr>
              <a:t>воображении, "чутье« и  проницательности.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IMG_19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429000"/>
            <a:ext cx="4104456" cy="3078342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6" name="Рисунок 5" descr="IMG_19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429000"/>
            <a:ext cx="4067944" cy="3050958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60648"/>
            <a:ext cx="87129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i="1" dirty="0" smtClean="0">
                <a:solidFill>
                  <a:schemeClr val="bg1"/>
                </a:solidFill>
              </a:rPr>
              <a:t>Результатом освоения средств и способов познания становится накопление дошкольниками опыта познавательной деятельности, возрастание самостоятельных и творческих проявлений, развитие познавательной потребности, а так же приращение знаний об окружающем мире.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9668408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988840"/>
            <a:ext cx="8028384" cy="4869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верх 1"/>
          <p:cNvSpPr/>
          <p:nvPr/>
        </p:nvSpPr>
        <p:spPr>
          <a:xfrm>
            <a:off x="827584" y="1700808"/>
            <a:ext cx="7920880" cy="3384376"/>
          </a:xfrm>
          <a:prstGeom prst="ellipseRibbon2">
            <a:avLst>
              <a:gd name="adj1" fmla="val 25000"/>
              <a:gd name="adj2" fmla="val 69891"/>
              <a:gd name="adj3" fmla="val 12500"/>
            </a:avLst>
          </a:prstGeom>
          <a:solidFill>
            <a:srgbClr val="EE9A02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solidFill>
                  <a:schemeClr val="bg1"/>
                </a:solidFill>
              </a:rPr>
              <a:t>Спасибо за</a:t>
            </a:r>
          </a:p>
          <a:p>
            <a:pPr algn="ctr"/>
            <a:r>
              <a:rPr lang="ru-RU" sz="6000" b="1" i="1" dirty="0" smtClean="0">
                <a:solidFill>
                  <a:schemeClr val="bg1"/>
                </a:solidFill>
              </a:rPr>
              <a:t>в</a:t>
            </a:r>
            <a:r>
              <a:rPr lang="ru-RU" sz="6000" b="1" i="1" dirty="0" smtClean="0">
                <a:solidFill>
                  <a:schemeClr val="bg1"/>
                </a:solidFill>
              </a:rPr>
              <a:t>нимание.</a:t>
            </a:r>
            <a:endParaRPr lang="ru-RU" sz="6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bg1"/>
                </a:solidFill>
              </a:rPr>
              <a:t>Основная цель познавательного развития дошкольников: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Развитие </a:t>
            </a:r>
            <a:r>
              <a:rPr lang="ru-RU" sz="3200" dirty="0" smtClean="0">
                <a:solidFill>
                  <a:schemeClr val="bg1"/>
                </a:solidFill>
              </a:rPr>
              <a:t>(при поддержки взрослых) способности самому получать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и применять в своей жизнедеятельности знания об окружающем мире.</a:t>
            </a:r>
          </a:p>
          <a:p>
            <a:pPr algn="ctr"/>
            <a:endParaRPr lang="ru-RU" sz="3200" dirty="0" smtClean="0">
              <a:solidFill>
                <a:schemeClr val="bg1"/>
              </a:solidFill>
            </a:endParaRPr>
          </a:p>
        </p:txBody>
      </p:sp>
      <p:pic>
        <p:nvPicPr>
          <p:cNvPr id="3" name="Рисунок 2" descr="9668408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9184" y="2060848"/>
            <a:ext cx="7344816" cy="479715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</a:rPr>
              <a:t>Центральная задача: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Развитие у детей ориентировки в окружающем мире через освоение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 средств и способов познания.</a:t>
            </a:r>
          </a:p>
        </p:txBody>
      </p:sp>
      <p:pic>
        <p:nvPicPr>
          <p:cNvPr id="3" name="Рисунок 2" descr="9668408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412776"/>
            <a:ext cx="8316416" cy="544522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-243408"/>
            <a:ext cx="8352928" cy="2308324"/>
          </a:xfrm>
          <a:prstGeom prst="rect">
            <a:avLst/>
          </a:prstGeom>
          <a:solidFill>
            <a:srgbClr val="00B0F0"/>
          </a:solidFill>
          <a:ln w="34925"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Relaxed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chemeClr val="bg1"/>
                </a:solidFill>
              </a:rPr>
              <a:t>Средства познания</a:t>
            </a:r>
            <a:endParaRPr lang="ru-RU" sz="72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2060848"/>
            <a:ext cx="69688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Это разнообразные материальные объекты которые используются  </a:t>
            </a: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в  процессе познавательной деятельности и помогает осваивать новую </a:t>
            </a: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Информацию и открывать новые знания.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9668408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9384" y="2924944"/>
            <a:ext cx="5544616" cy="393305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1556792"/>
            <a:ext cx="6481006" cy="1815882"/>
          </a:xfrm>
          <a:prstGeom prst="rect">
            <a:avLst/>
          </a:prstGeom>
          <a:solidFill>
            <a:srgbClr val="21CFB2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RelaxedModerately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Родной язык</a:t>
            </a:r>
          </a:p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Язык музыки</a:t>
            </a:r>
          </a:p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Язык изобразительного искусства</a:t>
            </a:r>
          </a:p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Язык жестов и эмоций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IMG_1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365104"/>
            <a:ext cx="2880320" cy="230425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2" name="Рисунок 11" descr="IMG_19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3645024"/>
            <a:ext cx="2880320" cy="230425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3" name="Круглая лента лицом вверх 12"/>
          <p:cNvSpPr/>
          <p:nvPr/>
        </p:nvSpPr>
        <p:spPr>
          <a:xfrm>
            <a:off x="1043608" y="188640"/>
            <a:ext cx="6984776" cy="1368152"/>
          </a:xfrm>
          <a:prstGeom prst="ellipseRibbon2">
            <a:avLst/>
          </a:prstGeom>
          <a:solidFill>
            <a:srgbClr val="EE9A02"/>
          </a:solidFill>
          <a:ln w="38100">
            <a:solidFill>
              <a:schemeClr val="bg1"/>
            </a:solidFill>
          </a:ln>
          <a:effectLst>
            <a:glow rad="101600">
              <a:srgbClr val="21CFB2">
                <a:alpha val="60000"/>
              </a:srgbClr>
            </a:glow>
            <a:innerShdw blurRad="63500" dist="50800" dir="18900000">
              <a:prstClr val="black">
                <a:alpha val="50000"/>
              </a:prstClr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chemeClr val="bg1"/>
                </a:solidFill>
              </a:rPr>
              <a:t>Языки</a:t>
            </a:r>
            <a:endParaRPr lang="ru-RU" sz="4400" b="1" i="1" dirty="0">
              <a:solidFill>
                <a:schemeClr val="bg1"/>
              </a:solidFill>
            </a:endParaRPr>
          </a:p>
        </p:txBody>
      </p:sp>
      <p:pic>
        <p:nvPicPr>
          <p:cNvPr id="14" name="Рисунок 13" descr="IMG_19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4293096"/>
            <a:ext cx="2808312" cy="2376264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руглая лента лицом вверх 2"/>
          <p:cNvSpPr/>
          <p:nvPr/>
        </p:nvSpPr>
        <p:spPr>
          <a:xfrm>
            <a:off x="251520" y="260648"/>
            <a:ext cx="8460432" cy="1224136"/>
          </a:xfrm>
          <a:prstGeom prst="ellipseRibbon2">
            <a:avLst>
              <a:gd name="adj1" fmla="val 30746"/>
              <a:gd name="adj2" fmla="val 100000"/>
              <a:gd name="adj3" fmla="val 125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Сенсорные эталоны и меры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1556792"/>
            <a:ext cx="6192688" cy="156966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RelaxedModerately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Продукт культуры которым овладевают дети</a:t>
            </a: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И тем самым получают инструмент познания мира.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IMG_19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429000"/>
            <a:ext cx="4211960" cy="315897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6" name="Рисунок 5" descr="IMG_19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0019" y="3429000"/>
            <a:ext cx="4187956" cy="3140967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руглая лента лицом вверх 3"/>
          <p:cNvSpPr/>
          <p:nvPr/>
        </p:nvSpPr>
        <p:spPr>
          <a:xfrm>
            <a:off x="971600" y="260648"/>
            <a:ext cx="7488832" cy="1440160"/>
          </a:xfrm>
          <a:prstGeom prst="ellipseRibbon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Речь</a:t>
            </a:r>
            <a:endParaRPr lang="ru-RU" sz="44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1628800"/>
            <a:ext cx="5760640" cy="2062103"/>
          </a:xfrm>
          <a:prstGeom prst="rect">
            <a:avLst/>
          </a:prstGeom>
          <a:solidFill>
            <a:srgbClr val="00B05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RelaxedModerately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сложившаяся форма общения людей посредством языковых конструкций.</a:t>
            </a:r>
            <a:endParaRPr lang="ru-RU" sz="32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 descr="реч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717032"/>
            <a:ext cx="3960440" cy="297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bliqueTopLef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 descr="речь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789040"/>
            <a:ext cx="3803916" cy="28529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bliqueTopRigh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руглая лента лицом вверх 2"/>
          <p:cNvSpPr/>
          <p:nvPr/>
        </p:nvSpPr>
        <p:spPr>
          <a:xfrm>
            <a:off x="611560" y="188640"/>
            <a:ext cx="7704856" cy="1512168"/>
          </a:xfrm>
          <a:prstGeom prst="ellipseRibbon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Модель</a:t>
            </a:r>
            <a:endParaRPr lang="ru-RU" sz="44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1772816"/>
            <a:ext cx="6192688" cy="1584176"/>
          </a:xfrm>
          <a:prstGeom prst="rect">
            <a:avLst/>
          </a:prstGeom>
          <a:solidFill>
            <a:srgbClr val="00B0F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RelaxedModerately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заместитель реального объекта, в котором наглядно представлены признаки объекта и отношения между </a:t>
            </a:r>
            <a:r>
              <a:rPr lang="ru-RU" sz="2400" b="1" i="1" dirty="0" smtClean="0">
                <a:solidFill>
                  <a:schemeClr val="bg1"/>
                </a:solidFill>
              </a:rPr>
              <a:t>ними.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моде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573016"/>
            <a:ext cx="4139952" cy="3104964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6" name="Рисунок 5" descr="модел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573016"/>
            <a:ext cx="4139952" cy="3104964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руглая лента лицом вверх 2"/>
          <p:cNvSpPr/>
          <p:nvPr/>
        </p:nvSpPr>
        <p:spPr>
          <a:xfrm>
            <a:off x="611560" y="188640"/>
            <a:ext cx="7776864" cy="1484784"/>
          </a:xfrm>
          <a:prstGeom prst="ellipseRibbon2">
            <a:avLst>
              <a:gd name="adj1" fmla="val 25000"/>
              <a:gd name="adj2" fmla="val 61577"/>
              <a:gd name="adj3" fmla="val 12500"/>
            </a:avLst>
          </a:prstGeom>
          <a:solidFill>
            <a:srgbClr val="FFFF00"/>
          </a:solidFill>
          <a:effectLst>
            <a:glow rad="228600">
              <a:srgbClr val="00B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</a:rPr>
              <a:t>Знаки и символы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11560" y="1772816"/>
            <a:ext cx="7934031" cy="1631216"/>
          </a:xfrm>
          <a:prstGeom prst="rect">
            <a:avLst/>
          </a:prstGeom>
          <a:solidFill>
            <a:srgbClr val="FFFF00"/>
          </a:solidFill>
          <a:ln w="34925">
            <a:solidFill>
              <a:srgbClr val="FFFFFF"/>
            </a:solidFill>
            <a:miter lim="800000"/>
            <a:headEnd/>
            <a:tailEnd/>
          </a:ln>
          <a:effectLst>
            <a:glow rad="228600">
              <a:srgbClr val="00B050">
                <a:alpha val="40000"/>
              </a:srgb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RelaxedModerately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Знак- материальный предмет (явление, событие), выступающий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качестве объективного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заместителя некоторого другого предмета.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Символ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–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это условный знак, который раскрывает смысл понятия,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идеи, явления или события.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зна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501008"/>
            <a:ext cx="4211960" cy="315897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8" name="Рисунок 7" descr="сим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3" y="3537012"/>
            <a:ext cx="4139951" cy="3104963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1183</TotalTime>
  <Words>309</Words>
  <Application>Microsoft Office PowerPoint</Application>
  <PresentationFormat>Экран (4:3)</PresentationFormat>
  <Paragraphs>52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</dc:creator>
  <cp:lastModifiedBy>w</cp:lastModifiedBy>
  <cp:revision>105</cp:revision>
  <dcterms:created xsi:type="dcterms:W3CDTF">2016-03-14T05:19:52Z</dcterms:created>
  <dcterms:modified xsi:type="dcterms:W3CDTF">2016-03-17T16:08:24Z</dcterms:modified>
</cp:coreProperties>
</file>