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65" r:id="rId4"/>
    <p:sldId id="264" r:id="rId5"/>
    <p:sldId id="270" r:id="rId6"/>
    <p:sldId id="278" r:id="rId7"/>
    <p:sldId id="267" r:id="rId8"/>
    <p:sldId id="268" r:id="rId9"/>
    <p:sldId id="271" r:id="rId10"/>
    <p:sldId id="272" r:id="rId11"/>
    <p:sldId id="263" r:id="rId12"/>
    <p:sldId id="269" r:id="rId13"/>
    <p:sldId id="260" r:id="rId14"/>
    <p:sldId id="277" r:id="rId15"/>
    <p:sldId id="274" r:id="rId16"/>
    <p:sldId id="275" r:id="rId17"/>
    <p:sldId id="276" r:id="rId18"/>
    <p:sldId id="266" r:id="rId19"/>
    <p:sldId id="261" r:id="rId20"/>
    <p:sldId id="273" r:id="rId21"/>
    <p:sldId id="262" r:id="rId22"/>
    <p:sldId id="25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946F8D6-F54E-4D3B-BB36-3E1AF513200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C602863-8FB3-43A2-97E2-CF3A99443852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F8D6-F54E-4D3B-BB36-3E1AF513200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863-8FB3-43A2-97E2-CF3A994438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F8D6-F54E-4D3B-BB36-3E1AF513200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863-8FB3-43A2-97E2-CF3A994438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F8D6-F54E-4D3B-BB36-3E1AF513200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863-8FB3-43A2-97E2-CF3A994438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F8D6-F54E-4D3B-BB36-3E1AF513200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863-8FB3-43A2-97E2-CF3A994438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F8D6-F54E-4D3B-BB36-3E1AF513200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863-8FB3-43A2-97E2-CF3A994438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F8D6-F54E-4D3B-BB36-3E1AF513200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863-8FB3-43A2-97E2-CF3A994438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F8D6-F54E-4D3B-BB36-3E1AF513200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863-8FB3-43A2-97E2-CF3A994438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F8D6-F54E-4D3B-BB36-3E1AF513200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863-8FB3-43A2-97E2-CF3A994438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F8D6-F54E-4D3B-BB36-3E1AF513200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863-8FB3-43A2-97E2-CF3A99443852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F8D6-F54E-4D3B-BB36-3E1AF513200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2863-8FB3-43A2-97E2-CF3A994438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946F8D6-F54E-4D3B-BB36-3E1AF5132002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C602863-8FB3-43A2-97E2-CF3A994438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95936" y="4149080"/>
            <a:ext cx="4608512" cy="1260475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Шевчук А.П.,  учитель русского языка и литературы МБОУ «СОШ №1» </a:t>
            </a:r>
          </a:p>
          <a:p>
            <a:pPr marL="6858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Братска Иркутской обл.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1145517"/>
            <a:ext cx="513781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5 классе по теме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«Пунктуационный разбор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прстого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предложения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30astr-s9.edusite.ru/images/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02" y="3717032"/>
            <a:ext cx="2127467" cy="209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3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126" y="692696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вы любите спорт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Клевер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из самых надежных барометров. </a:t>
            </a:r>
          </a:p>
          <a:p>
            <a:pPr marL="742950" indent="-742950">
              <a:buAutoNum type="arabicPeriod"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Месяц светит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но не греет.</a:t>
            </a: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Ветер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ветер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ты могуч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128" y="4797152"/>
            <a:ext cx="21435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0-1 ошибка  - 5</a:t>
            </a:r>
          </a:p>
          <a:p>
            <a:r>
              <a:rPr lang="ru-RU" sz="2000" b="1" dirty="0" smtClean="0"/>
              <a:t>2 ошибки - 4,</a:t>
            </a:r>
          </a:p>
          <a:p>
            <a:r>
              <a:rPr lang="ru-RU" sz="2000" b="1" dirty="0" smtClean="0"/>
              <a:t>3 ошибки  - 3 </a:t>
            </a:r>
          </a:p>
          <a:p>
            <a:r>
              <a:rPr lang="ru-RU" sz="2000" b="1" dirty="0" smtClean="0"/>
              <a:t>4 ошибки - 2</a:t>
            </a:r>
            <a:endParaRPr lang="ru-RU" sz="2000" b="1" dirty="0"/>
          </a:p>
        </p:txBody>
      </p:sp>
      <p:pic>
        <p:nvPicPr>
          <p:cNvPr id="4" name="Picture 2" descr="https://30astr-s9.edusite.ru/images/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81128"/>
            <a:ext cx="2127467" cy="209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9502" y="-11151"/>
            <a:ext cx="3657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Взаимопроверка</a:t>
            </a:r>
            <a:endParaRPr lang="ru-RU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0"/>
            <a:ext cx="2819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700"/>
              </a:spcBef>
              <a:buFont typeface="Comic Sans MS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altLang="ru-RU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F:\15429742.gif.900x0_q85_c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8371"/>
            <a:ext cx="85725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8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784201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 реке там рыба на бугре,</a:t>
            </a:r>
            <a:br>
              <a:rPr lang="ru-RU" sz="2800" b="1" dirty="0"/>
            </a:br>
            <a:r>
              <a:rPr lang="ru-RU" sz="2800" b="1" dirty="0"/>
              <a:t>Мычит корова в конуре,</a:t>
            </a:r>
            <a:br>
              <a:rPr lang="ru-RU" sz="2800" b="1" dirty="0"/>
            </a:br>
            <a:r>
              <a:rPr lang="ru-RU" sz="2800" b="1" dirty="0"/>
              <a:t>Собака лает на заборе,</a:t>
            </a:r>
            <a:br>
              <a:rPr lang="ru-RU" sz="2800" b="1" dirty="0"/>
            </a:br>
            <a:r>
              <a:rPr lang="ru-RU" sz="2800" b="1" dirty="0"/>
              <a:t>Поет синичка в коридоре,</a:t>
            </a:r>
            <a:br>
              <a:rPr lang="ru-RU" sz="2800" b="1" dirty="0"/>
            </a:br>
            <a:r>
              <a:rPr lang="ru-RU" sz="2800" b="1" dirty="0"/>
              <a:t>Играют дети на стене,</a:t>
            </a:r>
            <a:br>
              <a:rPr lang="ru-RU" sz="2800" b="1" dirty="0"/>
            </a:br>
            <a:r>
              <a:rPr lang="ru-RU" sz="2800" b="1" dirty="0"/>
              <a:t>Висит картина на окне,</a:t>
            </a:r>
            <a:br>
              <a:rPr lang="ru-RU" sz="2800" b="1" dirty="0"/>
            </a:br>
            <a:r>
              <a:rPr lang="ru-RU" sz="2800" b="1" dirty="0"/>
              <a:t>Узоры инея в печурке,</a:t>
            </a:r>
            <a:br>
              <a:rPr lang="ru-RU" sz="2800" b="1" dirty="0"/>
            </a:br>
            <a:r>
              <a:rPr lang="ru-RU" sz="2800" b="1" dirty="0"/>
              <a:t>Горят дрова в руках девчурки,</a:t>
            </a:r>
            <a:br>
              <a:rPr lang="ru-RU" sz="2800" b="1" dirty="0"/>
            </a:br>
            <a:r>
              <a:rPr lang="ru-RU" sz="2800" b="1" dirty="0"/>
              <a:t>Нарядная там кукла в клетке,</a:t>
            </a:r>
            <a:br>
              <a:rPr lang="ru-RU" sz="2800" b="1" dirty="0"/>
            </a:br>
            <a:r>
              <a:rPr lang="ru-RU" sz="2800" b="1" dirty="0"/>
              <a:t>Ручной щегол поет салфетки, </a:t>
            </a:r>
            <a:br>
              <a:rPr lang="ru-RU" sz="2800" b="1" dirty="0"/>
            </a:br>
            <a:r>
              <a:rPr lang="ru-RU" sz="2800" b="1" dirty="0"/>
              <a:t>Там на столе лежат коньки,</a:t>
            </a:r>
            <a:br>
              <a:rPr lang="ru-RU" sz="2800" b="1" dirty="0"/>
            </a:br>
            <a:r>
              <a:rPr lang="ru-RU" sz="2800" b="1" dirty="0"/>
              <a:t>К зиме готовят там очки,</a:t>
            </a:r>
            <a:br>
              <a:rPr lang="ru-RU" sz="2800" b="1" dirty="0"/>
            </a:br>
            <a:r>
              <a:rPr lang="ru-RU" sz="2800" b="1" dirty="0"/>
              <a:t>Лежат для бабушки тетрадки,</a:t>
            </a:r>
            <a:br>
              <a:rPr lang="ru-RU" sz="2800" b="1" dirty="0"/>
            </a:br>
            <a:r>
              <a:rPr lang="ru-RU" sz="2800" b="1" dirty="0"/>
              <a:t>Всегда содержатся в порядке.</a:t>
            </a:r>
          </a:p>
        </p:txBody>
      </p:sp>
      <p:pic>
        <p:nvPicPr>
          <p:cNvPr id="4" name="Picture 4" descr="https://i.pinimg.com/736x/75/72/23/757223b17363479cb4ee98fe37eec4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56993"/>
            <a:ext cx="1585246" cy="24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96849" y="-35530"/>
            <a:ext cx="3421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парах </a:t>
            </a:r>
            <a:endParaRPr lang="ru-RU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ds02.infourok.ru/uploads/ex/11c0/000800ff-06c0c9ed/hello_html_226fb5c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831" y="764704"/>
            <a:ext cx="1538980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2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8792" y="620688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реке там рыба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 smtClean="0"/>
              <a:t>на бугре</a:t>
            </a:r>
            <a:br>
              <a:rPr lang="ru-RU" sz="2800" b="1" dirty="0" smtClean="0"/>
            </a:br>
            <a:r>
              <a:rPr lang="ru-RU" sz="2800" b="1" dirty="0" smtClean="0"/>
              <a:t>Мычит корова</a:t>
            </a:r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r>
              <a:rPr lang="ru-RU" sz="2800" b="1" dirty="0" smtClean="0"/>
              <a:t> в конуре</a:t>
            </a:r>
            <a:br>
              <a:rPr lang="ru-RU" sz="2800" b="1" dirty="0" smtClean="0"/>
            </a:br>
            <a:r>
              <a:rPr lang="ru-RU" sz="2800" b="1" dirty="0" smtClean="0"/>
              <a:t>Собака лает</a:t>
            </a:r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r>
              <a:rPr lang="ru-RU" sz="2800" b="1" dirty="0" smtClean="0"/>
              <a:t> на заборе</a:t>
            </a:r>
            <a:br>
              <a:rPr lang="ru-RU" sz="2800" b="1" dirty="0" smtClean="0"/>
            </a:br>
            <a:r>
              <a:rPr lang="ru-RU" sz="2800" b="1" dirty="0" smtClean="0"/>
              <a:t>Поет синичка</a:t>
            </a:r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r>
              <a:rPr lang="ru-RU" sz="2800" b="1" dirty="0" smtClean="0"/>
              <a:t> в коридоре</a:t>
            </a:r>
            <a:br>
              <a:rPr lang="ru-RU" sz="2800" b="1" dirty="0" smtClean="0"/>
            </a:br>
            <a:r>
              <a:rPr lang="ru-RU" sz="2800" b="1" dirty="0" smtClean="0"/>
              <a:t>Играют дети</a:t>
            </a:r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r>
              <a:rPr lang="ru-RU" sz="2800" b="1" dirty="0" smtClean="0"/>
              <a:t> на стене</a:t>
            </a:r>
            <a:br>
              <a:rPr lang="ru-RU" sz="2800" b="1" dirty="0" smtClean="0"/>
            </a:br>
            <a:r>
              <a:rPr lang="ru-RU" sz="2800" b="1" dirty="0" smtClean="0"/>
              <a:t>Висит картина</a:t>
            </a:r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r>
              <a:rPr lang="ru-RU" sz="2800" b="1" dirty="0" smtClean="0"/>
              <a:t> на окне</a:t>
            </a:r>
            <a:br>
              <a:rPr lang="ru-RU" sz="2800" b="1" dirty="0" smtClean="0"/>
            </a:br>
            <a:r>
              <a:rPr lang="ru-RU" sz="2800" b="1" dirty="0" smtClean="0"/>
              <a:t>Узоры инея</a:t>
            </a:r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r>
              <a:rPr lang="ru-RU" sz="2800" b="1" dirty="0" smtClean="0"/>
              <a:t> в печурке</a:t>
            </a:r>
            <a:br>
              <a:rPr lang="ru-RU" sz="2800" b="1" dirty="0" smtClean="0"/>
            </a:br>
            <a:r>
              <a:rPr lang="ru-RU" sz="2800" b="1" dirty="0" smtClean="0"/>
              <a:t>Горят дрова</a:t>
            </a:r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r>
              <a:rPr lang="ru-RU" sz="2800" b="1" dirty="0" smtClean="0"/>
              <a:t> в руках девчурки</a:t>
            </a:r>
            <a:br>
              <a:rPr lang="ru-RU" sz="2800" b="1" dirty="0" smtClean="0"/>
            </a:br>
            <a:r>
              <a:rPr lang="ru-RU" sz="2800" b="1" dirty="0" smtClean="0"/>
              <a:t>Нарядная кукла</a:t>
            </a:r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r>
              <a:rPr lang="ru-RU" sz="2800" b="1" dirty="0" smtClean="0"/>
              <a:t> там в клетке</a:t>
            </a:r>
            <a:br>
              <a:rPr lang="ru-RU" sz="2800" b="1" dirty="0" smtClean="0"/>
            </a:br>
            <a:r>
              <a:rPr lang="ru-RU" sz="2800" b="1" dirty="0" smtClean="0"/>
              <a:t>Ручной щегол поет</a:t>
            </a:r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r>
              <a:rPr lang="ru-RU" sz="2800" b="1" dirty="0" smtClean="0"/>
              <a:t> салфетки </a:t>
            </a:r>
            <a:br>
              <a:rPr lang="ru-RU" sz="2800" b="1" dirty="0" smtClean="0"/>
            </a:br>
            <a:r>
              <a:rPr lang="ru-RU" sz="2800" b="1" dirty="0" smtClean="0"/>
              <a:t>Там на столе лежат</a:t>
            </a:r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r>
              <a:rPr lang="ru-RU" sz="2800" b="1" dirty="0" smtClean="0"/>
              <a:t> коньки</a:t>
            </a:r>
            <a:br>
              <a:rPr lang="ru-RU" sz="2800" b="1" dirty="0" smtClean="0"/>
            </a:br>
            <a:r>
              <a:rPr lang="ru-RU" sz="2800" b="1" dirty="0" smtClean="0"/>
              <a:t>К зиме готовят</a:t>
            </a:r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r>
              <a:rPr lang="ru-RU" sz="2800" b="1" dirty="0" smtClean="0"/>
              <a:t> там очки</a:t>
            </a:r>
            <a:br>
              <a:rPr lang="ru-RU" sz="2800" b="1" dirty="0" smtClean="0"/>
            </a:br>
            <a:r>
              <a:rPr lang="ru-RU" sz="2800" b="1" dirty="0" smtClean="0"/>
              <a:t>Лежат для бабушки</a:t>
            </a:r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r>
              <a:rPr lang="ru-RU" sz="2800" b="1" dirty="0" smtClean="0"/>
              <a:t> тетрадки</a:t>
            </a:r>
            <a:br>
              <a:rPr lang="ru-RU" sz="2800" b="1" dirty="0" smtClean="0"/>
            </a:br>
            <a:r>
              <a:rPr lang="ru-RU" sz="2800" b="1" dirty="0" smtClean="0"/>
              <a:t>Всегда содержатся в порядке.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973197" y="9490"/>
            <a:ext cx="2500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</a:t>
            </a:r>
            <a:endParaRPr lang="ru-RU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896544" cy="317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836712"/>
            <a:ext cx="5434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Мы почти у цели!!!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0"/>
            <a:ext cx="1541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УРА!!!</a:t>
            </a:r>
            <a:endParaRPr lang="ru-RU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35087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Впереди у нас </a:t>
            </a:r>
            <a:r>
              <a:rPr lang="ru-RU" sz="2000" b="1" dirty="0" smtClean="0"/>
              <a:t>–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вежливых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слов. </a:t>
            </a:r>
            <a:r>
              <a:rPr lang="ru-RU" sz="2000" b="1" dirty="0"/>
              <a:t>Живут там волшебные слова и их верные слуги – знаки препинания</a:t>
            </a:r>
            <a:r>
              <a:rPr lang="ru-RU" sz="20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8478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– Ребята, какие слова помогают быть вежливыми?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132856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 каким знаком препинания дружит слово </a:t>
            </a:r>
            <a:r>
              <a:rPr lang="ru-RU" sz="2400" b="1" i="1" dirty="0">
                <a:solidFill>
                  <a:srgbClr val="C00000"/>
                </a:solidFill>
              </a:rPr>
              <a:t>пожалуйста</a:t>
            </a:r>
            <a:r>
              <a:rPr lang="ru-RU" sz="2400" b="1" dirty="0" smtClean="0">
                <a:solidFill>
                  <a:srgbClr val="C00000"/>
                </a:solidFill>
              </a:rPr>
              <a:t>? </a:t>
            </a:r>
            <a:r>
              <a:rPr lang="ru-RU" sz="2000" b="1" dirty="0" smtClean="0"/>
              <a:t>Где оно чаще всего стоит в предложении? 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1824" y="3090446"/>
            <a:ext cx="7617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Составить диалог из 3-4 реплик на тему «В библиотеке»,</a:t>
            </a:r>
          </a:p>
          <a:p>
            <a:r>
              <a:rPr lang="ru-RU" sz="2000" b="1" dirty="0" smtClean="0"/>
              <a:t> включив волшебное слово в одну из реплик.</a:t>
            </a:r>
            <a:endParaRPr lang="ru-RU" sz="2000" b="1" dirty="0"/>
          </a:p>
        </p:txBody>
      </p:sp>
      <p:pic>
        <p:nvPicPr>
          <p:cNvPr id="7170" name="Picture 2" descr="https://avatars.mds.yandex.net/get-pdb/963327/3bebe193-f9d5-4c8a-989c-5eb93bf185b4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3636404" cy="25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700" y="332656"/>
            <a:ext cx="814189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1. </a:t>
            </a:r>
            <a:r>
              <a:rPr lang="ru-RU" sz="2800" b="1" dirty="0" smtClean="0">
                <a:effectLst/>
              </a:rPr>
              <a:t>Видят холм в широком поле,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effectLst/>
              </a:rPr>
              <a:t>Море синее кругом,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Дуб зеленый над холмом.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sz="3600" b="1" dirty="0" smtClean="0">
                <a:solidFill>
                  <a:srgbClr val="0070C0"/>
                </a:solidFill>
                <a:effectLst/>
              </a:rPr>
              <a:t>Х _ _ _ , _ _ _ , _ _ _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8054" y="4725144"/>
            <a:ext cx="734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4. Лебедь </a:t>
            </a:r>
            <a:r>
              <a:rPr lang="ru-RU" sz="2800" b="1" dirty="0"/>
              <a:t>около плывет,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Злого коршуна клюет,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Гибель близкую торопит,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Бьет крылом и в море топит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2851417"/>
            <a:ext cx="5822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2. Ты</a:t>
            </a:r>
            <a:r>
              <a:rPr lang="ru-RU" sz="2800" b="1" dirty="0"/>
              <a:t>, царевич, мой </a:t>
            </a:r>
            <a:r>
              <a:rPr lang="ru-RU" sz="2800" b="1" dirty="0" smtClean="0"/>
              <a:t>спаситель</a:t>
            </a:r>
            <a:r>
              <a:rPr lang="ru-RU" sz="2800" b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6701" y="357301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3. Ты не коршуна убил,</a:t>
            </a:r>
            <a:br>
              <a:rPr lang="ru-RU" sz="2800" b="1" dirty="0" smtClean="0"/>
            </a:br>
            <a:r>
              <a:rPr lang="ru-RU" sz="2800" b="1" dirty="0" smtClean="0"/>
              <a:t>Чародея подстрелил.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2812" y="0"/>
            <a:ext cx="3247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Начерти схему</a:t>
            </a:r>
            <a:endParaRPr lang="ru-RU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3054" y="2828836"/>
            <a:ext cx="77573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7. Корабельщики </a:t>
            </a:r>
            <a:r>
              <a:rPr lang="ru-RU" sz="2800" b="1" dirty="0"/>
              <a:t>дивятся,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На кораблике толпятся,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На знакомом острову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Чудо видят </a:t>
            </a:r>
            <a:r>
              <a:rPr lang="ru-RU" sz="2800" b="1" dirty="0" smtClean="0"/>
              <a:t>наяву.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3054" y="663732"/>
            <a:ext cx="5711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5. Чем </a:t>
            </a:r>
            <a:r>
              <a:rPr lang="ru-RU" sz="2800" b="1" dirty="0"/>
              <a:t>вы, гости, торг </a:t>
            </a:r>
            <a:r>
              <a:rPr lang="ru-RU" sz="2800" b="1" dirty="0" smtClean="0"/>
              <a:t>ведете?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97598" y="515719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8. Здравствуй, </a:t>
            </a:r>
            <a:r>
              <a:rPr lang="ru-RU" sz="2800" b="1" dirty="0"/>
              <a:t>князь ты мой прекрасный!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343390"/>
            <a:ext cx="66247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800" b="1" dirty="0" smtClean="0"/>
              <a:t>6</a:t>
            </a:r>
            <a:r>
              <a:rPr lang="ru-RU" dirty="0" smtClean="0"/>
              <a:t>. </a:t>
            </a:r>
            <a:r>
              <a:rPr lang="ru-RU" sz="2800" b="1" dirty="0" smtClean="0"/>
              <a:t>Снова </a:t>
            </a:r>
            <a:r>
              <a:rPr lang="ru-RU" sz="2800" b="1" dirty="0"/>
              <a:t>князь у моря ходит,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С синя моря глаз не сводит;</a:t>
            </a:r>
          </a:p>
        </p:txBody>
      </p:sp>
    </p:spTree>
    <p:extLst>
      <p:ext uri="{BB962C8B-B14F-4D97-AF65-F5344CB8AC3E}">
        <p14:creationId xmlns:p14="http://schemas.microsoft.com/office/powerpoint/2010/main" val="33694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" y="692696"/>
            <a:ext cx="8963360" cy="581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3611188"/>
            <a:ext cx="56428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ПУНКТУАЦИЯ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4048" y="-15190"/>
            <a:ext cx="2888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/>
                </a:solidFill>
              </a:rPr>
              <a:t>Мы у цели</a:t>
            </a:r>
            <a:endParaRPr lang="ru-RU" sz="4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-17100"/>
            <a:ext cx="2664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4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855" y="836712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необходимо знать, чтобы выполнить пунктуационный разбор простого предложения?</a:t>
            </a:r>
          </a:p>
          <a:p>
            <a:pPr algn="just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Что непонятного было на уроке?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Поставьте на полях знак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там, где вы затруднялись при выполнении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194522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576210"/>
            <a:ext cx="60607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Восемнадцатое ноября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4856" y="1134036"/>
            <a:ext cx="45662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132856"/>
            <a:ext cx="73448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Давайте, друзья, улыбнемся друг другу,</a:t>
            </a:r>
          </a:p>
          <a:p>
            <a:pPr marL="6858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улыбки подарим друзьям .</a:t>
            </a:r>
          </a:p>
          <a:p>
            <a:pPr marL="6858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уроку готовы?</a:t>
            </a:r>
          </a:p>
          <a:p>
            <a:pPr marL="6858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за работу,</a:t>
            </a:r>
          </a:p>
          <a:p>
            <a:pPr marL="6858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удачи желаю я вам!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4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02360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Не все понимаю, испытываю серьезные затруднения при выполнении практических заданий.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 целом понимаю, но испытываю отдельные трудности при выполнении практических заданий.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Все хорошо понимаю, не испытываю затруднений при выполнении практических заданий.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Мне все понятно. Я готов(а) к такому виду работы.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532" y="710146"/>
            <a:ext cx="6665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Выберите уровень оценивания своих знаний и умений.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5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60293"/>
            <a:ext cx="2952328" cy="40971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20072" y="1700808"/>
            <a:ext cx="2712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П.45 </a:t>
            </a:r>
            <a:r>
              <a:rPr lang="ru-RU" sz="3200" b="1" dirty="0"/>
              <a:t>упр.231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764704"/>
            <a:ext cx="61750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Домашнее задание 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70021"/>
            <a:ext cx="7266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Спасибо за работу 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s://img-fotki.yandex.ru/get/772910/199203331.1b7/0_1671f2_947853e0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4896544" cy="411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8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692696"/>
            <a:ext cx="54726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Сегодня с нами вновь Незнайка. Он принес приглашение в королевство. Только по пути затерял его. А куда мы пойдем, тоже забыл. Только помнит, что,  чтобы попасть в это королевство, надо выполнить ряд заданий.  Посмотрите на доску. Чего не хватает в записи?</a:t>
            </a:r>
          </a:p>
        </p:txBody>
      </p:sp>
      <p:pic>
        <p:nvPicPr>
          <p:cNvPr id="3" name="Picture 2" descr="https://ds02.infourok.ru/uploads/ex/11c0/000800ff-06c0c9ed/hello_html_226fb5c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1974575" cy="332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4091" y="3933056"/>
            <a:ext cx="76906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запятая  двоеточие </a:t>
            </a:r>
          </a:p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тире  знаки 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препинания</a:t>
            </a:r>
          </a:p>
        </p:txBody>
      </p:sp>
    </p:spTree>
    <p:extLst>
      <p:ext uri="{BB962C8B-B14F-4D97-AF65-F5344CB8AC3E}">
        <p14:creationId xmlns:p14="http://schemas.microsoft.com/office/powerpoint/2010/main" val="33980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588" y="752168"/>
            <a:ext cx="8223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 каком разделе науки о языке изучаются знаки препинания?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60585" y="1340767"/>
            <a:ext cx="7431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Какова будет тема сегодняшнего урока? .</a:t>
            </a:r>
          </a:p>
          <a:p>
            <a:r>
              <a:rPr lang="ru-RU" sz="2000" dirty="0" smtClean="0"/>
              <a:t>Чтобы ответить на этот вопрос, вам нужно </a:t>
            </a:r>
          </a:p>
          <a:p>
            <a:r>
              <a:rPr lang="ru-RU" sz="2000" dirty="0" smtClean="0"/>
              <a:t>В паре с соседом сложить карточки, которые на столе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3284984"/>
            <a:ext cx="64266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Пунктуационный разбор</a:t>
            </a:r>
          </a:p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простого предложения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13176"/>
            <a:ext cx="2256250" cy="126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4048" y="4170"/>
            <a:ext cx="2814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endParaRPr lang="ru-RU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4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0"/>
            <a:ext cx="2638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цель: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2698" y="1340767"/>
            <a:ext cx="3461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Подружиться</a:t>
            </a:r>
            <a:r>
              <a:rPr lang="ru-RU" sz="360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7691" y="2060848"/>
            <a:ext cx="1755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Знать,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1988" y="2884141"/>
            <a:ext cx="2622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Научиться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9912" y="1340767"/>
            <a:ext cx="5245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со знаками препинания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3468" y="2063405"/>
            <a:ext cx="3416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какой это знак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4476" y="2884141"/>
            <a:ext cx="51443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правильно </a:t>
            </a:r>
            <a:r>
              <a:rPr lang="ru-RU" sz="3200" b="1" dirty="0" smtClean="0"/>
              <a:t>расставлять</a:t>
            </a:r>
          </a:p>
          <a:p>
            <a:r>
              <a:rPr lang="ru-RU" sz="3200" b="1" dirty="0" smtClean="0"/>
              <a:t> </a:t>
            </a:r>
            <a:r>
              <a:rPr lang="ru-RU" sz="3200" b="1" dirty="0"/>
              <a:t>знаки препинания</a:t>
            </a:r>
            <a:r>
              <a:rPr lang="ru-RU" b="1" dirty="0"/>
              <a:t>.</a:t>
            </a:r>
          </a:p>
        </p:txBody>
      </p:sp>
      <p:pic>
        <p:nvPicPr>
          <p:cNvPr id="9" name="Picture 2" descr="https://30astr-s9.edusite.ru/images/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99227"/>
            <a:ext cx="2127467" cy="209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43808" y="4221088"/>
            <a:ext cx="59046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</a:t>
            </a:r>
            <a:r>
              <a:rPr lang="ru-RU" sz="3200" dirty="0" smtClean="0"/>
              <a:t>ознакомиться </a:t>
            </a:r>
            <a:r>
              <a:rPr lang="ru-RU" sz="3200" dirty="0"/>
              <a:t>с порядком устного и письменного </a:t>
            </a:r>
            <a:r>
              <a:rPr lang="ru-RU" sz="3200" dirty="0" smtClean="0"/>
              <a:t>пунктуационного </a:t>
            </a:r>
            <a:r>
              <a:rPr lang="ru-RU" sz="3200" dirty="0"/>
              <a:t>разбора простого </a:t>
            </a:r>
            <a:r>
              <a:rPr lang="ru-RU" sz="3200" dirty="0" smtClean="0"/>
              <a:t>предложения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365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6620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1. Что изучает пунктуация?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5141" y="1658387"/>
            <a:ext cx="53850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2. Из какого языка пришло к нам слово </a:t>
            </a:r>
            <a:r>
              <a:rPr lang="ru-RU" sz="3600" b="1" i="1" dirty="0">
                <a:solidFill>
                  <a:srgbClr val="C00000"/>
                </a:solidFill>
              </a:rPr>
              <a:t>пунктуация</a:t>
            </a:r>
            <a:r>
              <a:rPr lang="ru-RU" sz="3600" b="1" dirty="0" smtClean="0">
                <a:solidFill>
                  <a:srgbClr val="C00000"/>
                </a:solidFill>
              </a:rPr>
              <a:t>?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200" dirty="0"/>
              <a:t> </a:t>
            </a:r>
            <a:r>
              <a:rPr lang="ru-RU" sz="3200" i="1" dirty="0" smtClean="0"/>
              <a:t>Оно </a:t>
            </a:r>
            <a:r>
              <a:rPr lang="ru-RU" sz="3200" i="1" dirty="0"/>
              <a:t>образовалось от латинского слова </a:t>
            </a:r>
            <a:r>
              <a:rPr lang="ru-RU" sz="3200" b="1" i="1" dirty="0" err="1">
                <a:solidFill>
                  <a:srgbClr val="C00000"/>
                </a:solidFill>
              </a:rPr>
              <a:t>punctum</a:t>
            </a:r>
            <a:r>
              <a:rPr lang="ru-RU" sz="3200" i="1" dirty="0">
                <a:solidFill>
                  <a:srgbClr val="C00000"/>
                </a:solidFill>
              </a:rPr>
              <a:t> – </a:t>
            </a:r>
            <a:r>
              <a:rPr lang="ru-RU" sz="3200" b="1" i="1" dirty="0">
                <a:solidFill>
                  <a:srgbClr val="002060"/>
                </a:solidFill>
              </a:rPr>
              <a:t>точка</a:t>
            </a:r>
            <a:r>
              <a:rPr lang="ru-RU" sz="3200" b="1" i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s://www.pinclipart.com/picdir/big/449-4497523_-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54" y="2780928"/>
            <a:ext cx="2929242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06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3933056"/>
            <a:ext cx="3942728" cy="221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одержимое 5" descr="Blue_boo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20688"/>
            <a:ext cx="4429156" cy="2071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6096" y="1079158"/>
            <a:ext cx="269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П. 45, стр. 105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20072" y="9490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</a:t>
            </a:r>
            <a:endParaRPr lang="ru-RU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6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193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Наша </a:t>
            </a:r>
            <a:r>
              <a:rPr lang="ru-RU" dirty="0" smtClean="0"/>
              <a:t>остановка </a:t>
            </a:r>
            <a:r>
              <a:rPr lang="ru-RU" dirty="0"/>
              <a:t>в </a:t>
            </a:r>
            <a:r>
              <a:rPr lang="ru-RU" dirty="0" err="1" smtClean="0"/>
              <a:t>Пунктограмм</a:t>
            </a:r>
            <a:r>
              <a:rPr lang="ru-RU" dirty="0" smtClean="0"/>
              <a:t>-городке, встречает нас бабушка </a:t>
            </a:r>
            <a:r>
              <a:rPr lang="ru-RU" b="1" dirty="0" err="1" smtClean="0"/>
              <a:t>Пунктограмушка</a:t>
            </a:r>
            <a:r>
              <a:rPr lang="ru-RU" b="1" dirty="0" smtClean="0"/>
              <a:t> . </a:t>
            </a:r>
            <a:r>
              <a:rPr lang="ru-RU" dirty="0" smtClean="0"/>
              <a:t>Мы должны ответить на ее вопросы.</a:t>
            </a:r>
            <a:endParaRPr lang="ru-RU" dirty="0"/>
          </a:p>
        </p:txBody>
      </p:sp>
      <p:pic>
        <p:nvPicPr>
          <p:cNvPr id="2050" name="Picture 2" descr="https://pbs.twimg.com/media/Bxlv7xlCEAA_4b-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17952"/>
            <a:ext cx="2150303" cy="307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56792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Какие функции выполняют знаки препинания?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708920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В конце предложения – это знаки </a:t>
            </a:r>
            <a:r>
              <a:rPr lang="ru-RU" sz="2000" b="1" i="1" dirty="0"/>
              <a:t>завершения. </a:t>
            </a:r>
            <a:r>
              <a:rPr lang="ru-RU" sz="2000" i="1" dirty="0"/>
              <a:t>Внутри предложения они могут разделять слова – знаки </a:t>
            </a:r>
            <a:r>
              <a:rPr lang="ru-RU" sz="2000" b="1" i="1" dirty="0"/>
              <a:t>разделения</a:t>
            </a:r>
            <a:r>
              <a:rPr lang="ru-RU" sz="2000" i="1" dirty="0"/>
              <a:t> или выделять их – знаки </a:t>
            </a:r>
            <a:r>
              <a:rPr lang="ru-RU" sz="2000" b="1" i="1" dirty="0"/>
              <a:t>выделения</a:t>
            </a:r>
            <a:r>
              <a:rPr lang="ru-RU" sz="2000" b="1" i="1" dirty="0" smtClean="0"/>
              <a:t>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17618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Какие</a:t>
            </a:r>
            <a:r>
              <a:rPr lang="ru-RU" dirty="0"/>
              <a:t> </a:t>
            </a:r>
            <a:r>
              <a:rPr lang="ru-RU" sz="2400" dirty="0" err="1"/>
              <a:t>пунктограммы</a:t>
            </a:r>
            <a:r>
              <a:rPr lang="ru-RU" sz="2400" dirty="0"/>
              <a:t> вы изучили в 5-м классе?</a:t>
            </a:r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7797" y="5085184"/>
            <a:ext cx="8126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Тире </a:t>
            </a:r>
            <a:r>
              <a:rPr lang="ru-RU" sz="2400" i="1" dirty="0"/>
              <a:t>между подлежащим и сказуемым. Знаки препинания </a:t>
            </a:r>
            <a:r>
              <a:rPr lang="ru-RU" sz="2400" b="1" i="1" dirty="0"/>
              <a:t>при однородных членах </a:t>
            </a:r>
            <a:r>
              <a:rPr lang="ru-RU" sz="2400" i="1" dirty="0"/>
              <a:t>предложения. Знаки препинания </a:t>
            </a:r>
            <a:r>
              <a:rPr lang="ru-RU" sz="2400" b="1" i="1" dirty="0"/>
              <a:t>при обращениях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94891" y="-1"/>
            <a:ext cx="396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 и ответь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03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.pinimg.com/736x/75/72/23/757223b17363479cb4ee98fe37eec4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67490"/>
            <a:ext cx="1728192" cy="266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9948" y="1689998"/>
            <a:ext cx="83177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 вы 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любите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</a:p>
          <a:p>
            <a:pPr marL="742950" indent="-742950">
              <a:buAutoNum type="arabicPeriod"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Клевер  один 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самых надежных барометров. 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Месяц светит  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</a:p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греет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Ветер 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ты могуч 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Наша задача: найти пунктуационные ошибки, допущенные Незнайкой, и исправить их.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-6031"/>
            <a:ext cx="3421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ошибки </a:t>
            </a:r>
            <a:endParaRPr lang="ru-RU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331</TotalTime>
  <Words>600</Words>
  <Application>Microsoft Office PowerPoint</Application>
  <PresentationFormat>Экран (4:3)</PresentationFormat>
  <Paragraphs>98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28</cp:revision>
  <dcterms:created xsi:type="dcterms:W3CDTF">2019-11-17T11:33:30Z</dcterms:created>
  <dcterms:modified xsi:type="dcterms:W3CDTF">2020-01-10T19:36:06Z</dcterms:modified>
</cp:coreProperties>
</file>