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9" r:id="rId13"/>
    <p:sldId id="267" r:id="rId14"/>
    <p:sldId id="268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56E5F-18F9-4CE2-8B38-C8CDFBAD89C3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83D2-FC8E-4A70-873C-D6AEAC79B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56E5F-18F9-4CE2-8B38-C8CDFBAD89C3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83D2-FC8E-4A70-873C-D6AEAC79B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56E5F-18F9-4CE2-8B38-C8CDFBAD89C3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83D2-FC8E-4A70-873C-D6AEAC79B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56E5F-18F9-4CE2-8B38-C8CDFBAD89C3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83D2-FC8E-4A70-873C-D6AEAC79B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56E5F-18F9-4CE2-8B38-C8CDFBAD89C3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83D2-FC8E-4A70-873C-D6AEAC79B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56E5F-18F9-4CE2-8B38-C8CDFBAD89C3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83D2-FC8E-4A70-873C-D6AEAC79B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56E5F-18F9-4CE2-8B38-C8CDFBAD89C3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83D2-FC8E-4A70-873C-D6AEAC79B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56E5F-18F9-4CE2-8B38-C8CDFBAD89C3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83D2-FC8E-4A70-873C-D6AEAC79B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56E5F-18F9-4CE2-8B38-C8CDFBAD89C3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83D2-FC8E-4A70-873C-D6AEAC79B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56E5F-18F9-4CE2-8B38-C8CDFBAD89C3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83D2-FC8E-4A70-873C-D6AEAC79B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56E5F-18F9-4CE2-8B38-C8CDFBAD89C3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83D2-FC8E-4A70-873C-D6AEAC79B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456E5F-18F9-4CE2-8B38-C8CDFBAD89C3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A83D2-FC8E-4A70-873C-D6AEAC79B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doc4web.ru/go.html?href=http://www.rambler.ru/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doc4web.ru/go.html?href=http://www.gifpark.ru/NAT.htm" TargetMode="External"/><Relationship Id="rId4" Type="http://schemas.openxmlformats.org/officeDocument/2006/relationships/hyperlink" Target="http://doc4web.ru/go.html?href=http://www.google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21.png"/><Relationship Id="rId5" Type="http://schemas.openxmlformats.org/officeDocument/2006/relationships/image" Target="../media/image15.jpeg"/><Relationship Id="rId10" Type="http://schemas.openxmlformats.org/officeDocument/2006/relationships/image" Target="../media/image20.pn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928670"/>
            <a:ext cx="7772400" cy="2428892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Имя существительное</a:t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урок русского языка 2 класс, </a:t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УМК «Школа России»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6248" y="4286256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/>
              <a:t>Автор: Колесникова Елена Яковлевна</a:t>
            </a:r>
          </a:p>
          <a:p>
            <a:pPr algn="r"/>
            <a:r>
              <a:rPr lang="ru-RU" dirty="0" smtClean="0"/>
              <a:t>Учитель начальных классов</a:t>
            </a:r>
          </a:p>
          <a:p>
            <a:pPr algn="r"/>
            <a:r>
              <a:rPr lang="ru-RU" dirty="0" smtClean="0"/>
              <a:t>МБОУ СОШ №1 г.Ессентуки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7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orbis-42-2151617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857232"/>
            <a:ext cx="5715000" cy="4676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5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8001056" cy="646331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Зимние сугробы стали голубей</a:t>
            </a:r>
            <a:endParaRPr lang="ru-RU" sz="3600" b="1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wpapers_ru_Зимние-горы.jpg"/>
          <p:cNvPicPr>
            <a:picLocks noChangeAspect="1"/>
          </p:cNvPicPr>
          <p:nvPr/>
        </p:nvPicPr>
        <p:blipFill>
          <a:blip r:embed="rId3" cstate="print"/>
          <a:srcRect b="10714"/>
          <a:stretch>
            <a:fillRect/>
          </a:stretch>
        </p:blipFill>
        <p:spPr>
          <a:xfrm>
            <a:off x="1393025" y="1785926"/>
            <a:ext cx="6500826" cy="3714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4286256"/>
            <a:ext cx="4040188" cy="63976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По небу летит стая голубей.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6314" y="5072074"/>
            <a:ext cx="4041775" cy="782638"/>
          </a:xfrm>
        </p:spPr>
        <p:txBody>
          <a:bodyPr>
            <a:noAutofit/>
          </a:bodyPr>
          <a:lstStyle/>
          <a:p>
            <a:r>
              <a:rPr lang="ru-RU" sz="2000" dirty="0" smtClean="0"/>
              <a:t>Зимние сугробы стали голубей.</a:t>
            </a:r>
            <a:endParaRPr lang="ru-RU" sz="2000" dirty="0"/>
          </a:p>
        </p:txBody>
      </p:sp>
      <p:pic>
        <p:nvPicPr>
          <p:cNvPr id="7" name="Содержимое 6" descr="Corbis-42-21516174.pn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14282" y="571480"/>
            <a:ext cx="4040188" cy="3306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7" descr="wpapers_ru_Зимние-горы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 b="10714"/>
          <a:stretch>
            <a:fillRect/>
          </a:stretch>
        </p:blipFill>
        <p:spPr>
          <a:xfrm>
            <a:off x="4786314" y="1142984"/>
            <a:ext cx="4041775" cy="3429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8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9442" y="214290"/>
            <a:ext cx="76851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Информационный продукт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1214421"/>
          <a:ext cx="8429684" cy="52149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04975"/>
                <a:gridCol w="5024709"/>
              </a:tblGrid>
              <a:tr h="49566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Паспорт имени существительного</a:t>
                      </a:r>
                      <a:endParaRPr lang="ru-RU" sz="24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7267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Имя существительное – часть            ,  обозначающая      , отвечает на вопросы 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7267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Постоянные признаки</a:t>
                      </a:r>
                      <a:endParaRPr lang="ru-RU" sz="2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9566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Начальная форма</a:t>
                      </a:r>
                      <a:endParaRPr lang="ru-RU" sz="2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9566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Род</a:t>
                      </a:r>
                      <a:endParaRPr lang="ru-RU" sz="2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9566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Число</a:t>
                      </a:r>
                      <a:endParaRPr lang="ru-RU" sz="2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9566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Падеж</a:t>
                      </a:r>
                      <a:endParaRPr lang="ru-RU" sz="2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9566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Склонение</a:t>
                      </a:r>
                      <a:endParaRPr lang="ru-RU" sz="2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9566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Член предложения</a:t>
                      </a:r>
                      <a:endParaRPr lang="ru-RU" sz="2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72066" y="1714488"/>
            <a:ext cx="9031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речи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90" y="2071678"/>
            <a:ext cx="14710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предмет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15074" y="2071678"/>
            <a:ext cx="1644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кто? что?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6182" y="2643182"/>
            <a:ext cx="4909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Собственное, нарицательное; 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одушевленное, неодушевленное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29058" y="4000504"/>
            <a:ext cx="4142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Мужской, женский, средний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929058" y="4500570"/>
            <a:ext cx="4625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Единственное, множественное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57620" y="5929330"/>
            <a:ext cx="2152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Подлежащее </a:t>
            </a:r>
            <a:endParaRPr lang="ru-RU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30" y="1500174"/>
            <a:ext cx="82153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Я вспомнил ...</a:t>
            </a:r>
          </a:p>
          <a:p>
            <a:r>
              <a:rPr lang="ru-RU" sz="4000" dirty="0" smtClean="0"/>
              <a:t>Мне удалось …</a:t>
            </a:r>
          </a:p>
          <a:p>
            <a:r>
              <a:rPr lang="ru-RU" sz="4000" dirty="0" smtClean="0"/>
              <a:t>Мне понравилось …</a:t>
            </a:r>
          </a:p>
          <a:p>
            <a:r>
              <a:rPr lang="ru-RU" sz="4000" dirty="0" smtClean="0"/>
              <a:t>Я могу похвалить себя за …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30" y="785794"/>
            <a:ext cx="757246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План составления </a:t>
            </a:r>
            <a:r>
              <a:rPr lang="ru-RU" sz="3600" dirty="0" err="1" smtClean="0"/>
              <a:t>синквейна</a:t>
            </a:r>
            <a:r>
              <a:rPr lang="ru-RU" sz="3600" dirty="0" smtClean="0"/>
              <a:t>.</a:t>
            </a:r>
          </a:p>
          <a:p>
            <a:endParaRPr lang="ru-RU" sz="4000" dirty="0" smtClean="0"/>
          </a:p>
          <a:p>
            <a:endParaRPr lang="ru-RU" sz="4000" dirty="0" smtClean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71538" y="1857364"/>
            <a:ext cx="6029471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B2B2B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1 строка </a:t>
            </a:r>
            <a:r>
              <a:rPr lang="ru-RU" sz="2800" dirty="0" smtClean="0">
                <a:solidFill>
                  <a:srgbClr val="2B2B2B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– одно существительное.</a:t>
            </a:r>
            <a:endParaRPr lang="ru-RU" sz="28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B2B2B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2 строка </a:t>
            </a:r>
            <a:r>
              <a:rPr lang="ru-RU" sz="2800" dirty="0" smtClean="0">
                <a:solidFill>
                  <a:srgbClr val="2B2B2B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– два прилагательных.</a:t>
            </a:r>
            <a:endParaRPr lang="ru-RU" sz="28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B2B2B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3 строка </a:t>
            </a:r>
            <a:r>
              <a:rPr lang="ru-RU" sz="2800" dirty="0" smtClean="0">
                <a:solidFill>
                  <a:srgbClr val="2B2B2B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– три глагола.</a:t>
            </a:r>
            <a:endParaRPr lang="ru-RU" sz="28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B2B2B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4 строка </a:t>
            </a:r>
            <a:r>
              <a:rPr lang="ru-RU" sz="2800" dirty="0" smtClean="0">
                <a:solidFill>
                  <a:srgbClr val="2B2B2B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– фраза из четырёх слов, несущая определенный смысл.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B2B2B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5 строка </a:t>
            </a:r>
            <a:r>
              <a:rPr lang="ru-RU" sz="2800" dirty="0" smtClean="0">
                <a:solidFill>
                  <a:srgbClr val="2B2B2B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– синоним, который    повторяет суть темы.</a:t>
            </a:r>
            <a:endParaRPr lang="ru-RU" sz="28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1859340"/>
            <a:ext cx="4572000" cy="29238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Список используемых источников.</a:t>
            </a:r>
            <a:endParaRPr lang="ru-RU" sz="2000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b="1" dirty="0" smtClean="0">
                <a:hlinkClick r:id="rId3"/>
              </a:rPr>
              <a:t>http://www.rambler.ru</a:t>
            </a:r>
            <a:endParaRPr lang="ru-RU" dirty="0" smtClean="0"/>
          </a:p>
          <a:p>
            <a:r>
              <a:rPr lang="ru-RU" b="1" dirty="0" smtClean="0">
                <a:hlinkClick r:id="rId4"/>
              </a:rPr>
              <a:t>http://www.google.ru</a:t>
            </a:r>
            <a:endParaRPr lang="ru-RU" dirty="0" smtClean="0"/>
          </a:p>
          <a:p>
            <a:r>
              <a:rPr lang="ru-RU" b="1" u="sng" dirty="0" smtClean="0">
                <a:hlinkClick r:id="rId5"/>
              </a:rPr>
              <a:t>http://www.gifpark.ru/NAT.htm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285992"/>
            <a:ext cx="7772400" cy="2428892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ИМЯ </a:t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СУЩЕСТВИТЕЛЬНОЕ. Повторение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14744" y="1142984"/>
            <a:ext cx="2013693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Тема: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5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 со стрелкой вниз 1"/>
          <p:cNvSpPr/>
          <p:nvPr/>
        </p:nvSpPr>
        <p:spPr>
          <a:xfrm>
            <a:off x="2000232" y="928670"/>
            <a:ext cx="5143536" cy="1414463"/>
          </a:xfrm>
          <a:prstGeom prst="downArrowCallout">
            <a:avLst>
              <a:gd name="adj1" fmla="val 132744"/>
              <a:gd name="adj2" fmla="val 166414"/>
              <a:gd name="adj3" fmla="val 25000"/>
              <a:gd name="adj4" fmla="val 6497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Цель проекта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3071810"/>
            <a:ext cx="8502649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Составить паспорт </a:t>
            </a:r>
          </a:p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имени существительного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357166"/>
            <a:ext cx="874951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Паспорт – официальный документ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beko-wn-6004-rs-wn-6005-rs-0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357298"/>
            <a:ext cx="2260676" cy="3197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119.jpg"/>
          <p:cNvPicPr>
            <a:picLocks noChangeAspect="1"/>
          </p:cNvPicPr>
          <p:nvPr/>
        </p:nvPicPr>
        <p:blipFill>
          <a:blip r:embed="rId4"/>
          <a:srcRect l="20000" t="8000" r="17000" b="6500"/>
          <a:stretch>
            <a:fillRect/>
          </a:stretch>
        </p:blipFill>
        <p:spPr>
          <a:xfrm>
            <a:off x="6286512" y="3071810"/>
            <a:ext cx="2571768" cy="3490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http://www.ufms-saratov.ru.images.1c-bitrix-cdn.ru/upload/medialibrary/0db/passporta.jpg?134199511736208"/>
          <p:cNvPicPr/>
          <p:nvPr/>
        </p:nvPicPr>
        <p:blipFill>
          <a:blip r:embed="rId5">
            <a:lum/>
          </a:blip>
          <a:srcRect/>
          <a:stretch>
            <a:fillRect/>
          </a:stretch>
        </p:blipFill>
        <p:spPr bwMode="auto">
          <a:xfrm>
            <a:off x="3143240" y="2357430"/>
            <a:ext cx="2643206" cy="3500462"/>
          </a:xfrm>
          <a:prstGeom prst="rect">
            <a:avLst/>
          </a:prstGeom>
          <a:noFill/>
          <a:ln w="9525" cmpd="sng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280x2852_636158_[www.ArtFile.ru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85728"/>
            <a:ext cx="3643338" cy="2427757"/>
          </a:xfrm>
          <a:prstGeom prst="rect">
            <a:avLst/>
          </a:prstGeom>
          <a:ln w="1905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вата-солдат-картинки-со-смыслом-ватник-186928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285728"/>
            <a:ext cx="3750495" cy="2500330"/>
          </a:xfrm>
          <a:prstGeom prst="rect">
            <a:avLst/>
          </a:prstGeom>
          <a:ln w="1905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11161959.jpg"/>
          <p:cNvPicPr>
            <a:picLocks noChangeAspect="1"/>
          </p:cNvPicPr>
          <p:nvPr/>
        </p:nvPicPr>
        <p:blipFill>
          <a:blip r:embed="rId5" cstate="print"/>
          <a:srcRect l="5813" r="12791"/>
          <a:stretch>
            <a:fillRect/>
          </a:stretch>
        </p:blipFill>
        <p:spPr>
          <a:xfrm>
            <a:off x="5072066" y="3714752"/>
            <a:ext cx="3571900" cy="2742691"/>
          </a:xfrm>
          <a:prstGeom prst="rect">
            <a:avLst/>
          </a:prstGeom>
          <a:ln w="1905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product-id-1668.jpg"/>
          <p:cNvPicPr>
            <a:picLocks noChangeAspect="1"/>
          </p:cNvPicPr>
          <p:nvPr/>
        </p:nvPicPr>
        <p:blipFill>
          <a:blip r:embed="rId6"/>
          <a:srcRect t="10526" b="10526"/>
          <a:stretch>
            <a:fillRect/>
          </a:stretch>
        </p:blipFill>
        <p:spPr>
          <a:xfrm>
            <a:off x="285720" y="3714752"/>
            <a:ext cx="3500462" cy="2763523"/>
          </a:xfrm>
          <a:prstGeom prst="rect">
            <a:avLst/>
          </a:prstGeom>
          <a:ln w="1905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0" y="2714620"/>
            <a:ext cx="928010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Имя существительное</a:t>
            </a:r>
            <a:endParaRPr lang="ru-RU" sz="6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8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op-10-igrushek-dlya-malyish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57166"/>
            <a:ext cx="2971591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Ваня-познаёт-мир.-Смоленск-весна-20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54" y="2214554"/>
            <a:ext cx="2286015" cy="2098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luboznatelnost.jpg"/>
          <p:cNvPicPr>
            <a:picLocks noChangeAspect="1"/>
          </p:cNvPicPr>
          <p:nvPr/>
        </p:nvPicPr>
        <p:blipFill>
          <a:blip r:embed="rId5"/>
          <a:srcRect r="12797"/>
          <a:stretch>
            <a:fillRect/>
          </a:stretch>
        </p:blipFill>
        <p:spPr>
          <a:xfrm>
            <a:off x="285720" y="4143380"/>
            <a:ext cx="3071834" cy="2342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76a93281ac05e4c628135e40d8d965a4.jpg"/>
          <p:cNvPicPr>
            <a:picLocks noChangeAspect="1"/>
          </p:cNvPicPr>
          <p:nvPr/>
        </p:nvPicPr>
        <p:blipFill>
          <a:blip r:embed="rId6"/>
          <a:srcRect r="4867" b="5596"/>
          <a:stretch>
            <a:fillRect/>
          </a:stretch>
        </p:blipFill>
        <p:spPr>
          <a:xfrm>
            <a:off x="5715008" y="285728"/>
            <a:ext cx="3071834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hutterstock_44110756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43570" y="4214818"/>
            <a:ext cx="3190874" cy="2397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KMILL_button-3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01024" y="2285992"/>
            <a:ext cx="785786" cy="780547"/>
          </a:xfrm>
          <a:prstGeom prst="rect">
            <a:avLst/>
          </a:prstGeom>
        </p:spPr>
      </p:pic>
      <p:pic>
        <p:nvPicPr>
          <p:cNvPr id="8" name="Рисунок 7" descr="KMILL_grass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5909524"/>
            <a:ext cx="3214710" cy="948476"/>
          </a:xfrm>
          <a:prstGeom prst="rect">
            <a:avLst/>
          </a:prstGeom>
        </p:spPr>
      </p:pic>
      <p:pic>
        <p:nvPicPr>
          <p:cNvPr id="9" name="Рисунок 8" descr="KMILL_grass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2500298" y="5909524"/>
            <a:ext cx="3214710" cy="948476"/>
          </a:xfrm>
          <a:prstGeom prst="rect">
            <a:avLst/>
          </a:prstGeom>
        </p:spPr>
      </p:pic>
      <p:pic>
        <p:nvPicPr>
          <p:cNvPr id="10" name="Рисунок 9" descr="KMILL_grass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857752" y="5909524"/>
            <a:ext cx="3214710" cy="948476"/>
          </a:xfrm>
          <a:prstGeom prst="rect">
            <a:avLst/>
          </a:prstGeom>
        </p:spPr>
      </p:pic>
      <p:pic>
        <p:nvPicPr>
          <p:cNvPr id="11" name="Рисунок 10" descr="KMILL_grass.png"/>
          <p:cNvPicPr>
            <a:picLocks noChangeAspect="1"/>
          </p:cNvPicPr>
          <p:nvPr/>
        </p:nvPicPr>
        <p:blipFill>
          <a:blip r:embed="rId9" cstate="print"/>
          <a:srcRect l="53334"/>
          <a:stretch>
            <a:fillRect/>
          </a:stretch>
        </p:blipFill>
        <p:spPr>
          <a:xfrm>
            <a:off x="7643834" y="5909524"/>
            <a:ext cx="1500166" cy="948476"/>
          </a:xfrm>
          <a:prstGeom prst="rect">
            <a:avLst/>
          </a:prstGeom>
        </p:spPr>
      </p:pic>
      <p:pic>
        <p:nvPicPr>
          <p:cNvPr id="13" name="Рисунок 12" descr="KMILL_cloud-1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857488" y="0"/>
            <a:ext cx="1561453" cy="780287"/>
          </a:xfrm>
          <a:prstGeom prst="rect">
            <a:avLst/>
          </a:prstGeom>
        </p:spPr>
      </p:pic>
      <p:pic>
        <p:nvPicPr>
          <p:cNvPr id="12" name="Рисунок 11" descr="KMILL_sunshine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428861" y="214290"/>
            <a:ext cx="1072446" cy="1071570"/>
          </a:xfrm>
          <a:prstGeom prst="rect">
            <a:avLst/>
          </a:prstGeom>
        </p:spPr>
      </p:pic>
      <p:pic>
        <p:nvPicPr>
          <p:cNvPr id="14" name="Рисунок 13" descr="KMILL_button-2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695829">
            <a:off x="7400416" y="2543278"/>
            <a:ext cx="645092" cy="642942"/>
          </a:xfrm>
          <a:prstGeom prst="rect">
            <a:avLst/>
          </a:prstGeom>
        </p:spPr>
      </p:pic>
      <p:pic>
        <p:nvPicPr>
          <p:cNvPr id="15" name="Рисунок 14" descr="KMILL_button-1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286776" y="3429000"/>
            <a:ext cx="64509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8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9665.jpg"/>
          <p:cNvPicPr>
            <a:picLocks noChangeAspect="1"/>
          </p:cNvPicPr>
          <p:nvPr/>
        </p:nvPicPr>
        <p:blipFill>
          <a:blip r:embed="rId3">
            <a:lum contrast="10000"/>
          </a:blip>
          <a:stretch>
            <a:fillRect/>
          </a:stretch>
        </p:blipFill>
        <p:spPr>
          <a:xfrm>
            <a:off x="428596" y="1071546"/>
            <a:ext cx="3398544" cy="4572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357686" y="1500174"/>
            <a:ext cx="4143404" cy="3539430"/>
          </a:xfrm>
          <a:prstGeom prst="rect">
            <a:avLst/>
          </a:prstGeom>
          <a:solidFill>
            <a:schemeClr val="lt1">
              <a:alpha val="42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 9 тысяч наиболее часто употребляемых слов существительные составляют </a:t>
            </a:r>
          </a:p>
          <a:p>
            <a:pPr algn="ctr"/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 тысячи.</a:t>
            </a:r>
            <a:endParaRPr lang="ru-RU" sz="3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1972" y="642918"/>
            <a:ext cx="881202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вошли в зимний …</a:t>
            </a:r>
          </a:p>
          <a:p>
            <a:r>
              <a:rPr lang="ru-RU" sz="40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Кругом большие пушистые …</a:t>
            </a:r>
          </a:p>
          <a:p>
            <a:r>
              <a:rPr lang="ru-RU" sz="40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высоких…лежат снеговые…</a:t>
            </a:r>
            <a:endParaRPr lang="ru-RU" sz="4000" b="1" cap="none" spc="0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3929066"/>
            <a:ext cx="764386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Лес, сугроб, дерево, шапка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500174"/>
            <a:ext cx="923842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вошли в зимний </a:t>
            </a:r>
            <a:r>
              <a:rPr lang="ru-RU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лес</a:t>
            </a:r>
            <a:r>
              <a:rPr lang="ru-RU" sz="3600" b="1" cap="none" spc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endParaRPr lang="ru-RU" sz="36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6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Кругом большие пушистые </a:t>
            </a:r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сугробы</a:t>
            </a:r>
            <a:r>
              <a:rPr lang="ru-RU" sz="36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endParaRPr lang="ru-RU" sz="36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6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высоких </a:t>
            </a:r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деревьях</a:t>
            </a:r>
            <a:r>
              <a:rPr lang="ru-RU" sz="36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лежат </a:t>
            </a:r>
          </a:p>
          <a:p>
            <a:r>
              <a:rPr lang="ru-RU" sz="36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снеговые </a:t>
            </a:r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шапки</a:t>
            </a:r>
            <a:r>
              <a:rPr lang="ru-RU" sz="36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37817" y="214290"/>
            <a:ext cx="3868367" cy="707886"/>
          </a:xfrm>
          <a:prstGeom prst="rect">
            <a:avLst/>
          </a:prstGeom>
          <a:solidFill>
            <a:schemeClr val="lt1">
              <a:alpha val="6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Проверь себя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207</Words>
  <Application>Microsoft Office PowerPoint</Application>
  <PresentationFormat>Экран (4:3)</PresentationFormat>
  <Paragraphs>62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Имя существительное урок русского языка 2 класс,  УМК «Школа России»</vt:lpstr>
      <vt:lpstr>ИМЯ  СУЩЕСТВИТЕЛЬНОЕ. Повторение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StartSoft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«ПАСПОРТ  ИМЕНИ СУЩЕСТВИТЕЛЬНОГО»</dc:title>
  <dc:creator>Essentuky</dc:creator>
  <cp:lastModifiedBy>User</cp:lastModifiedBy>
  <cp:revision>37</cp:revision>
  <dcterms:created xsi:type="dcterms:W3CDTF">2016-01-17T16:09:02Z</dcterms:created>
  <dcterms:modified xsi:type="dcterms:W3CDTF">2016-03-10T10:51:43Z</dcterms:modified>
</cp:coreProperties>
</file>