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83" r:id="rId4"/>
    <p:sldId id="264" r:id="rId5"/>
    <p:sldId id="279" r:id="rId6"/>
    <p:sldId id="284" r:id="rId7"/>
    <p:sldId id="272" r:id="rId8"/>
    <p:sldId id="285" r:id="rId9"/>
    <p:sldId id="286" r:id="rId10"/>
    <p:sldId id="265" r:id="rId11"/>
    <p:sldId id="296" r:id="rId12"/>
    <p:sldId id="295" r:id="rId13"/>
    <p:sldId id="287" r:id="rId14"/>
    <p:sldId id="271" r:id="rId15"/>
    <p:sldId id="257" r:id="rId16"/>
    <p:sldId id="258" r:id="rId17"/>
    <p:sldId id="259" r:id="rId18"/>
    <p:sldId id="260" r:id="rId19"/>
    <p:sldId id="261" r:id="rId20"/>
    <p:sldId id="267" r:id="rId21"/>
    <p:sldId id="266" r:id="rId22"/>
    <p:sldId id="262" r:id="rId23"/>
    <p:sldId id="273" r:id="rId24"/>
    <p:sldId id="268" r:id="rId25"/>
    <p:sldId id="288" r:id="rId26"/>
    <p:sldId id="289" r:id="rId27"/>
    <p:sldId id="290" r:id="rId28"/>
    <p:sldId id="292" r:id="rId29"/>
    <p:sldId id="293" r:id="rId30"/>
    <p:sldId id="291" r:id="rId31"/>
    <p:sldId id="274" r:id="rId32"/>
    <p:sldId id="276" r:id="rId33"/>
    <p:sldId id="277" r:id="rId34"/>
    <p:sldId id="278" r:id="rId35"/>
    <p:sldId id="280" r:id="rId36"/>
    <p:sldId id="270" r:id="rId37"/>
    <p:sldId id="281" r:id="rId38"/>
    <p:sldId id="282" r:id="rId39"/>
    <p:sldId id="294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730A86D-60B9-46C3-B948-4ECD13A817B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hyperlink" Target="&#1054;&#1087;&#1088;&#1077;&#1076;&#1077;&#1083;&#1077;&#1085;&#1080;&#1077;%20&#1072;&#1084;&#1080;&#1085;&#1086;&#1082;&#1080;&#1089;&#1083;&#1086;&#1090;%20&#1087;&#1086;%20&#1075;&#1077;&#1085;&#1077;&#1090;&#1080;&#1095;&#1077;&#1089;&#1082;&#1086;&#1084;&#1091;%20&#1082;&#1086;&#1076;&#1091;%20&#1080;-&#1056;&#1053;&#1050;.swf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&#1072;&#1090;&#1092;.sw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&#1058;&#1088;&#1072;&#1085;&#1089;&#1082;&#1088;&#1080;&#1087;&#1094;&#1080;&#1103;.swf" TargetMode="External"/><Relationship Id="rId2" Type="http://schemas.openxmlformats.org/officeDocument/2006/relationships/hyperlink" Target="&#1057;&#1086;&#1089;&#1090;&#1072;&#1074;&#1100;&#1090;&#1077;%20&#1080;-&#1056;&#1053;&#1050;%20&#1087;&#1086;%20&#1092;&#1088;&#1072;&#1075;&#1084;&#1077;&#1085;&#1090;&#1091;%20&#1044;&#1053;&#1050;.sw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&#1058;&#1088;&#1072;&#1085;&#1089;&#1083;&#1103;&#1094;&#1080;&#1103;.swf" TargetMode="External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s://ru.wikipedia.org/wiki/%D0%9A%D0%BE%D0%BD%D1%84%D1%83%D1%86%D0%B8%D0%B9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Молекулярные  основы наследственности.  Решение задач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 химико-биологический  класс</a:t>
            </a:r>
          </a:p>
          <a:p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 -  Майрамукаева Ж.Б.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142852"/>
            <a:ext cx="3643338" cy="1928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42844" y="428604"/>
            <a:ext cx="8643998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•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Известна молекулярная масса белка – 3000. Определите длину соответствующего гена.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Примечание: молекулярная масса одной аминокислоты в среднем – 100,  а расстояние между нуклеотидами  0,34 нм.</a:t>
            </a:r>
          </a:p>
          <a:p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http://svopi.ru/uploads/posts/2015-04/1428164250_37.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143248"/>
            <a:ext cx="685804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2.infourok.ru/uploads/ex/08b3/000461fa-35a55d95/img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4071942"/>
            <a:ext cx="5228514" cy="2492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85720" y="214290"/>
            <a:ext cx="885828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Одна из цепей фрагмента ДНК имеет следующую последовательность нуклеотидов: 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ЦАЦГТАААТТГАГГЦТТЦЦТЦАТТАЦТ</a:t>
            </a:r>
          </a:p>
          <a:p>
            <a:pPr lvl="0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Сколько аминокислот может быть закодировано в данной цепи? Сколько  т- РНК участвуют  в биосинтезе? Сколько  водородных  связей  в данной  молекуле  ДНК?</a:t>
            </a:r>
            <a:endParaRPr lang="ru-RU" sz="3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3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2844" y="142852"/>
            <a:ext cx="864399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Какую длину имеет участок молекулы ДНК, в котором закодирована первичная структура инсулина, если молекула инсулина содержит 51 аминокислоту, а один нуклеотид занимает 0,34 нм в цепи ДНК? Какое число молекул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тРНК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необходимо для переноса этого количества аминокислот к месту синтеза?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http://vseprosahar.ru/wp-content/uploads/2015/08/Stroenie-belka-insulin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429000"/>
            <a:ext cx="6357982" cy="3156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71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500042"/>
            <a:ext cx="8358246" cy="52014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НУКЛЕИНОВЫЕ КИСЛОТЫ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Нуклеиновые кислоты, как и белки, являются полимерами. 2. Мономерами нуклеиновых кислот служат аминокислоты. 3. В состав нуклеиновых кислот входит четыре аминокислоты: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аденин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гуанин,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тимин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цитозин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4. В клетках содержатся нуклеиновые кислоты двух видов ДНК и АТФ. 5. ДНК обеспечивает хранение и передачу наследственной информации от материнской клетке к дочерней. 6. В 1953 году было установлено, что молекула ДНК состоит из двух спирально закрученных цепей.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67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323850" y="404813"/>
            <a:ext cx="8424863" cy="2879725"/>
          </a:xfrm>
          <a:solidFill>
            <a:schemeClr val="bg1">
              <a:alpha val="83136"/>
            </a:schemeClr>
          </a:solidFill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Реализация наследственной информации в клетке</a:t>
            </a:r>
          </a:p>
        </p:txBody>
      </p:sp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357563"/>
            <a:ext cx="4897438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56" y="3402013"/>
            <a:ext cx="4897438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56" y="3071810"/>
            <a:ext cx="4897438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82981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77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b="1" dirty="0" smtClean="0">
                <a:solidFill>
                  <a:schemeClr val="tx1"/>
                </a:solidFill>
              </a:rPr>
              <a:t>Центральная догма (основной постулат) молекулярной биологии – матричный синтез.</a:t>
            </a:r>
          </a:p>
        </p:txBody>
      </p:sp>
      <p:pic>
        <p:nvPicPr>
          <p:cNvPr id="12" name="Содержимое 11" descr="08020302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59632" y="1700808"/>
            <a:ext cx="6770315" cy="4509718"/>
          </a:xfrm>
        </p:spPr>
      </p:pic>
      <p:sp>
        <p:nvSpPr>
          <p:cNvPr id="6150" name="Дата 8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11AA8516-F948-4C23-B700-6646F531DE65}" type="datetime1">
              <a:rPr lang="ru-RU" smtClean="0">
                <a:latin typeface="Times New Roman" pitchFamily="18" charset="0"/>
              </a:rPr>
              <a:pPr/>
              <a:t>12.11.2017</a:t>
            </a:fld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28662" y="285728"/>
            <a:ext cx="7572428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Участники биосинтез белка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2348880"/>
            <a:ext cx="2214578" cy="100013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Constantia" pitchFamily="18" charset="0"/>
              </a:rPr>
              <a:t>Аминокислоты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4077072"/>
            <a:ext cx="2214578" cy="100013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Constantia" pitchFamily="18" charset="0"/>
              </a:rPr>
              <a:t>Ферменты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91880" y="5373216"/>
            <a:ext cx="2214578" cy="100013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Constantia" pitchFamily="18" charset="0"/>
              </a:rPr>
              <a:t>Рибосомы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72200" y="4365104"/>
            <a:ext cx="2214578" cy="100013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Constantia" pitchFamily="18" charset="0"/>
              </a:rPr>
              <a:t>РНК – рРНК, тРНК, иРНК</a:t>
            </a:r>
          </a:p>
        </p:txBody>
      </p:sp>
      <p:sp>
        <p:nvSpPr>
          <p:cNvPr id="8" name="Овал 7"/>
          <p:cNvSpPr/>
          <p:nvPr/>
        </p:nvSpPr>
        <p:spPr>
          <a:xfrm>
            <a:off x="2643174" y="3212976"/>
            <a:ext cx="3567340" cy="221628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Constantia" pitchFamily="18" charset="0"/>
              </a:rPr>
              <a:t>Биосинтез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Constantia" pitchFamily="18" charset="0"/>
              </a:rPr>
              <a:t>белка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28184" y="2204864"/>
            <a:ext cx="2214578" cy="100013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latin typeface="Constantia" pitchFamily="18" charset="0"/>
              </a:rPr>
              <a:t>ДНК </a:t>
            </a:r>
            <a:endParaRPr lang="ru-RU" sz="2000" dirty="0">
              <a:latin typeface="Constantia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63888" y="1988840"/>
            <a:ext cx="2214578" cy="100013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latin typeface="Constantia" pitchFamily="18" charset="0"/>
              </a:rPr>
              <a:t>АТФ </a:t>
            </a:r>
            <a:endParaRPr lang="ru-RU" sz="20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018" name="Group 130"/>
          <p:cNvGraphicFramePr>
            <a:graphicFrameLocks noGrp="1"/>
          </p:cNvGraphicFramePr>
          <p:nvPr>
            <p:ph type="tbl" idx="1"/>
          </p:nvPr>
        </p:nvGraphicFramePr>
        <p:xfrm>
          <a:off x="179512" y="1"/>
          <a:ext cx="8640638" cy="6590476"/>
        </p:xfrm>
        <a:graphic>
          <a:graphicData uri="http://schemas.openxmlformats.org/drawingml/2006/table">
            <a:tbl>
              <a:tblPr/>
              <a:tblGrid>
                <a:gridCol w="2269943"/>
                <a:gridCol w="6370695"/>
              </a:tblGrid>
              <a:tr h="8744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ДНК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F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F5C"/>
                    </a:solidFill>
                  </a:tcPr>
                </a:tc>
              </a:tr>
              <a:tr h="9965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и-РНК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F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F5C"/>
                    </a:solidFill>
                  </a:tcPr>
                </a:tc>
              </a:tr>
              <a:tr h="1188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т-РНК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F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F5C"/>
                    </a:solidFill>
                  </a:tcPr>
                </a:tc>
              </a:tr>
              <a:tr h="8761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Рибосомы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F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F5C"/>
                    </a:solidFill>
                  </a:tcPr>
                </a:tc>
              </a:tr>
              <a:tr h="862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Ферменты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F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F5C"/>
                    </a:solidFill>
                  </a:tcPr>
                </a:tc>
              </a:tr>
              <a:tr h="8477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Аминокислоты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F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F5C"/>
                    </a:solidFill>
                  </a:tcPr>
                </a:tc>
              </a:tr>
              <a:tr h="9438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АТФ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F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F5C"/>
                    </a:solidFill>
                  </a:tcPr>
                </a:tc>
              </a:tr>
            </a:tbl>
          </a:graphicData>
        </a:graphic>
      </p:graphicFrame>
      <p:sp>
        <p:nvSpPr>
          <p:cNvPr id="38007" name="Text Box 119"/>
          <p:cNvSpPr txBox="1">
            <a:spLocks noChangeArrowheads="1"/>
          </p:cNvSpPr>
          <p:nvPr/>
        </p:nvSpPr>
        <p:spPr bwMode="auto">
          <a:xfrm>
            <a:off x="2483768" y="0"/>
            <a:ext cx="62642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b="1" dirty="0" smtClean="0">
                <a:solidFill>
                  <a:schemeClr val="bg1"/>
                </a:solidFill>
              </a:rPr>
              <a:t>ДНК- хранитель наследственной информации</a:t>
            </a:r>
            <a:r>
              <a:rPr lang="ru-RU" sz="2000" b="1" dirty="0" smtClean="0">
                <a:solidFill>
                  <a:schemeClr val="bg1"/>
                </a:solidFill>
              </a:rPr>
              <a:t>. </a:t>
            </a:r>
            <a:r>
              <a:rPr lang="ru-RU" b="1" dirty="0" smtClean="0">
                <a:solidFill>
                  <a:schemeClr val="bg1"/>
                </a:solidFill>
              </a:rPr>
              <a:t>Служит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>
                <a:solidFill>
                  <a:schemeClr val="bg1"/>
                </a:solidFill>
              </a:rPr>
              <a:t>матрицей.</a:t>
            </a:r>
          </a:p>
          <a:p>
            <a:endParaRPr lang="ru-RU" sz="2000" dirty="0"/>
          </a:p>
        </p:txBody>
      </p:sp>
      <p:sp>
        <p:nvSpPr>
          <p:cNvPr id="38011" name="Text Box 123"/>
          <p:cNvSpPr txBox="1">
            <a:spLocks noChangeArrowheads="1"/>
          </p:cNvSpPr>
          <p:nvPr/>
        </p:nvSpPr>
        <p:spPr bwMode="auto">
          <a:xfrm>
            <a:off x="2411760" y="836712"/>
            <a:ext cx="62642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b="1" dirty="0">
                <a:solidFill>
                  <a:schemeClr val="bg1"/>
                </a:solidFill>
              </a:rPr>
              <a:t>Переносит информацию от ДНК к месту сборки </a:t>
            </a:r>
            <a:r>
              <a:rPr lang="ru-RU" b="1" dirty="0" smtClean="0">
                <a:solidFill>
                  <a:schemeClr val="bg1"/>
                </a:solidFill>
              </a:rPr>
              <a:t>белковой </a:t>
            </a:r>
            <a:r>
              <a:rPr lang="ru-RU" b="1" dirty="0">
                <a:solidFill>
                  <a:schemeClr val="bg1"/>
                </a:solidFill>
              </a:rPr>
              <a:t>молекулы. </a:t>
            </a:r>
            <a:endParaRPr lang="ru-RU" b="1" dirty="0" smtClean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</a:pPr>
            <a:r>
              <a:rPr lang="ru-RU" sz="1600" b="1" dirty="0" smtClean="0">
                <a:solidFill>
                  <a:schemeClr val="bg1"/>
                </a:solidFill>
              </a:rPr>
              <a:t>Содержит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  <a:hlinkClick r:id="rId2" action="ppaction://hlinkfile"/>
              </a:rPr>
              <a:t>генетический код</a:t>
            </a:r>
            <a:r>
              <a:rPr lang="ru-RU" b="1" dirty="0">
                <a:solidFill>
                  <a:srgbClr val="FF0000"/>
                </a:solidFill>
                <a:hlinkClick r:id="rId3" action="ppaction://hlinksldjump"/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8012" name="Text Box 124"/>
          <p:cNvSpPr txBox="1">
            <a:spLocks noChangeArrowheads="1"/>
          </p:cNvSpPr>
          <p:nvPr/>
        </p:nvSpPr>
        <p:spPr bwMode="auto">
          <a:xfrm>
            <a:off x="2411760" y="1988840"/>
            <a:ext cx="6264275" cy="125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b="1" dirty="0">
                <a:solidFill>
                  <a:schemeClr val="bg1"/>
                </a:solidFill>
              </a:rPr>
              <a:t>Переносят аминокислоты  к месту биосинтеза </a:t>
            </a:r>
          </a:p>
          <a:p>
            <a:pPr>
              <a:spcBef>
                <a:spcPct val="20000"/>
              </a:spcBef>
            </a:pPr>
            <a:r>
              <a:rPr lang="ru-RU" b="1" dirty="0">
                <a:solidFill>
                  <a:schemeClr val="bg1"/>
                </a:solidFill>
              </a:rPr>
              <a:t>на рибосоме. Содержит антикодон.</a:t>
            </a:r>
          </a:p>
          <a:p>
            <a:endParaRPr lang="ru-RU" dirty="0"/>
          </a:p>
        </p:txBody>
      </p:sp>
      <p:sp>
        <p:nvSpPr>
          <p:cNvPr id="38013" name="Text Box 125"/>
          <p:cNvSpPr txBox="1">
            <a:spLocks noChangeArrowheads="1"/>
          </p:cNvSpPr>
          <p:nvPr/>
        </p:nvSpPr>
        <p:spPr bwMode="auto">
          <a:xfrm>
            <a:off x="2411760" y="3068960"/>
            <a:ext cx="6408738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b="1" dirty="0">
                <a:solidFill>
                  <a:schemeClr val="bg1"/>
                </a:solidFill>
              </a:rPr>
              <a:t>Органоид, где происходит собственно </a:t>
            </a:r>
          </a:p>
          <a:p>
            <a:pPr>
              <a:spcBef>
                <a:spcPct val="20000"/>
              </a:spcBef>
            </a:pPr>
            <a:r>
              <a:rPr lang="ru-RU" b="1" dirty="0">
                <a:solidFill>
                  <a:schemeClr val="bg1"/>
                </a:solidFill>
              </a:rPr>
              <a:t>биосинтез белка.</a:t>
            </a:r>
          </a:p>
          <a:p>
            <a:endParaRPr lang="ru-RU" dirty="0"/>
          </a:p>
        </p:txBody>
      </p:sp>
      <p:sp>
        <p:nvSpPr>
          <p:cNvPr id="38015" name="Text Box 127"/>
          <p:cNvSpPr txBox="1">
            <a:spLocks noChangeArrowheads="1"/>
          </p:cNvSpPr>
          <p:nvPr/>
        </p:nvSpPr>
        <p:spPr bwMode="auto">
          <a:xfrm>
            <a:off x="2411760" y="4005064"/>
            <a:ext cx="62642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b="1" dirty="0">
                <a:solidFill>
                  <a:schemeClr val="bg1"/>
                </a:solidFill>
              </a:rPr>
              <a:t>РНК – полимераза участвует в синтезе </a:t>
            </a:r>
            <a:r>
              <a:rPr lang="ru-RU" b="1" dirty="0" err="1">
                <a:solidFill>
                  <a:schemeClr val="bg1"/>
                </a:solidFill>
              </a:rPr>
              <a:t>иРНК</a:t>
            </a:r>
            <a:r>
              <a:rPr lang="ru-RU" b="1" dirty="0">
                <a:solidFill>
                  <a:schemeClr val="bg1"/>
                </a:solidFill>
              </a:rPr>
              <a:t>. </a:t>
            </a:r>
          </a:p>
          <a:p>
            <a:pPr>
              <a:spcBef>
                <a:spcPct val="20000"/>
              </a:spcBef>
            </a:pPr>
            <a:r>
              <a:rPr lang="ru-RU" sz="1600" b="1" dirty="0" smtClean="0">
                <a:solidFill>
                  <a:schemeClr val="bg1"/>
                </a:solidFill>
              </a:rPr>
              <a:t>Другие ферменты катализируют синтез белк</a:t>
            </a:r>
            <a:r>
              <a:rPr lang="ru-RU" sz="2000" b="1" dirty="0" smtClean="0">
                <a:solidFill>
                  <a:schemeClr val="bg1"/>
                </a:solidFill>
              </a:rPr>
              <a:t>а</a:t>
            </a:r>
            <a:endParaRPr lang="ru-RU" sz="2000" b="1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38016" name="Text Box 128"/>
          <p:cNvSpPr txBox="1">
            <a:spLocks noChangeArrowheads="1"/>
          </p:cNvSpPr>
          <p:nvPr/>
        </p:nvSpPr>
        <p:spPr bwMode="auto">
          <a:xfrm>
            <a:off x="2483768" y="4797152"/>
            <a:ext cx="62642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b="1" dirty="0">
                <a:solidFill>
                  <a:schemeClr val="bg1"/>
                </a:solidFill>
              </a:rPr>
              <a:t>Строительный материал белковой молекулы. </a:t>
            </a:r>
            <a:r>
              <a:rPr lang="ru-RU" b="1" dirty="0" smtClean="0">
                <a:solidFill>
                  <a:schemeClr val="bg1"/>
                </a:solidFill>
              </a:rPr>
              <a:t>(</a:t>
            </a:r>
            <a:r>
              <a:rPr lang="ru-RU" b="1" dirty="0">
                <a:solidFill>
                  <a:schemeClr val="bg1"/>
                </a:solidFill>
              </a:rPr>
              <a:t>Мономер белка).</a:t>
            </a:r>
            <a:endParaRPr lang="ru-RU" dirty="0"/>
          </a:p>
        </p:txBody>
      </p:sp>
      <p:sp>
        <p:nvSpPr>
          <p:cNvPr id="38017" name="Text Box 129"/>
          <p:cNvSpPr txBox="1">
            <a:spLocks noChangeArrowheads="1"/>
          </p:cNvSpPr>
          <p:nvPr/>
        </p:nvSpPr>
        <p:spPr bwMode="auto">
          <a:xfrm>
            <a:off x="2483768" y="5805264"/>
            <a:ext cx="61928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Обеспечивает процесс энергией.</a:t>
            </a:r>
          </a:p>
        </p:txBody>
      </p:sp>
      <p:sp>
        <p:nvSpPr>
          <p:cNvPr id="11" name="Стрелка вправо с вырезом 10">
            <a:hlinkClick r:id="" action="ppaction://noaction"/>
          </p:cNvPr>
          <p:cNvSpPr/>
          <p:nvPr/>
        </p:nvSpPr>
        <p:spPr>
          <a:xfrm>
            <a:off x="971600" y="2420888"/>
            <a:ext cx="648072" cy="432048"/>
          </a:xfrm>
          <a:prstGeom prst="notch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с вырезом 11">
            <a:hlinkClick r:id="" action="ppaction://noaction"/>
          </p:cNvPr>
          <p:cNvSpPr/>
          <p:nvPr/>
        </p:nvSpPr>
        <p:spPr>
          <a:xfrm>
            <a:off x="755576" y="404664"/>
            <a:ext cx="720080" cy="432048"/>
          </a:xfrm>
          <a:prstGeom prst="notch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с вырезом 12">
            <a:hlinkClick r:id="rId3" action="ppaction://hlinksldjump"/>
          </p:cNvPr>
          <p:cNvSpPr/>
          <p:nvPr/>
        </p:nvSpPr>
        <p:spPr>
          <a:xfrm>
            <a:off x="6228184" y="1484784"/>
            <a:ext cx="576064" cy="288032"/>
          </a:xfrm>
          <a:prstGeom prst="notch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с вырезом 13">
            <a:hlinkClick r:id="" action="ppaction://noaction"/>
          </p:cNvPr>
          <p:cNvSpPr/>
          <p:nvPr/>
        </p:nvSpPr>
        <p:spPr>
          <a:xfrm>
            <a:off x="899592" y="1412776"/>
            <a:ext cx="648072" cy="360040"/>
          </a:xfrm>
          <a:prstGeom prst="notch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с вырезом 14">
            <a:hlinkClick r:id="" action="ppaction://noaction"/>
          </p:cNvPr>
          <p:cNvSpPr/>
          <p:nvPr/>
        </p:nvSpPr>
        <p:spPr>
          <a:xfrm>
            <a:off x="1043608" y="3573016"/>
            <a:ext cx="648072" cy="360040"/>
          </a:xfrm>
          <a:prstGeom prst="notch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>
            <a:hlinkClick r:id="rId4" action="ppaction://hlinkfile"/>
          </p:cNvPr>
          <p:cNvSpPr/>
          <p:nvPr/>
        </p:nvSpPr>
        <p:spPr>
          <a:xfrm>
            <a:off x="971600" y="6093296"/>
            <a:ext cx="576064" cy="2880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8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07" grpId="0"/>
      <p:bldP spid="38011" grpId="0"/>
      <p:bldP spid="38012" grpId="0"/>
      <p:bldP spid="38013" grpId="0"/>
      <p:bldP spid="38015" grpId="0"/>
      <p:bldP spid="38016" grpId="0"/>
      <p:bldP spid="380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214290"/>
            <a:ext cx="7572428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Этапы биосинтеза</a:t>
            </a:r>
          </a:p>
        </p:txBody>
      </p:sp>
      <p:sp>
        <p:nvSpPr>
          <p:cNvPr id="3" name="Скругленный прямоугольник 2">
            <a:hlinkClick r:id="rId2" action="ppaction://hlinkfile"/>
          </p:cNvPr>
          <p:cNvSpPr/>
          <p:nvPr/>
        </p:nvSpPr>
        <p:spPr>
          <a:xfrm>
            <a:off x="6588224" y="2492896"/>
            <a:ext cx="2088232" cy="360040"/>
          </a:xfrm>
          <a:prstGeom prst="roundRect">
            <a:avLst>
              <a:gd name="adj" fmla="val 50000"/>
            </a:avLst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Constantia" pitchFamily="18" charset="0"/>
              </a:rPr>
              <a:t>Словарь.</a:t>
            </a:r>
            <a:endParaRPr lang="ru-RU" sz="24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71600" y="3284984"/>
            <a:ext cx="3096344" cy="1209886"/>
          </a:xfrm>
          <a:prstGeom prst="roundRect">
            <a:avLst/>
          </a:prstGeom>
          <a:solidFill>
            <a:schemeClr val="accent3">
              <a:lumMod val="7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atin typeface="Constantia" pitchFamily="18" charset="0"/>
              </a:rPr>
              <a:t>И-РНК</a:t>
            </a:r>
            <a:endParaRPr lang="ru-RU" sz="3200" b="1" dirty="0">
              <a:latin typeface="Constantia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004048" y="2924944"/>
            <a:ext cx="385591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Constantia" pitchFamily="18" charset="0"/>
              </a:rPr>
              <a:t>Транскрипция</a:t>
            </a:r>
            <a:r>
              <a:rPr lang="ru-RU" dirty="0" smtClean="0">
                <a:latin typeface="Constantia" pitchFamily="18" charset="0"/>
              </a:rPr>
              <a:t>— «считывание» процесс синтеза РНК с использованием ДНК в качестве матрицы (перенос генетической информации с ДНК на РНК).</a:t>
            </a:r>
            <a:endParaRPr lang="ru-RU" dirty="0">
              <a:latin typeface="Constantia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2483768" y="2348880"/>
            <a:ext cx="432048" cy="720080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2411760" y="4653136"/>
            <a:ext cx="504056" cy="720080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71600" y="1268760"/>
            <a:ext cx="3240360" cy="936104"/>
          </a:xfrm>
          <a:prstGeom prst="round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atin typeface="Constantia" pitchFamily="18" charset="0"/>
              </a:rPr>
              <a:t>ДНК</a:t>
            </a:r>
            <a:endParaRPr lang="ru-RU" sz="3200" b="1" dirty="0">
              <a:latin typeface="Constantia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55576" y="5445224"/>
            <a:ext cx="3240360" cy="1209886"/>
          </a:xfrm>
          <a:prstGeom prst="roundRect">
            <a:avLst/>
          </a:prstGeom>
          <a:solidFill>
            <a:schemeClr val="accent3">
              <a:lumMod val="75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atin typeface="Constantia" pitchFamily="18" charset="0"/>
              </a:rPr>
              <a:t>Белок</a:t>
            </a:r>
            <a:endParaRPr lang="ru-RU" sz="3600" b="1" dirty="0">
              <a:latin typeface="Constantia" pitchFamily="18" charset="0"/>
            </a:endParaRPr>
          </a:p>
        </p:txBody>
      </p:sp>
      <p:sp>
        <p:nvSpPr>
          <p:cNvPr id="12" name="Скругленный прямоугольник 11">
            <a:hlinkClick r:id="rId3" action="ppaction://hlinkfile"/>
          </p:cNvPr>
          <p:cNvSpPr/>
          <p:nvPr/>
        </p:nvSpPr>
        <p:spPr>
          <a:xfrm>
            <a:off x="3131840" y="2276872"/>
            <a:ext cx="3024336" cy="72008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atin typeface="Constantia" pitchFamily="18" charset="0"/>
              </a:rPr>
              <a:t>Транскрипция</a:t>
            </a:r>
            <a:r>
              <a:rPr lang="ru-RU" sz="1600" b="1" dirty="0" smtClean="0">
                <a:latin typeface="Constantia" pitchFamily="18" charset="0"/>
              </a:rPr>
              <a:t> </a:t>
            </a:r>
            <a:endParaRPr lang="ru-RU" sz="1600" b="1" dirty="0">
              <a:latin typeface="Constantia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75856" y="4653136"/>
            <a:ext cx="3024336" cy="64807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atin typeface="Constantia" pitchFamily="18" charset="0"/>
              </a:rPr>
              <a:t>Трансляция</a:t>
            </a:r>
            <a:r>
              <a:rPr lang="ru-RU" sz="1600" b="1" dirty="0" smtClean="0">
                <a:latin typeface="Constantia" pitchFamily="18" charset="0"/>
              </a:rPr>
              <a:t> </a:t>
            </a:r>
            <a:endParaRPr lang="ru-RU" sz="1600" b="1" dirty="0">
              <a:latin typeface="Constant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11960" y="5373216"/>
            <a:ext cx="46085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Constantia" pitchFamily="18" charset="0"/>
              </a:rPr>
              <a:t>Трансляция</a:t>
            </a:r>
            <a:r>
              <a:rPr lang="ru-RU" dirty="0" smtClean="0">
                <a:latin typeface="Constantia" pitchFamily="18" charset="0"/>
              </a:rPr>
              <a:t>—(передача)-механизм, с помощью которого последовательность РНК переводится в последовательность аминокислот белка </a:t>
            </a:r>
            <a:endParaRPr lang="ru-RU" dirty="0"/>
          </a:p>
        </p:txBody>
      </p:sp>
      <p:pic>
        <p:nvPicPr>
          <p:cNvPr id="15" name="Picture 6" descr="dnk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332655"/>
            <a:ext cx="720080" cy="1963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 descr="кккк"/>
          <p:cNvSpPr>
            <a:spLocks noChangeArrowheads="1"/>
          </p:cNvSpPr>
          <p:nvPr/>
        </p:nvSpPr>
        <p:spPr bwMode="auto">
          <a:xfrm>
            <a:off x="4787900" y="5373688"/>
            <a:ext cx="3384550" cy="935037"/>
          </a:xfrm>
          <a:prstGeom prst="flowChartOffpageConnector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 dirty="0">
                <a:solidFill>
                  <a:schemeClr val="tx2"/>
                </a:solidFill>
              </a:rPr>
              <a:t>В рибосомах</a:t>
            </a:r>
          </a:p>
          <a:p>
            <a:pPr algn="ctr"/>
            <a:r>
              <a:rPr lang="ru-RU" b="1" dirty="0">
                <a:solidFill>
                  <a:schemeClr val="tx2"/>
                </a:solidFill>
              </a:rPr>
              <a:t>Цитоплазма</a:t>
            </a: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7885113" y="5300663"/>
            <a:ext cx="1079500" cy="936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40" name="AutoShape 4" descr="кккк"/>
          <p:cNvSpPr>
            <a:spLocks noChangeArrowheads="1"/>
          </p:cNvSpPr>
          <p:nvPr/>
        </p:nvSpPr>
        <p:spPr bwMode="auto">
          <a:xfrm>
            <a:off x="1042988" y="5300663"/>
            <a:ext cx="3384550" cy="1008062"/>
          </a:xfrm>
          <a:prstGeom prst="flowChartOffpageConnector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 dirty="0">
                <a:solidFill>
                  <a:schemeClr val="tx2"/>
                </a:solidFill>
              </a:rPr>
              <a:t>Ядро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468313" y="5229225"/>
            <a:ext cx="1079500" cy="936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45" name="AutoShape 9" descr="кккк"/>
          <p:cNvSpPr>
            <a:spLocks noChangeArrowheads="1"/>
          </p:cNvSpPr>
          <p:nvPr/>
        </p:nvSpPr>
        <p:spPr bwMode="auto">
          <a:xfrm>
            <a:off x="1691679" y="1340768"/>
            <a:ext cx="5616625" cy="1368053"/>
          </a:xfrm>
          <a:prstGeom prst="flowChartAlternateProcess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buFontTx/>
              <a:buAutoNum type="arabicPeriod"/>
            </a:pPr>
            <a:endParaRPr lang="ru-RU" sz="2400" b="1">
              <a:solidFill>
                <a:schemeClr val="tx2"/>
              </a:solidFill>
            </a:endParaRPr>
          </a:p>
        </p:txBody>
      </p:sp>
      <p:sp>
        <p:nvSpPr>
          <p:cNvPr id="39946" name="AutoShape 10" descr="кккк"/>
          <p:cNvSpPr>
            <a:spLocks noChangeArrowheads="1"/>
          </p:cNvSpPr>
          <p:nvPr/>
        </p:nvSpPr>
        <p:spPr bwMode="auto">
          <a:xfrm>
            <a:off x="2268538" y="4941888"/>
            <a:ext cx="431800" cy="358775"/>
          </a:xfrm>
          <a:prstGeom prst="downArrow">
            <a:avLst>
              <a:gd name="adj1" fmla="val 50000"/>
              <a:gd name="adj2" fmla="val 25000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47" name="AutoShape 11" descr="кккк"/>
          <p:cNvSpPr>
            <a:spLocks noChangeArrowheads="1"/>
          </p:cNvSpPr>
          <p:nvPr/>
        </p:nvSpPr>
        <p:spPr bwMode="auto">
          <a:xfrm>
            <a:off x="6516688" y="4941888"/>
            <a:ext cx="431800" cy="358775"/>
          </a:xfrm>
          <a:prstGeom prst="downArrow">
            <a:avLst>
              <a:gd name="adj1" fmla="val 50000"/>
              <a:gd name="adj2" fmla="val 25000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9948" name="Picture 1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ltGray">
          <a:xfrm>
            <a:off x="539750" y="5300663"/>
            <a:ext cx="9715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0" name="Picture 14" descr="Изображение “http://www.ibiblio.org/virtualcell/textbook/chapter3/movies/cyto3.gif” не может быть показано, так как содержит ошибки.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550" y="5373688"/>
            <a:ext cx="936625" cy="792162"/>
          </a:xfrm>
          <a:prstGeom prst="rect">
            <a:avLst/>
          </a:prstGeom>
          <a:noFill/>
        </p:spPr>
      </p:pic>
      <p:sp>
        <p:nvSpPr>
          <p:cNvPr id="39951" name="Rectangle 15"/>
          <p:cNvSpPr>
            <a:spLocks noGrp="1" noChangeArrowheads="1"/>
          </p:cNvSpPr>
          <p:nvPr>
            <p:ph type="title"/>
          </p:nvPr>
        </p:nvSpPr>
        <p:spPr>
          <a:xfrm>
            <a:off x="1475656" y="404664"/>
            <a:ext cx="6768752" cy="936104"/>
          </a:xfr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sz="4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Синтез белка</a:t>
            </a:r>
          </a:p>
        </p:txBody>
      </p:sp>
      <p:sp>
        <p:nvSpPr>
          <p:cNvPr id="39953" name="Rectangle 17"/>
          <p:cNvSpPr>
            <a:spLocks noChangeArrowheads="1"/>
          </p:cNvSpPr>
          <p:nvPr/>
        </p:nvSpPr>
        <p:spPr bwMode="auto">
          <a:xfrm>
            <a:off x="1835696" y="1556792"/>
            <a:ext cx="5112817" cy="1584623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Строительство белковой молекулы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этапы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11560" y="3789040"/>
            <a:ext cx="3312368" cy="864096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atin typeface="Constantia" pitchFamily="18" charset="0"/>
              </a:rPr>
              <a:t>Транскрипция</a:t>
            </a:r>
            <a:r>
              <a:rPr lang="ru-RU" sz="1600" b="1" dirty="0" smtClean="0">
                <a:latin typeface="Constantia" pitchFamily="18" charset="0"/>
              </a:rPr>
              <a:t> </a:t>
            </a:r>
            <a:endParaRPr lang="ru-RU" sz="1600" b="1" dirty="0">
              <a:latin typeface="Constantia" pitchFamily="18" charset="0"/>
            </a:endParaRPr>
          </a:p>
        </p:txBody>
      </p:sp>
      <p:sp>
        <p:nvSpPr>
          <p:cNvPr id="19" name="Скругленный прямоугольник 18">
            <a:hlinkClick r:id="rId6" action="ppaction://hlinkfile"/>
          </p:cNvPr>
          <p:cNvSpPr/>
          <p:nvPr/>
        </p:nvSpPr>
        <p:spPr>
          <a:xfrm>
            <a:off x="5004048" y="3861048"/>
            <a:ext cx="3528392" cy="864096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atin typeface="Constantia" pitchFamily="18" charset="0"/>
              </a:rPr>
              <a:t>Трансляция</a:t>
            </a:r>
            <a:r>
              <a:rPr lang="ru-RU" sz="1600" b="1" dirty="0" smtClean="0">
                <a:latin typeface="Constantia" pitchFamily="18" charset="0"/>
              </a:rPr>
              <a:t> </a:t>
            </a:r>
            <a:endParaRPr lang="ru-RU" sz="1600" b="1" dirty="0">
              <a:latin typeface="Constantia" pitchFamily="18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 rot="2907336">
            <a:off x="1835696" y="2636912"/>
            <a:ext cx="1368152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19357453">
            <a:off x="6372200" y="2708920"/>
            <a:ext cx="1152128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347864" y="4797152"/>
            <a:ext cx="22322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3200" b="1" dirty="0" smtClean="0"/>
              <a:t>Место.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animBg="1"/>
      <p:bldP spid="39940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ЦЕЛИ  УРОКА: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329642" cy="4340237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Систематизировать и обобщить знания о строении и свойствах материального носителя наследственной информации - ДНК и о путях  реализации наследственной информации в клетке посредством синтеза белка;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2.  Отработать  механизм  решения основных типов задач по данной теме.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214282" y="571480"/>
          <a:ext cx="8715404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5172"/>
                <a:gridCol w="2000232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Какой  антикодон   транспортной РНК    соответствует триплету   ТГА   в    молекуле     ДНК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Антикодону    ААУ    на  транспортной   РНК   соответствует триплет на ДНК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Какой триплет в молекуле   информационной РНК соответствует кодовому   триплету    ААТ  в  молекуле   ДНК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Какой   триплет   в  </a:t>
                      </a:r>
                      <a:r>
                        <a:rPr lang="ru-RU" sz="24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тРНК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</a:t>
                      </a:r>
                      <a:r>
                        <a:rPr lang="ru-RU" sz="24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комплементарен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кодону   ГЦУ на </a:t>
                      </a:r>
                      <a:r>
                        <a:rPr lang="ru-RU" sz="24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 РНК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Какой  триплет  на  ДНК  соответствует   кодону    УГЦ   на  </a:t>
                      </a:r>
                      <a:r>
                        <a:rPr lang="ru-RU" sz="24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и-РНК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?</a:t>
                      </a:r>
                    </a:p>
                    <a:p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214282" y="571480"/>
          <a:ext cx="8715404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5172"/>
                <a:gridCol w="2000232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Какой  антикодон   транспортной РНК    соответствует триплету   ТГА   в    молекуле     ДНК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УГА</a:t>
                      </a:r>
                      <a:endParaRPr lang="ru-RU" sz="36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Антикодону    ААУ    на  транспортной   РНК   соответствует триплет на ДНК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ААТ</a:t>
                      </a:r>
                      <a:endParaRPr lang="ru-RU" sz="36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Какой триплет в молекуле   информационной РНК соответствует кодовому   триплету    ААТ  в  молекуле   ДНК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УУА</a:t>
                      </a:r>
                      <a:endParaRPr lang="ru-RU" sz="36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Какой   триплет   в  </a:t>
                      </a:r>
                      <a:r>
                        <a:rPr lang="ru-RU" sz="24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тРНК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</a:t>
                      </a:r>
                      <a:r>
                        <a:rPr lang="ru-RU" sz="24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комплементарен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кодону   ГЦУ на </a:t>
                      </a:r>
                      <a:r>
                        <a:rPr lang="ru-RU" sz="24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 РНК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ЦГА</a:t>
                      </a:r>
                      <a:endParaRPr lang="ru-RU" sz="36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Какой  триплет  на  ДНК  соответствует   кодону    УГЦ   на  </a:t>
                      </a:r>
                      <a:r>
                        <a:rPr lang="ru-RU" sz="24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и-РНК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?</a:t>
                      </a:r>
                    </a:p>
                    <a:p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АЦГ</a:t>
                      </a:r>
                      <a:endParaRPr lang="ru-RU" sz="36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403648" y="404664"/>
            <a:ext cx="6552728" cy="720080"/>
          </a:xfrm>
          <a:solidFill>
            <a:srgbClr val="92D050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ru-RU" sz="3600" b="1" i="1" u="sng" dirty="0">
                <a:solidFill>
                  <a:schemeClr val="tx1"/>
                </a:solidFill>
              </a:rPr>
              <a:t>Это интересно…</a:t>
            </a:r>
          </a:p>
        </p:txBody>
      </p:sp>
      <p:sp>
        <p:nvSpPr>
          <p:cNvPr id="2867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67544" y="1628800"/>
            <a:ext cx="8676456" cy="5229200"/>
          </a:xfrm>
        </p:spPr>
        <p:txBody>
          <a:bodyPr/>
          <a:lstStyle/>
          <a:p>
            <a:r>
              <a:rPr lang="ru-RU" sz="2800" b="1" dirty="0"/>
              <a:t>Синтез одной молекулы белка длится 3-4 </a:t>
            </a:r>
            <a:r>
              <a:rPr lang="ru-RU" sz="2800" b="1" dirty="0" smtClean="0"/>
              <a:t>минуты</a:t>
            </a:r>
            <a:endParaRPr lang="ru-RU" sz="2800" b="1" dirty="0"/>
          </a:p>
          <a:p>
            <a:r>
              <a:rPr lang="ru-RU" sz="2800" b="1" dirty="0"/>
              <a:t>За одну минуту образуется от 50 до 60 тыс. пептидных связей</a:t>
            </a:r>
          </a:p>
          <a:p>
            <a:r>
              <a:rPr lang="ru-RU" sz="2800" b="1" dirty="0"/>
              <a:t>Половина белков нашего тела </a:t>
            </a:r>
          </a:p>
          <a:p>
            <a:pPr>
              <a:buFont typeface="Wingdings" pitchFamily="2" charset="2"/>
              <a:buNone/>
            </a:pPr>
            <a:r>
              <a:rPr lang="ru-RU" sz="2800" b="1" dirty="0"/>
              <a:t>  ( всего  17 кг белка) обновляется за 80 дней</a:t>
            </a:r>
          </a:p>
          <a:p>
            <a:r>
              <a:rPr lang="ru-RU" sz="2800" b="1" dirty="0"/>
              <a:t>За свою жизнь человек обновляет весь свой белок около 200 раз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8101013" y="6308725"/>
            <a:ext cx="10429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hlinkClick r:id="rId2" action="ppaction://hlinksldjump"/>
              </a:rPr>
              <a:t>назад</a:t>
            </a:r>
            <a:endParaRPr lang="ru-RU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o-krohe.ru/images/article/orig/2016/10/norma-gemoglobina-u-detej-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5715040" cy="3752851"/>
          </a:xfrm>
          <a:prstGeom prst="rect">
            <a:avLst/>
          </a:prstGeom>
          <a:noFill/>
        </p:spPr>
      </p:pic>
      <p:pic>
        <p:nvPicPr>
          <p:cNvPr id="31748" name="Picture 4" descr="http://rodit-i-razvit.ru/wp-content/uploads/2015/01/porok-serdtsa-u-malyshej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3543300"/>
            <a:ext cx="4572000" cy="3314700"/>
          </a:xfrm>
          <a:prstGeom prst="rect">
            <a:avLst/>
          </a:prstGeom>
          <a:noFill/>
        </p:spPr>
      </p:pic>
      <p:pic>
        <p:nvPicPr>
          <p:cNvPr id="4" name="Picture 6" descr="dnk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332655"/>
            <a:ext cx="1122488" cy="2596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85720" y="285728"/>
            <a:ext cx="6929486" cy="5355312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5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Вставьте пропущенные  термины.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15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В результате   пластического обмена в клетках  синтезируются специфические для  организма  белки. Участок ДНК, в котором   закодирована   информация о структуре одного белка, называется ______(А).   Биосинтез белков   начинается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15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синтеза ______(Б), а сама сборка  происходит  в  цитоплазме при участии ______(В). Первый  этап  биосинтеза белка получил название _________(Г), а второй – трансляция.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15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15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Перечень   терминов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15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15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 и РНК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15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ДНК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15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 транскрипция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15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4) мутация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15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5) ген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15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6) рибосома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15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7) Комплекс  Гольджи</a:t>
            </a:r>
          </a:p>
          <a:p>
            <a:pPr marL="0" marR="0" lvl="0" indent="215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8) фенотип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" name="Picture 6" descr="dnk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72" y="1643050"/>
            <a:ext cx="107157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428596" y="500042"/>
            <a:ext cx="842968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искусственных условиях (вне клетки) удаётся синтезировать белок, используя для этого готовые, взятые из клеток компоненты (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иРНК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рибосомы, аминокислоты, АТФ, ферменты).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Какой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овечий или кроличий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белок будет синтезироваться, если для искусственного синтеза взяты рибосомы кролика, 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иРНК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из клеток овцы? Почему?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https://otvet.imgsmail.ru/download/36233023_15d75a029db8b8c72d69d17bb28121c4_80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286124"/>
            <a:ext cx="3071834" cy="208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look.com.ua/pic/201305/2560x1600/look.com.ua-6846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3286124"/>
            <a:ext cx="3071834" cy="2143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fs00.infourok.ru/images/doc/269/274644/hello_html_m20b0c6c6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4714884"/>
            <a:ext cx="3895735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500034" y="285728"/>
            <a:ext cx="8286808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Решим задачу: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1.Фрагмент цепи ДНК имеет последовательность нуклеотидов: ТГГАГТГАГТТА. Определите последовательность нуклеотидов на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иРНК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антикодоны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тРНК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аминокислотную последовательность фрагмента молекулы белка.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6" descr="dnk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285728"/>
            <a:ext cx="92872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Решим   задачу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Известно, что все виды РНК синтезируются на ДНК- матрице. Фрагмент молекулы ДНК, на котором синтезируется участок центральной петли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тРНК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имеет следующую последовательность нуклеотидов АТАГЦТГААЦГГАЦТ. Установите нуклеотидную последовательность участка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тРНК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который синтезируется на данном фрагменте, и аминокислоту, которую будет переносить эта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тРНК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процессе биосинтеза белка, если третий триплет соответствует антикодону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тРНК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Picture 6" descr="dnk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24" y="4071942"/>
            <a:ext cx="92872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://allnews.com.ua/wp-content/uploads/2016/08/73468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521497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http://www.samoraskrytie.ru/wp-content/uploads/2017/02/GVGfBvUtdE8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89786" y="1214422"/>
            <a:ext cx="4054214" cy="3411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Интересные факты про ДНК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3571876"/>
            <a:ext cx="6083301" cy="2934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im0-tub-ru.yandex.net/i?id=daf5165f9151b1da05849d1a144de186-l&amp;n=1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4113221" cy="3133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http://fpb-grodno.by/assets/images/news/28075211d6824084961c071e8b76c06b_XL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643306" y="2857496"/>
            <a:ext cx="5128958" cy="3768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minidays.ru/wp-content/uploads/2015/10/66666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1787" y="1000108"/>
            <a:ext cx="6756427" cy="4495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http://mtdata.ru/u1/photoDFA9/20421480691-0/original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01122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Решим   задачу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52596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Последовательность нуклеотидов фрагмента цепи ДНК  ААТГЦАГГТЦАЦТЦА. Определите последовательность нуклеотидов в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и-РНК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аминокислот в полипептидной цепи. Что произойдет  в полипептиде, если в результате мутации  во фрагменте гена выпадет второй триплет нуклеотидов? Используйте таблицу ген.кода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Picture 6" descr="dnk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428604"/>
            <a:ext cx="92872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214290"/>
            <a:ext cx="81439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человека, больного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цистинурией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выделяются аминокислоты, которым соответствуют следующие триплеты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иРНК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УЦУ, УГУ, ГЦУ, ГГУ, ЦАГ, ЦГУ, ААА. У здорового человека в моче обнаруживается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аланин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серин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глутаминовая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кислота и глицин. 1) Выделение каких аминокислот с мочой характерно для больных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цистинурией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2" name="Picture 4" descr="http://rpp.nashaucheba.ru/pars_docs/refs/112/111614/img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85728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cdn.storage.tsargrad.tv/cache/b/a/733_00001.jpg/w9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929222" cy="3555632"/>
          </a:xfrm>
          <a:prstGeom prst="rect">
            <a:avLst/>
          </a:prstGeom>
          <a:noFill/>
        </p:spPr>
      </p:pic>
      <p:pic>
        <p:nvPicPr>
          <p:cNvPr id="33796" name="Picture 4" descr="http://www.imenno.ru/wp-content/gallery/samyie-opasnyie-infektsii-na-zemle/spi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214686"/>
            <a:ext cx="4487863" cy="3368737"/>
          </a:xfrm>
          <a:prstGeom prst="rect">
            <a:avLst/>
          </a:prstGeom>
          <a:noFill/>
        </p:spPr>
      </p:pic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106182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817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43570" y="714356"/>
            <a:ext cx="24646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5400" b="1" i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Вирусы</a:t>
            </a:r>
            <a:endParaRPr lang="ru-RU" sz="5400" b="1" i="1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58" y="1857364"/>
          <a:ext cx="8001056" cy="4450792"/>
        </p:xfrm>
        <a:graphic>
          <a:graphicData uri="http://schemas.openxmlformats.org/drawingml/2006/table">
            <a:tbl>
              <a:tblPr/>
              <a:tblGrid>
                <a:gridCol w="5194046"/>
                <a:gridCol w="133973"/>
                <a:gridCol w="2673037"/>
              </a:tblGrid>
              <a:tr h="685500">
                <a:tc>
                  <a:txBody>
                    <a:bodyPr/>
                    <a:lstStyle/>
                    <a:p>
                      <a:pPr marR="135890"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ПРИЗНАК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35890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ГРУППА ОРГАНИЗМОВ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43656">
                <a:tc>
                  <a:txBody>
                    <a:bodyPr/>
                    <a:lstStyle/>
                    <a:p>
                      <a:pPr marR="135890" indent="238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A)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клеточное строение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тела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R="135890" indent="238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Б)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наличие собственного обмена  веществ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R="135890" indent="238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B)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Встраивание  собственной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ДНК в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ДНК</a:t>
                      </a:r>
                      <a:r>
                        <a:rPr lang="ru-RU" sz="20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</a:t>
                      </a:r>
                    </a:p>
                    <a:p>
                      <a:pPr marR="135890" indent="238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клетки хозяина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R="135890" indent="238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Г)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состоит 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нуклеиновой    кислоты    и</a:t>
                      </a:r>
                    </a:p>
                    <a:p>
                      <a:pPr marR="135890" indent="238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белковой</a:t>
                      </a:r>
                      <a:r>
                        <a:rPr lang="ru-RU" sz="20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оболочки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R="135890" indent="238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Д)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размножение    делением надвое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R="135890" indent="238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Е)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способность  к обратной  транскрипции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35890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35890" indent="238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1) </a:t>
                      </a: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прокариоты</a:t>
                      </a:r>
                      <a:endParaRPr lang="ru-RU" sz="2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R="135890" indent="238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2) </a:t>
                      </a: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вирусы</a:t>
                      </a:r>
                      <a:endParaRPr lang="ru-RU" sz="2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785786" y="500042"/>
            <a:ext cx="7358114" cy="1046440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381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Установите   соответствие   между признаком организма и группой, для которой он характерен.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381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http://stopgripp.ru/wp-content/uploads/2016/04/00-39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3929066"/>
            <a:ext cx="250033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Генетический   аппарат вируса представлен  молекулой РНК, фрагмент которой имеет следующую нуклеотидную последовательность: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ГУГ ААА ГАУ ЦАУ ГЦГ УГГ.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Определите нуклеотидную  последовательность двуцепочной молекулы ДНК, которая синтезируется в результате обратной транскрипции на РНК вируса. Установите последовательность нуклеотидов в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иРНК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 аминокислот во фрагменте белка вируса, которая закодирована в найденном фрагменте молекулы ДНК. Матрицей для синтеза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иРНК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на которой идёт синтез вирусного белка, является вторая цепь двуцепочной ДНК. Для решения задачи используйте таблицу генетического кода.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http://www.studfiles.ru/html/2706/545/html_RMOStz4peS.7vEo/htmlconvd-W18n5B_html_70bf4393.jpg"/>
          <p:cNvPicPr/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42910" y="285728"/>
            <a:ext cx="8072494" cy="1229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svopi.ru/uploads/posts/2015-04/1428164250_37.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307183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http://mtdata.ru/u24/photoE064/20440337726-0/original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57620" y="285728"/>
            <a:ext cx="478634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genetic-center.ru/wp-content/uploads/flash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3357562"/>
            <a:ext cx="5857916" cy="294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schoolofthinking.org/wp-content/uploads/2007/07/mwr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3148707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643274" y="928670"/>
            <a:ext cx="442918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«Нить ДНК – это письмо, записанное с помощью алфавита химических соединений, называемыми нуклеотидами. Одна буква – 1 нуклеотид. Невероятно просто, даже не верится, что код жизни записан символами, которые мы можем свободно прочитать. Удивительно, как людям удалось постичь алфавит жизни?»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Ридли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allnews.com.ua/wp-content/uploads/2016/08/73468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521497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napirse.ru/pic/4309071311021948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3000372"/>
            <a:ext cx="671517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229600" cy="4525963"/>
          </a:xfrm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«Учитесь так, словно вы постоянно ощущаете нехватку своих знаний, и так, словно вы постоянно боитесь растерять свои знания.»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  <a:hlinkClick r:id="rId2"/>
              </a:rPr>
              <a:t>Конфуций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http://izent.ru/i/ps/2015/09/144342066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2000240"/>
            <a:ext cx="485778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im0-tub-ru.yandex.net/i?id=c5870838952f529304f197a976222de0-l&amp;n=1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7929617" cy="591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857752" y="4929198"/>
            <a:ext cx="4143404" cy="1071571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Белки – Основа видовой  специфичности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im3-tub-ru.yandex.net/i?id=e696aadd973c8582097d4855607a8302&amp;n=33&amp;h=215&amp;w=378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85750"/>
            <a:ext cx="38576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3.bp.blogspot.com/-B08qOEw_EuM/TmVkrdbzBLI/AAAAAAAADCQ/5aN672xzo6s/s1600/chimps_chin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57562"/>
            <a:ext cx="4786314" cy="3134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http://avufa.ru/wp-content/uploads/2015/06/1163_672_500_5_8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55328" y="357166"/>
            <a:ext cx="5088672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61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ppt4web.ru/images/1152/38780/640/img10.jpg"/>
          <p:cNvPicPr>
            <a:picLocks noGrp="1"/>
          </p:cNvPicPr>
          <p:nvPr>
            <p:ph idx="1"/>
          </p:nvPr>
        </p:nvPicPr>
        <p:blipFill>
          <a:blip r:embed="rId3"/>
          <a:srcRect b="9341"/>
          <a:stretch>
            <a:fillRect/>
          </a:stretch>
        </p:blipFill>
        <p:spPr bwMode="auto">
          <a:xfrm>
            <a:off x="357158" y="285729"/>
            <a:ext cx="8286808" cy="5649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70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i03.fotocdn.net/s12/213/public_pin_l/409/233148232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4214841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http://www.kulturverk.com/wp-content/uploads/2013/06/Erwin_Chargaff.jpg"/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643570" y="214290"/>
            <a:ext cx="32495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simplyknowledge.com/uploads/page/headimg_url/50/Friedrich-Miescher-hadding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52" y="4214818"/>
            <a:ext cx="5940425" cy="229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85720" y="428604"/>
            <a:ext cx="8229600" cy="265303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/>
              <a:t>Генетический код – это система записи </a:t>
            </a:r>
            <a:r>
              <a:rPr lang="ru-RU" dirty="0" smtClean="0"/>
              <a:t>информации </a:t>
            </a:r>
            <a:r>
              <a:rPr lang="ru-RU" dirty="0"/>
              <a:t>о последовательности расположения аминокислот в белках с помощью последовательности расположения нуклеотидов в и-РНК.</a:t>
            </a:r>
          </a:p>
        </p:txBody>
      </p:sp>
      <p:pic>
        <p:nvPicPr>
          <p:cNvPr id="5" name="Picture 2" descr="http://dic.academic.ru/pictures/wiki/files/103/geneticky_k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2" y="2928934"/>
            <a:ext cx="5357850" cy="3397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3059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67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images.myshared.ru/4/48999/slide_33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8572559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childpages.ru/wp-content/uploads/2016/04/gene-therapy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286808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986</Words>
  <PresentationFormat>Экран (4:3)</PresentationFormat>
  <Paragraphs>141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 Молекулярные  основы наследственности.  Решение задач</vt:lpstr>
      <vt:lpstr>ЦЕЛИ  УРОКА:</vt:lpstr>
      <vt:lpstr>Слайд 3</vt:lpstr>
      <vt:lpstr>Белки – Основа видовой  специфичности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Реализация наследственной информации в клетке</vt:lpstr>
      <vt:lpstr>Центральная догма (основной постулат) молекулярной биологии – матричный синтез.</vt:lpstr>
      <vt:lpstr>Слайд 16</vt:lpstr>
      <vt:lpstr>Слайд 17</vt:lpstr>
      <vt:lpstr>Слайд 18</vt:lpstr>
      <vt:lpstr>Синтез белка</vt:lpstr>
      <vt:lpstr>Слайд 20</vt:lpstr>
      <vt:lpstr>Слайд 21</vt:lpstr>
      <vt:lpstr>Это интересно…</vt:lpstr>
      <vt:lpstr>Слайд 23</vt:lpstr>
      <vt:lpstr>Слайд 24</vt:lpstr>
      <vt:lpstr>Слайд 25</vt:lpstr>
      <vt:lpstr>Слайд 26</vt:lpstr>
      <vt:lpstr>Решим   задачу</vt:lpstr>
      <vt:lpstr>Слайд 28</vt:lpstr>
      <vt:lpstr>Слайд 29</vt:lpstr>
      <vt:lpstr>Решим   задачу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школа</dc:creator>
  <cp:lastModifiedBy>школа</cp:lastModifiedBy>
  <cp:revision>21</cp:revision>
  <dcterms:created xsi:type="dcterms:W3CDTF">2016-12-15T22:27:17Z</dcterms:created>
  <dcterms:modified xsi:type="dcterms:W3CDTF">2017-11-12T19:23:24Z</dcterms:modified>
</cp:coreProperties>
</file>