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5" r:id="rId10"/>
    <p:sldId id="266" r:id="rId11"/>
    <p:sldId id="267" r:id="rId12"/>
    <p:sldId id="268" r:id="rId13"/>
    <p:sldId id="270" r:id="rId14"/>
    <p:sldId id="262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3AE3BB-E795-4B55-BBB4-981F0547C841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7A2017BD-ED8B-42A8-AE37-684D4551572B}">
      <dgm:prSet phldrT="[Текст]" custT="1"/>
      <dgm:spPr/>
      <dgm:t>
        <a:bodyPr/>
        <a:lstStyle/>
        <a:p>
          <a:r>
            <a:rPr lang="ru-RU" sz="1400" b="1" dirty="0" smtClean="0"/>
            <a:t>Интересы </a:t>
          </a:r>
          <a:r>
            <a:rPr lang="ru-RU" sz="1800" b="1" dirty="0" smtClean="0">
              <a:solidFill>
                <a:srgbClr val="FFC000"/>
              </a:solidFill>
            </a:rPr>
            <a:t>ученика</a:t>
          </a:r>
          <a:r>
            <a:rPr lang="ru-RU" sz="1400" b="1" dirty="0" smtClean="0"/>
            <a:t> - приоритет</a:t>
          </a:r>
          <a:endParaRPr lang="ru-RU" sz="1400" b="1" dirty="0"/>
        </a:p>
      </dgm:t>
    </dgm:pt>
    <dgm:pt modelId="{950F4778-57BC-4137-B0F3-B9AED994EEFF}" type="parTrans" cxnId="{B07970E2-6895-4E80-B6CD-D36C3FE1FC1E}">
      <dgm:prSet/>
      <dgm:spPr/>
      <dgm:t>
        <a:bodyPr/>
        <a:lstStyle/>
        <a:p>
          <a:endParaRPr lang="ru-RU"/>
        </a:p>
      </dgm:t>
    </dgm:pt>
    <dgm:pt modelId="{FA721501-8A7D-454B-A805-646043938FD9}" type="sibTrans" cxnId="{B07970E2-6895-4E80-B6CD-D36C3FE1FC1E}">
      <dgm:prSet/>
      <dgm:spPr/>
      <dgm:t>
        <a:bodyPr/>
        <a:lstStyle/>
        <a:p>
          <a:endParaRPr lang="ru-RU"/>
        </a:p>
      </dgm:t>
    </dgm:pt>
    <dgm:pt modelId="{B446A2C5-70E8-4FE8-BC68-FED64CC2C0A5}">
      <dgm:prSet phldrT="[Текст]" custT="1"/>
      <dgm:spPr/>
      <dgm:t>
        <a:bodyPr/>
        <a:lstStyle/>
        <a:p>
          <a:r>
            <a:rPr lang="ru-RU" sz="1400" b="1" dirty="0" smtClean="0"/>
            <a:t>- Насколько хорошо </a:t>
          </a:r>
          <a:r>
            <a:rPr lang="ru-RU" sz="1600" b="1" dirty="0" smtClean="0">
              <a:solidFill>
                <a:srgbClr val="FFC000"/>
              </a:solidFill>
            </a:rPr>
            <a:t>учатся</a:t>
          </a:r>
          <a:r>
            <a:rPr lang="ru-RU" sz="1400" b="1" dirty="0" smtClean="0"/>
            <a:t>?</a:t>
          </a:r>
        </a:p>
        <a:p>
          <a:r>
            <a:rPr lang="ru-RU" sz="1400" b="1" dirty="0" smtClean="0"/>
            <a:t>- Насколько эффективно </a:t>
          </a:r>
          <a:r>
            <a:rPr lang="ru-RU" sz="1400" b="1" dirty="0" smtClean="0">
              <a:solidFill>
                <a:srgbClr val="FFC000"/>
              </a:solidFill>
            </a:rPr>
            <a:t>учат</a:t>
          </a:r>
          <a:r>
            <a:rPr lang="ru-RU" sz="1400" b="1" dirty="0" smtClean="0"/>
            <a:t>?</a:t>
          </a:r>
          <a:endParaRPr lang="ru-RU" sz="1400" b="1" dirty="0"/>
        </a:p>
      </dgm:t>
    </dgm:pt>
    <dgm:pt modelId="{B88EC6DE-5C77-424B-9094-EB32A9AC9EF6}" type="parTrans" cxnId="{B35DFB86-DD94-4646-9A44-632EAE50EF8C}">
      <dgm:prSet/>
      <dgm:spPr/>
      <dgm:t>
        <a:bodyPr/>
        <a:lstStyle/>
        <a:p>
          <a:endParaRPr lang="ru-RU"/>
        </a:p>
      </dgm:t>
    </dgm:pt>
    <dgm:pt modelId="{74C9C2BB-DD97-4789-A99F-988DA4EEDFBF}" type="sibTrans" cxnId="{B35DFB86-DD94-4646-9A44-632EAE50EF8C}">
      <dgm:prSet/>
      <dgm:spPr/>
      <dgm:t>
        <a:bodyPr/>
        <a:lstStyle/>
        <a:p>
          <a:endParaRPr lang="ru-RU"/>
        </a:p>
      </dgm:t>
    </dgm:pt>
    <dgm:pt modelId="{656F5676-1734-4D30-B90C-EE4F46BA5E56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>
                  <a:lumMod val="95000"/>
                </a:schemeClr>
              </a:solidFill>
            </a:rPr>
            <a:t>«Оценивание для обучения» </a:t>
          </a:r>
          <a:r>
            <a:rPr lang="ru-RU" sz="1900" b="1" dirty="0" smtClean="0"/>
            <a:t>= формирующее оценивание</a:t>
          </a:r>
          <a:endParaRPr lang="ru-RU" sz="1900" b="1" dirty="0"/>
        </a:p>
      </dgm:t>
    </dgm:pt>
    <dgm:pt modelId="{5330F6AF-351E-4DB4-A299-9A23340EE30D}" type="parTrans" cxnId="{D1EBCDF6-0669-4518-8C83-498ADDD67FEB}">
      <dgm:prSet/>
      <dgm:spPr/>
      <dgm:t>
        <a:bodyPr/>
        <a:lstStyle/>
        <a:p>
          <a:endParaRPr lang="ru-RU"/>
        </a:p>
      </dgm:t>
    </dgm:pt>
    <dgm:pt modelId="{056F7734-9487-4BA5-923C-F4FF5C6CE3CD}" type="sibTrans" cxnId="{D1EBCDF6-0669-4518-8C83-498ADDD67FEB}">
      <dgm:prSet/>
      <dgm:spPr/>
      <dgm:t>
        <a:bodyPr/>
        <a:lstStyle/>
        <a:p>
          <a:endParaRPr lang="ru-RU"/>
        </a:p>
      </dgm:t>
    </dgm:pt>
    <dgm:pt modelId="{895EAD76-00C0-4027-9EC4-434D49ACEE8C}" type="pres">
      <dgm:prSet presAssocID="{A83AE3BB-E795-4B55-BBB4-981F0547C841}" presName="Name0" presStyleCnt="0">
        <dgm:presLayoutVars>
          <dgm:dir/>
          <dgm:resizeHandles val="exact"/>
        </dgm:presLayoutVars>
      </dgm:prSet>
      <dgm:spPr/>
    </dgm:pt>
    <dgm:pt modelId="{321A6D8B-FE9A-4B92-9B42-6509D58C3EB4}" type="pres">
      <dgm:prSet presAssocID="{A83AE3BB-E795-4B55-BBB4-981F0547C841}" presName="vNodes" presStyleCnt="0"/>
      <dgm:spPr/>
    </dgm:pt>
    <dgm:pt modelId="{85D94958-4E1C-4FC2-A1AC-6444510AD0DA}" type="pres">
      <dgm:prSet presAssocID="{7A2017BD-ED8B-42A8-AE37-684D4551572B}" presName="node" presStyleLbl="node1" presStyleIdx="0" presStyleCnt="3" custScaleX="136151" custScaleY="126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5D866-16A8-45CA-AE8F-524C429D8A30}" type="pres">
      <dgm:prSet presAssocID="{FA721501-8A7D-454B-A805-646043938FD9}" presName="spacerT" presStyleCnt="0"/>
      <dgm:spPr/>
    </dgm:pt>
    <dgm:pt modelId="{80E39D7A-5CDF-4CBB-B892-70E441CC944C}" type="pres">
      <dgm:prSet presAssocID="{FA721501-8A7D-454B-A805-646043938FD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124406C-CEAC-47D4-AEE7-C7B3931CCDE2}" type="pres">
      <dgm:prSet presAssocID="{FA721501-8A7D-454B-A805-646043938FD9}" presName="spacerB" presStyleCnt="0"/>
      <dgm:spPr/>
    </dgm:pt>
    <dgm:pt modelId="{5E66FD18-BE78-44A4-AF74-1C323105AE4D}" type="pres">
      <dgm:prSet presAssocID="{B446A2C5-70E8-4FE8-BC68-FED64CC2C0A5}" presName="node" presStyleLbl="node1" presStyleIdx="1" presStyleCnt="3" custScaleX="139823" custScaleY="136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9B60B-6712-41EC-801B-38CEA3E95791}" type="pres">
      <dgm:prSet presAssocID="{A83AE3BB-E795-4B55-BBB4-981F0547C841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E85D3EE2-CDD5-49BB-BFE2-27212522D0DF}" type="pres">
      <dgm:prSet presAssocID="{A83AE3BB-E795-4B55-BBB4-981F0547C84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7D292C9-5D6C-4AC7-AB62-3D59CB60F9F0}" type="pres">
      <dgm:prSet presAssocID="{A83AE3BB-E795-4B55-BBB4-981F0547C841}" presName="lastNode" presStyleLbl="node1" presStyleIdx="2" presStyleCnt="3" custScaleX="95841" custScaleY="92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212CC7-E1B5-46CB-9F0F-4FB4B4B43056}" type="presOf" srcId="{B446A2C5-70E8-4FE8-BC68-FED64CC2C0A5}" destId="{5E66FD18-BE78-44A4-AF74-1C323105AE4D}" srcOrd="0" destOrd="0" presId="urn:microsoft.com/office/officeart/2005/8/layout/equation2"/>
    <dgm:cxn modelId="{B07970E2-6895-4E80-B6CD-D36C3FE1FC1E}" srcId="{A83AE3BB-E795-4B55-BBB4-981F0547C841}" destId="{7A2017BD-ED8B-42A8-AE37-684D4551572B}" srcOrd="0" destOrd="0" parTransId="{950F4778-57BC-4137-B0F3-B9AED994EEFF}" sibTransId="{FA721501-8A7D-454B-A805-646043938FD9}"/>
    <dgm:cxn modelId="{19B2EB03-A912-481F-9E46-F847FB95A330}" type="presOf" srcId="{74C9C2BB-DD97-4789-A99F-988DA4EEDFBF}" destId="{E599B60B-6712-41EC-801B-38CEA3E95791}" srcOrd="0" destOrd="0" presId="urn:microsoft.com/office/officeart/2005/8/layout/equation2"/>
    <dgm:cxn modelId="{E20E8DDE-0C7C-42BA-9A22-40E3EBC31E82}" type="presOf" srcId="{A83AE3BB-E795-4B55-BBB4-981F0547C841}" destId="{895EAD76-00C0-4027-9EC4-434D49ACEE8C}" srcOrd="0" destOrd="0" presId="urn:microsoft.com/office/officeart/2005/8/layout/equation2"/>
    <dgm:cxn modelId="{6E1D02E7-910B-457D-A850-E6709ED273BB}" type="presOf" srcId="{FA721501-8A7D-454B-A805-646043938FD9}" destId="{80E39D7A-5CDF-4CBB-B892-70E441CC944C}" srcOrd="0" destOrd="0" presId="urn:microsoft.com/office/officeart/2005/8/layout/equation2"/>
    <dgm:cxn modelId="{CCF21EF8-E229-43FF-9BB4-B16390110F8D}" type="presOf" srcId="{7A2017BD-ED8B-42A8-AE37-684D4551572B}" destId="{85D94958-4E1C-4FC2-A1AC-6444510AD0DA}" srcOrd="0" destOrd="0" presId="urn:microsoft.com/office/officeart/2005/8/layout/equation2"/>
    <dgm:cxn modelId="{E4E3AB98-CF7F-46D3-AEF9-B7E7A2A4CF3E}" type="presOf" srcId="{656F5676-1734-4D30-B90C-EE4F46BA5E56}" destId="{F7D292C9-5D6C-4AC7-AB62-3D59CB60F9F0}" srcOrd="0" destOrd="0" presId="urn:microsoft.com/office/officeart/2005/8/layout/equation2"/>
    <dgm:cxn modelId="{2E1CE81A-CD78-4332-A216-A650E173388D}" type="presOf" srcId="{74C9C2BB-DD97-4789-A99F-988DA4EEDFBF}" destId="{E85D3EE2-CDD5-49BB-BFE2-27212522D0DF}" srcOrd="1" destOrd="0" presId="urn:microsoft.com/office/officeart/2005/8/layout/equation2"/>
    <dgm:cxn modelId="{D1EBCDF6-0669-4518-8C83-498ADDD67FEB}" srcId="{A83AE3BB-E795-4B55-BBB4-981F0547C841}" destId="{656F5676-1734-4D30-B90C-EE4F46BA5E56}" srcOrd="2" destOrd="0" parTransId="{5330F6AF-351E-4DB4-A299-9A23340EE30D}" sibTransId="{056F7734-9487-4BA5-923C-F4FF5C6CE3CD}"/>
    <dgm:cxn modelId="{B35DFB86-DD94-4646-9A44-632EAE50EF8C}" srcId="{A83AE3BB-E795-4B55-BBB4-981F0547C841}" destId="{B446A2C5-70E8-4FE8-BC68-FED64CC2C0A5}" srcOrd="1" destOrd="0" parTransId="{B88EC6DE-5C77-424B-9094-EB32A9AC9EF6}" sibTransId="{74C9C2BB-DD97-4789-A99F-988DA4EEDFBF}"/>
    <dgm:cxn modelId="{F68A523A-F4AA-471A-98A6-86BA8CF1DFB6}" type="presParOf" srcId="{895EAD76-00C0-4027-9EC4-434D49ACEE8C}" destId="{321A6D8B-FE9A-4B92-9B42-6509D58C3EB4}" srcOrd="0" destOrd="0" presId="urn:microsoft.com/office/officeart/2005/8/layout/equation2"/>
    <dgm:cxn modelId="{29F3027A-887C-44A9-A2B3-4F812D7A04DF}" type="presParOf" srcId="{321A6D8B-FE9A-4B92-9B42-6509D58C3EB4}" destId="{85D94958-4E1C-4FC2-A1AC-6444510AD0DA}" srcOrd="0" destOrd="0" presId="urn:microsoft.com/office/officeart/2005/8/layout/equation2"/>
    <dgm:cxn modelId="{FD866ABC-3AFE-4A92-B865-B40E928C3270}" type="presParOf" srcId="{321A6D8B-FE9A-4B92-9B42-6509D58C3EB4}" destId="{B895D866-16A8-45CA-AE8F-524C429D8A30}" srcOrd="1" destOrd="0" presId="urn:microsoft.com/office/officeart/2005/8/layout/equation2"/>
    <dgm:cxn modelId="{FD56A193-BE0E-440F-93AB-DA4B106B03E5}" type="presParOf" srcId="{321A6D8B-FE9A-4B92-9B42-6509D58C3EB4}" destId="{80E39D7A-5CDF-4CBB-B892-70E441CC944C}" srcOrd="2" destOrd="0" presId="urn:microsoft.com/office/officeart/2005/8/layout/equation2"/>
    <dgm:cxn modelId="{1FD041E2-61F5-428A-A8A6-2416FF1D8499}" type="presParOf" srcId="{321A6D8B-FE9A-4B92-9B42-6509D58C3EB4}" destId="{4124406C-CEAC-47D4-AEE7-C7B3931CCDE2}" srcOrd="3" destOrd="0" presId="urn:microsoft.com/office/officeart/2005/8/layout/equation2"/>
    <dgm:cxn modelId="{D439A51F-C7F3-4D6D-A9BA-651F9DF72A9E}" type="presParOf" srcId="{321A6D8B-FE9A-4B92-9B42-6509D58C3EB4}" destId="{5E66FD18-BE78-44A4-AF74-1C323105AE4D}" srcOrd="4" destOrd="0" presId="urn:microsoft.com/office/officeart/2005/8/layout/equation2"/>
    <dgm:cxn modelId="{134B4536-1857-40C5-95FD-2E8675958B75}" type="presParOf" srcId="{895EAD76-00C0-4027-9EC4-434D49ACEE8C}" destId="{E599B60B-6712-41EC-801B-38CEA3E95791}" srcOrd="1" destOrd="0" presId="urn:microsoft.com/office/officeart/2005/8/layout/equation2"/>
    <dgm:cxn modelId="{D7F3E101-763C-448C-87D0-D22748946E50}" type="presParOf" srcId="{E599B60B-6712-41EC-801B-38CEA3E95791}" destId="{E85D3EE2-CDD5-49BB-BFE2-27212522D0DF}" srcOrd="0" destOrd="0" presId="urn:microsoft.com/office/officeart/2005/8/layout/equation2"/>
    <dgm:cxn modelId="{F4B7423A-8E8E-419E-9782-DA0F955337D6}" type="presParOf" srcId="{895EAD76-00C0-4027-9EC4-434D49ACEE8C}" destId="{F7D292C9-5D6C-4AC7-AB62-3D59CB60F9F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00023905-a5d5c45d.ppt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leninka.ru/article/n/formiruyuschee-otsenivanie-obrazovatelnyh-rezultatov-uchaschihsya-v-sovremennoy-shkole" TargetMode="External"/><Relationship Id="rId2" Type="http://schemas.openxmlformats.org/officeDocument/2006/relationships/hyperlink" Target="http://www.ciced.ru/docs/publications/Ocenivanie%20dlya%20obucheniya%20M.A.%20Pinskay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988840"/>
            <a:ext cx="7772400" cy="4329664"/>
          </a:xfrm>
        </p:spPr>
        <p:txBody>
          <a:bodyPr/>
          <a:lstStyle/>
          <a:p>
            <a:pPr algn="ctr"/>
            <a:r>
              <a:rPr lang="ru-RU" dirty="0" smtClean="0"/>
              <a:t>Формирующее оценивание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Методы и приёмы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153672"/>
            <a:ext cx="7772400" cy="150876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учителя английского языка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Каменщиковой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Л.А. к выступлению на методическом семинаре МКОУ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Мыскаменская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– интернат»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</a:t>
            </a:r>
            <a:r>
              <a:rPr lang="ru-RU" sz="3200" dirty="0" smtClean="0"/>
              <a:t>. Рефлексивные оценочные техники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643966" cy="164307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2. Опросник отношений (аффективный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опросник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>
                <a:solidFill>
                  <a:schemeClr val="bg2"/>
                </a:solidFill>
              </a:rPr>
              <a:t/>
            </a:r>
            <a:br>
              <a:rPr lang="ru-RU" sz="2400" dirty="0" smtClean="0">
                <a:solidFill>
                  <a:schemeClr val="bg2"/>
                </a:solidFill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000504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Зачем?</a:t>
            </a:r>
            <a:b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dirty="0" smtClean="0"/>
              <a:t>- обеспечивает информацией о чувствах, эмоциях, восприятии учениками всего, что происходит в классе</a:t>
            </a:r>
            <a:br>
              <a:rPr lang="ru-RU" sz="2400" dirty="0" smtClean="0"/>
            </a:br>
            <a:r>
              <a:rPr lang="ru-RU" sz="2400" dirty="0" smtClean="0"/>
              <a:t>- помогает оценить степень </a:t>
            </a:r>
            <a:r>
              <a:rPr lang="ru-RU" sz="2400" dirty="0" err="1" smtClean="0"/>
              <a:t>усвоенности</a:t>
            </a:r>
            <a:r>
              <a:rPr lang="ru-RU" sz="2400" dirty="0" smtClean="0"/>
              <a:t> темы, определить, в чём ещё нуждается ученик, как сам он видит мою дисциплину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1643050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Цель: </a:t>
            </a:r>
            <a:b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dirty="0" smtClean="0"/>
              <a:t>Обнаружить восприятие учеником:</a:t>
            </a:r>
            <a:br>
              <a:rPr lang="ru-RU" sz="2400" dirty="0" smtClean="0"/>
            </a:br>
            <a:r>
              <a:rPr lang="ru-RU" sz="2400" dirty="0" smtClean="0"/>
              <a:t>- содержания курса</a:t>
            </a:r>
            <a:br>
              <a:rPr lang="ru-RU" sz="2400" dirty="0" smtClean="0"/>
            </a:br>
            <a:r>
              <a:rPr lang="ru-RU" sz="2400" dirty="0" smtClean="0"/>
              <a:t>- специальных компонентов курса</a:t>
            </a:r>
            <a:br>
              <a:rPr lang="ru-RU" sz="2400" dirty="0" smtClean="0"/>
            </a:br>
            <a:r>
              <a:rPr lang="ru-RU" sz="2400" dirty="0" smtClean="0"/>
              <a:t>- трудных для него элементов курса</a:t>
            </a:r>
            <a:br>
              <a:rPr lang="ru-RU" sz="2400" dirty="0" smtClean="0"/>
            </a:br>
            <a:r>
              <a:rPr lang="ru-RU" sz="2400" dirty="0" smtClean="0"/>
              <a:t>- эффекта от внедрения инноваций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5786446" y="1714488"/>
            <a:ext cx="3214710" cy="2714644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72198" y="2071678"/>
            <a:ext cx="25717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Использовать в начале курса для выработки стратегии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середине и по окончании курса для сравнения результатов </a:t>
            </a:r>
            <a:br>
              <a:rPr lang="ru-RU" sz="1600" dirty="0" smtClean="0"/>
            </a:br>
            <a:r>
              <a:rPr lang="ru-RU" sz="1600" dirty="0" smtClean="0"/>
              <a:t>и корректировки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16" y="357166"/>
            <a:ext cx="8429684" cy="1000132"/>
          </a:xfrm>
        </p:spPr>
        <p:txBody>
          <a:bodyPr/>
          <a:lstStyle/>
          <a:p>
            <a:r>
              <a:rPr lang="en-US" sz="3200" dirty="0" smtClean="0"/>
              <a:t>II</a:t>
            </a:r>
            <a:r>
              <a:rPr lang="ru-RU" sz="3200" dirty="0" smtClean="0"/>
              <a:t>. Оценочные техники по предметам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50017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Оценочные рубрики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Сонча\Desktop\AdSJruyos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00240"/>
            <a:ext cx="3061054" cy="4857760"/>
          </a:xfrm>
          <a:prstGeom prst="rect">
            <a:avLst/>
          </a:prstGeom>
          <a:noFill/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4857752" y="2571744"/>
            <a:ext cx="3643338" cy="1928826"/>
          </a:xfrm>
          <a:prstGeom prst="wedgeRoundRectCallout">
            <a:avLst>
              <a:gd name="adj1" fmla="val -85887"/>
              <a:gd name="adj2" fmla="val 52137"/>
              <a:gd name="adj3" fmla="val 16667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00628" y="2714620"/>
            <a:ext cx="3143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i="1" dirty="0" smtClean="0"/>
              <a:t>А почему не 5?!</a:t>
            </a:r>
            <a:endParaRPr lang="ru-RU" sz="4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2143116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- Это способ описания оценочных критериев, которые опираются на ожидаемые учебные результаты и достижения учеников.</a:t>
            </a:r>
            <a:br>
              <a:rPr lang="ru-RU" sz="2400" dirty="0" smtClean="0"/>
            </a:br>
            <a:r>
              <a:rPr lang="ru-RU" sz="2400" dirty="0" smtClean="0"/>
              <a:t>Каждая рубрика содержит набор критериев и соответствующих им баллов.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! Необходимо использование на регулярной основе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6" grpId="1" animBg="1"/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15318" cy="914400"/>
          </a:xfrm>
        </p:spPr>
        <p:txBody>
          <a:bodyPr/>
          <a:lstStyle/>
          <a:p>
            <a:r>
              <a:rPr lang="en-US" sz="3200" dirty="0" smtClean="0"/>
              <a:t>III</a:t>
            </a:r>
            <a:r>
              <a:rPr lang="ru-RU" sz="3200" dirty="0" smtClean="0"/>
              <a:t>. Универсальные оценочные инструменты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Карты понятий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/>
              <a:t>- это диаграммы, состоящие из узловых точек; </a:t>
            </a:r>
            <a:br>
              <a:rPr lang="ru-RU" sz="2400" dirty="0" smtClean="0"/>
            </a:br>
            <a:r>
              <a:rPr lang="ru-RU" sz="2400" i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двумерная иерархически организованная сетевая диаграмма, которая отражает структуру знаний в определённой предметной области, какой её видит ученик/учитель/эксперт</a:t>
            </a:r>
          </a:p>
          <a:p>
            <a:pPr>
              <a:buNone/>
            </a:pPr>
            <a:endParaRPr lang="ru-RU" sz="2400" i="1" dirty="0" smtClean="0">
              <a:solidFill>
                <a:schemeClr val="bg2">
                  <a:lumMod val="90000"/>
                  <a:lumOff val="10000"/>
                </a:schemeClr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Помогает:</a:t>
            </a:r>
            <a:r>
              <a:rPr lang="ru-RU" sz="2400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</a:br>
            <a:r>
              <a:rPr lang="ru-RU" sz="2400" dirty="0" smtClean="0"/>
              <a:t>увидеть, как ученики понимают научные термины</a:t>
            </a:r>
            <a:br>
              <a:rPr lang="ru-RU" sz="2400" dirty="0" smtClean="0"/>
            </a:br>
            <a:r>
              <a:rPr lang="ru-RU" sz="2400" dirty="0" smtClean="0"/>
              <a:t>проверить, не возникло ли ложное толкование понятий</a:t>
            </a:r>
            <a:br>
              <a:rPr lang="ru-RU" sz="2400" dirty="0" smtClean="0"/>
            </a:br>
            <a:r>
              <a:rPr lang="ru-RU" sz="2400" dirty="0" smtClean="0"/>
              <a:t>оценить сложность установленных учеником взаимосвязей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858016" y="500042"/>
            <a:ext cx="2143140" cy="2000264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786578" y="1000108"/>
            <a:ext cx="22145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Осмысленное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VS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Механическое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57884" y="6143644"/>
            <a:ext cx="3286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*Удобно совмещать </a:t>
            </a:r>
            <a:br>
              <a:rPr lang="ru-RU" dirty="0" smtClean="0"/>
            </a:br>
            <a:r>
              <a:rPr lang="ru-RU" dirty="0" smtClean="0"/>
              <a:t>с рубриками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914400"/>
          </a:xfrm>
        </p:spPr>
        <p:txBody>
          <a:bodyPr/>
          <a:lstStyle/>
          <a:p>
            <a:r>
              <a:rPr lang="ru-RU" dirty="0" smtClean="0"/>
              <a:t>ФО на практике</a:t>
            </a:r>
            <a:endParaRPr lang="ru-RU" dirty="0"/>
          </a:p>
        </p:txBody>
      </p:sp>
      <p:pic>
        <p:nvPicPr>
          <p:cNvPr id="3075" name="Picture 3" descr="C:\Users\Сонча\Desktop\формирующее оценивание\ПринципыФ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85794"/>
            <a:ext cx="7500990" cy="532290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500694" y="6488668"/>
            <a:ext cx="364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pres?slideindex=1&amp;slidetitle="/>
              </a:rPr>
              <a:t>00023905-a5d5c45d.pptx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при переходе к ФО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8115328" cy="50697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Невнимание к </a:t>
            </a:r>
            <a:r>
              <a:rPr lang="ru-RU" dirty="0" err="1" smtClean="0"/>
              <a:t>социокультурным</a:t>
            </a:r>
            <a:r>
              <a:rPr lang="ru-RU" dirty="0" smtClean="0"/>
              <a:t> факторам</a:t>
            </a:r>
          </a:p>
          <a:p>
            <a:r>
              <a:rPr lang="ru-RU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Противоречия между формирующим и </a:t>
            </a:r>
            <a:r>
              <a:rPr lang="ru-RU" dirty="0" err="1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суммативным</a:t>
            </a:r>
            <a:r>
              <a:rPr lang="ru-RU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 оцениванием</a:t>
            </a:r>
          </a:p>
          <a:p>
            <a:r>
              <a:rPr lang="ru-RU" dirty="0" smtClean="0"/>
              <a:t>Строго авторитарный тип преподавания</a:t>
            </a:r>
          </a:p>
          <a:p>
            <a:r>
              <a:rPr lang="ru-RU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Сравнение результатов оценивания со среднестатистическими</a:t>
            </a:r>
          </a:p>
          <a:p>
            <a:r>
              <a:rPr lang="ru-RU" dirty="0" smtClean="0"/>
              <a:t>Отсутствие четко проработанных критериев, единых для всей школы</a:t>
            </a:r>
          </a:p>
          <a:p>
            <a:r>
              <a:rPr lang="ru-RU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Внимание только к результату, невнимание к пути его достижения</a:t>
            </a:r>
            <a:endParaRPr lang="ru-RU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857364"/>
            <a:ext cx="8286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«…каждому образовательному учреждению необходимо разработать систему оценивания, включающую в себя формирующее и </a:t>
            </a:r>
            <a:r>
              <a:rPr lang="ru-RU" sz="3200" i="1" dirty="0" err="1" smtClean="0"/>
              <a:t>суммативное</a:t>
            </a:r>
            <a:r>
              <a:rPr lang="ru-RU" sz="3200" i="1" dirty="0" smtClean="0"/>
              <a:t> оценивание и комплексно оценивающую предметные и </a:t>
            </a:r>
            <a:r>
              <a:rPr lang="ru-RU" sz="3200" i="1" dirty="0" err="1" smtClean="0"/>
              <a:t>метапредметные</a:t>
            </a:r>
            <a:r>
              <a:rPr lang="ru-RU" sz="3200" i="1" dirty="0" smtClean="0"/>
              <a:t> достижения учащихся»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Материалы, использованные при подготовке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Формирующее оценивание: оценивание для обучения Практическое руководство для учителей // </a:t>
            </a:r>
            <a:r>
              <a:rPr lang="en-US" sz="2000" dirty="0" smtClean="0">
                <a:hlinkClick r:id="rId2"/>
              </a:rPr>
              <a:t>http://www.ciced.ru/docs/publications/Ocenivanie%20dlya%20obucheniya%20M.A.%20Pinskaya.pdf</a:t>
            </a:r>
            <a:endParaRPr lang="ru-RU" sz="2000" dirty="0" smtClean="0"/>
          </a:p>
          <a:p>
            <a:r>
              <a:rPr lang="ru-RU" sz="1400" cap="all" dirty="0" smtClean="0"/>
              <a:t>ФОРМИРУЮЩЕЕ ОЦЕНИВАНИЕ ОБРАЗОВАТЕЛЬНЫХ РЕЗУЛЬТАТОВ УЧАЩИХСЯ В СОВРЕМЕННОЙ ШКОЛЕ</a:t>
            </a:r>
            <a:r>
              <a:rPr lang="ru-RU" sz="1400" cap="all" dirty="0"/>
              <a:t> </a:t>
            </a:r>
            <a:r>
              <a:rPr lang="ru-RU" sz="1400" cap="all" dirty="0" smtClean="0"/>
              <a:t>//  </a:t>
            </a:r>
            <a:r>
              <a:rPr lang="en-US" sz="1400" cap="all" dirty="0" smtClean="0">
                <a:hlinkClick r:id="rId3"/>
              </a:rPr>
              <a:t>http://cyberleninka.ru/article/n/formiruyuschee-otsenivanie-obrazovatelnyh-rezultatov-uchaschihsya-v-sovremennoy-shkole</a:t>
            </a:r>
            <a:endParaRPr lang="ru-RU" sz="1400" cap="all" dirty="0" smtClean="0"/>
          </a:p>
          <a:p>
            <a:pPr>
              <a:buNone/>
            </a:pPr>
            <a:endParaRPr lang="ru-RU" sz="2000" cap="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914400"/>
          </a:xfrm>
        </p:spPr>
        <p:txBody>
          <a:bodyPr/>
          <a:lstStyle/>
          <a:p>
            <a:r>
              <a:rPr lang="ru-RU" sz="3200" dirty="0" smtClean="0"/>
              <a:t>Почему именно формирующее оценивание?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142984"/>
            <a:ext cx="7772400" cy="4572000"/>
          </a:xfrm>
        </p:spPr>
        <p:txBody>
          <a:bodyPr/>
          <a:lstStyle/>
          <a:p>
            <a:pPr algn="r">
              <a:buNone/>
            </a:pPr>
            <a:r>
              <a:rPr lang="ru-RU" sz="2000" i="1" dirty="0" smtClean="0"/>
              <a:t>«Возьми в свои руки контроль над обучением»</a:t>
            </a:r>
          </a:p>
          <a:p>
            <a:pPr algn="r">
              <a:buNone/>
            </a:pPr>
            <a:endParaRPr lang="ru-RU" i="1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571612"/>
          <a:ext cx="671517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6357950" y="3786190"/>
            <a:ext cx="1000132" cy="785818"/>
          </a:xfrm>
          <a:prstGeom prst="rightArrow">
            <a:avLst>
              <a:gd name="adj1" fmla="val 17776"/>
              <a:gd name="adj2" fmla="val 58951"/>
            </a:avLst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extrusionH="76200" contourW="12700">
            <a:extrusionClr>
              <a:srgbClr val="FFC000"/>
            </a:extrusionClr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72330" y="2071678"/>
            <a:ext cx="18573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Ученику необходим доступ к инструментам оценивания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43768" y="4429132"/>
            <a:ext cx="18573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Оценивание на всех стадиях процесса обучения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914400"/>
          </a:xfrm>
        </p:spPr>
        <p:txBody>
          <a:bodyPr/>
          <a:lstStyle/>
          <a:p>
            <a:r>
              <a:rPr lang="ru-RU" sz="3200" dirty="0" smtClean="0"/>
              <a:t>Почему именно формирующее оценивание?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1357298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Непрерывность образовательного процесса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1285860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Фрагментарность процесса </a:t>
            </a:r>
            <a:br>
              <a:rPr lang="ru-RU" sz="2400" b="1" dirty="0" smtClean="0"/>
            </a:br>
            <a:r>
              <a:rPr lang="ru-RU" sz="2400" b="1" dirty="0" smtClean="0"/>
              <a:t>оценивания</a:t>
            </a:r>
            <a:endParaRPr lang="ru-RU" sz="2400" b="1" dirty="0"/>
          </a:p>
        </p:txBody>
      </p:sp>
      <p:sp>
        <p:nvSpPr>
          <p:cNvPr id="7" name="Молния 6"/>
          <p:cNvSpPr/>
          <p:nvPr/>
        </p:nvSpPr>
        <p:spPr>
          <a:xfrm rot="3672742">
            <a:off x="3721973" y="1080348"/>
            <a:ext cx="1271425" cy="1839783"/>
          </a:xfrm>
          <a:prstGeom prst="lightningBol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85786" y="3357562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=&gt; </a:t>
            </a:r>
            <a:r>
              <a:rPr lang="ru-RU" sz="2800" i="1" dirty="0" smtClean="0"/>
              <a:t>Невозможность реализации функций оценивания во всей полноте</a:t>
            </a:r>
            <a:endParaRPr lang="ru-RU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1142984"/>
            <a:ext cx="8358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Формирующее оценивание </a:t>
            </a:r>
            <a:r>
              <a:rPr lang="ru-RU" sz="2400" dirty="0" smtClean="0"/>
              <a:t>– оценивание в ходе обучения, когда анализируются знания, умения, ценностные установки, коммуникативные навыки и устанавливается </a:t>
            </a:r>
            <a:r>
              <a:rPr lang="ru-RU" sz="2400" u="sng" dirty="0" smtClean="0"/>
              <a:t>обратная связь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2500306"/>
            <a:ext cx="8501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Основная цель ФО</a:t>
            </a:r>
            <a:r>
              <a:rPr lang="ru-RU" sz="2400" dirty="0" smtClean="0"/>
              <a:t>: мотивировать на дальнейшее обучение, планируя цели и средства их достижения.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build="allAtOnce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Некоторые принципы ФО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8115328" cy="50697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Непрерывность</a:t>
            </a:r>
          </a:p>
          <a:p>
            <a:r>
              <a:rPr lang="ru-RU" dirty="0" smtClean="0"/>
              <a:t>Возможность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немедленно использовать </a:t>
            </a:r>
            <a:r>
              <a:rPr lang="ru-RU" dirty="0" smtClean="0"/>
              <a:t>полученные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результаты</a:t>
            </a:r>
            <a:r>
              <a:rPr lang="ru-RU" dirty="0" smtClean="0"/>
              <a:t> для корректировки путей обучения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Сравнение результатов оценивания с предыдущим результатом ученика, а не с результатами в классе</a:t>
            </a:r>
          </a:p>
          <a:p>
            <a:r>
              <a:rPr lang="ru-RU" dirty="0" smtClean="0"/>
              <a:t>ФО как механизм и инструмент обратной связи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Принципиальное отличие ФО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571612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Центрировано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на ученике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00372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Направляется </a:t>
            </a:r>
            <a:b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учителем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504" y="1571612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Разносторонне результативно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857760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Формирует учебный процесс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810" y="5715016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Определено контекстом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7950" y="307181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Непрерывно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86446" y="3929066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3399"/>
                </a:solidFill>
              </a:rPr>
              <a:t>Коренится </a:t>
            </a:r>
            <a:br>
              <a:rPr lang="ru-RU" sz="2400" b="1" dirty="0" smtClean="0">
                <a:solidFill>
                  <a:srgbClr val="FF3399"/>
                </a:solidFill>
              </a:rPr>
            </a:br>
            <a:r>
              <a:rPr lang="ru-RU" sz="2400" b="1" dirty="0" smtClean="0">
                <a:solidFill>
                  <a:srgbClr val="FF3399"/>
                </a:solidFill>
              </a:rPr>
              <a:t>в качественном преподавании</a:t>
            </a:r>
            <a:endParaRPr lang="ru-RU" sz="2400" b="1" dirty="0">
              <a:solidFill>
                <a:srgbClr val="FF3399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071802" y="2357430"/>
            <a:ext cx="3000396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357554" y="2786058"/>
            <a:ext cx="23574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Своевременно!</a:t>
            </a:r>
            <a:br>
              <a:rPr lang="ru-RU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Как материал для корректировки программы</a:t>
            </a:r>
            <a:endParaRPr lang="ru-RU" sz="2000" b="1" dirty="0">
              <a:solidFill>
                <a:schemeClr val="bg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6200000" flipH="1">
            <a:off x="3464711" y="2107397"/>
            <a:ext cx="285752" cy="21431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5429256" y="2214554"/>
            <a:ext cx="285752" cy="28575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6215074" y="3500438"/>
            <a:ext cx="428628" cy="7143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6000760" y="4429132"/>
            <a:ext cx="428628" cy="21431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V="1">
            <a:off x="4786314" y="5357826"/>
            <a:ext cx="500066" cy="7143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786050" y="4643446"/>
            <a:ext cx="428628" cy="28575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500298" y="3643314"/>
            <a:ext cx="4286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8596" y="6211669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Цель: создание </a:t>
            </a:r>
            <a:r>
              <a:rPr lang="ru-RU" u="sng" dirty="0" smtClean="0"/>
              <a:t>ранней</a:t>
            </a:r>
            <a:r>
              <a:rPr lang="ru-RU" dirty="0" smtClean="0"/>
              <a:t> обратной связи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772400" cy="914400"/>
          </a:xfrm>
        </p:spPr>
        <p:txBody>
          <a:bodyPr/>
          <a:lstStyle/>
          <a:p>
            <a:r>
              <a:rPr lang="ru-RU" dirty="0" smtClean="0"/>
              <a:t>Смещение акцентов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4371980" cy="5738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Заучивание алгоритма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857488" y="3214686"/>
            <a:ext cx="5286412" cy="57387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Понимание взаимосвязей, закономерностей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142976" y="1500174"/>
            <a:ext cx="3657624" cy="12167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28728" y="1500174"/>
            <a:ext cx="3357586" cy="1143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428860" y="2928934"/>
            <a:ext cx="5857916" cy="1357322"/>
          </a:xfrm>
          <a:prstGeom prst="ellipse">
            <a:avLst/>
          </a:prstGeom>
          <a:noFill/>
          <a:ln w="412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642910" y="5000636"/>
            <a:ext cx="1928826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714580" y="5214950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Долговременный интерес к предмету!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" y="2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0726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Группы методов ФО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1453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По цели оценивания:</a:t>
                      </a:r>
                      <a:endParaRPr lang="ru-RU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Оценивающие результат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Оценивающие метапознавательный процесс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8404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По времени проведения:</a:t>
                      </a:r>
                      <a:endParaRPr lang="ru-RU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Регулярно используемые в процессе обучения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Используемые после прохождения темы/курса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8404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По возможности использования:</a:t>
                      </a:r>
                      <a:endParaRPr lang="ru-RU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Универсальные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Предметные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84049">
                <a:tc rowSpan="2"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 точки зрения участников оценивания:</a:t>
                      </a:r>
                      <a:endParaRPr lang="ru-RU" sz="2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Только учителем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Самооценивание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84049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Взаимооценивание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Комбинированное оценивание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Оценочные техники для формирующего оценивания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3560"/>
            <a:ext cx="8929718" cy="502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Актуализация  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Понимание</a:t>
            </a:r>
            <a:r>
              <a:rPr lang="ru-RU" sz="2400" i="1" dirty="0" smtClean="0"/>
              <a:t>  Связь с реальной жизнью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Рефлексия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</a:t>
            </a:r>
            <a:r>
              <a:rPr lang="ru-RU" sz="3200" dirty="0" smtClean="0"/>
              <a:t>. Рефлексивные оценочные техники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7772400" cy="1643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1. Недельный отчёт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>
                <a:solidFill>
                  <a:schemeClr val="bg2"/>
                </a:solidFill>
              </a:rPr>
              <a:t/>
            </a:r>
            <a:br>
              <a:rPr lang="ru-RU" sz="2400" dirty="0" smtClean="0">
                <a:solidFill>
                  <a:schemeClr val="bg2"/>
                </a:solidFill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000504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Зачем?</a:t>
            </a:r>
            <a:b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dirty="0" smtClean="0"/>
              <a:t>- для развитие курса, его корректировки </a:t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- выявления индивидуального и типического в восприятии моего предмета/данной темы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работы с вопросами, важными вообще, не только в рамках предмета (как я получаю знания? Что помогает мне объяснить мир вокруг?)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1643050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Цель: </a:t>
            </a:r>
            <a:b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bg2"/>
                </a:solidFill>
              </a:rPr>
              <a:t>-</a:t>
            </a:r>
            <a:r>
              <a:rPr lang="ru-RU" sz="2400" dirty="0" smtClean="0">
                <a:solidFill>
                  <a:schemeClr val="bg2"/>
                </a:solidFill>
              </a:rPr>
              <a:t> исследовать тенденции и определить индивидуальные особенности</a:t>
            </a:r>
            <a:br>
              <a:rPr lang="ru-RU" sz="2400" dirty="0" smtClean="0">
                <a:solidFill>
                  <a:schemeClr val="bg2"/>
                </a:solidFill>
              </a:rPr>
            </a:br>
            <a:r>
              <a:rPr lang="ru-RU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- проследить развитие навыков письменной речи</a:t>
            </a:r>
            <a:r>
              <a:rPr lang="ru-RU" sz="2400" dirty="0" smtClean="0">
                <a:solidFill>
                  <a:schemeClr val="bg2"/>
                </a:solidFill>
              </a:rPr>
              <a:t/>
            </a:r>
            <a:br>
              <a:rPr lang="ru-RU" sz="2400" dirty="0" smtClean="0">
                <a:solidFill>
                  <a:schemeClr val="bg2"/>
                </a:solidFill>
              </a:rPr>
            </a:br>
            <a:r>
              <a:rPr lang="ru-RU" sz="2400" dirty="0" smtClean="0">
                <a:solidFill>
                  <a:schemeClr val="bg2"/>
                </a:solidFill>
              </a:rPr>
              <a:t>- дать обратную связь по тем вопросам, которые кажутся важными детям внутри данного предмета/темы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1">
      <a:dk1>
        <a:srgbClr val="FFFFFF"/>
      </a:dk1>
      <a:lt1>
        <a:srgbClr val="000000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260</TotalTime>
  <Words>437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Consolas</vt:lpstr>
      <vt:lpstr>Corbel</vt:lpstr>
      <vt:lpstr>Times New Roman</vt:lpstr>
      <vt:lpstr>Wingdings</vt:lpstr>
      <vt:lpstr>Wingdings 2</vt:lpstr>
      <vt:lpstr>Wingdings 3</vt:lpstr>
      <vt:lpstr>Метро</vt:lpstr>
      <vt:lpstr>Формирующее оценивание  Методы и приёмы</vt:lpstr>
      <vt:lpstr>Почему именно формирующее оценивание?</vt:lpstr>
      <vt:lpstr>Почему именно формирующее оценивание?</vt:lpstr>
      <vt:lpstr>Некоторые принципы ФО</vt:lpstr>
      <vt:lpstr>Принципиальное отличие ФО</vt:lpstr>
      <vt:lpstr>Смещение акцентов</vt:lpstr>
      <vt:lpstr>Презентация PowerPoint</vt:lpstr>
      <vt:lpstr>Оценочные техники для формирующего оценивания</vt:lpstr>
      <vt:lpstr>I. Рефлексивные оценочные техники</vt:lpstr>
      <vt:lpstr>I. Рефлексивные оценочные техники</vt:lpstr>
      <vt:lpstr>II. Оценочные техники по предметам</vt:lpstr>
      <vt:lpstr>III. Универсальные оценочные инструменты</vt:lpstr>
      <vt:lpstr>ФО на практике</vt:lpstr>
      <vt:lpstr>Ошибки при переходе к ФО</vt:lpstr>
      <vt:lpstr>Материалы, использованные при подготовке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оценивание Методы и приёмы</dc:title>
  <dc:creator>Софка</dc:creator>
  <cp:lastModifiedBy>User</cp:lastModifiedBy>
  <cp:revision>54</cp:revision>
  <dcterms:created xsi:type="dcterms:W3CDTF">2016-05-25T16:44:30Z</dcterms:created>
  <dcterms:modified xsi:type="dcterms:W3CDTF">2019-11-02T13:40:27Z</dcterms:modified>
</cp:coreProperties>
</file>