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7" r:id="rId11"/>
    <p:sldId id="265" r:id="rId12"/>
    <p:sldId id="272" r:id="rId13"/>
    <p:sldId id="276" r:id="rId14"/>
    <p:sldId id="266" r:id="rId15"/>
    <p:sldId id="267" r:id="rId16"/>
    <p:sldId id="268" r:id="rId17"/>
    <p:sldId id="269" r:id="rId18"/>
    <p:sldId id="270" r:id="rId19"/>
    <p:sldId id="278" r:id="rId2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E0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25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BF23F-2CB3-4A93-A184-28B1E236D9E6}" type="datetimeFigureOut">
              <a:rPr lang="ru-RU" smtClean="0"/>
              <a:t>23.10.2019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47AC3B-542D-4DEB-B509-E145CEC9604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7AC3B-542D-4DEB-B509-E145CEC96049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split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198120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tx2"/>
                </a:solidFill>
                <a:latin typeface="Georgia" pitchFamily="18" charset="0"/>
                <a:cs typeface="Times New Roman" pitchFamily="18" charset="0"/>
              </a:rPr>
              <a:t>География мировых природных ресурсов</a:t>
            </a:r>
            <a:endParaRPr lang="ru-RU" sz="6000" dirty="0">
              <a:solidFill>
                <a:schemeClr val="tx2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1" y="0"/>
            <a:ext cx="91440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Федеральное государственное бюджетное профессиональное образовательное учреждение </a:t>
            </a:r>
            <a:b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«Ульяновский фармацевтический колледж» </a:t>
            </a:r>
            <a:b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  <a:cs typeface="Times New Roman" pitchFamily="18" charset="0"/>
              </a:rPr>
              <a:t>Минздрава Российской Федерации</a:t>
            </a:r>
            <a:endParaRPr lang="ru-RU" sz="16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62400" y="5105400"/>
            <a:ext cx="5029200" cy="1453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  <a:t>Выполнила</a:t>
            </a:r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студентка 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  <a:t>специальности «Фармация»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  <a:t>Евстигнеева Юлия Александровна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  <a:t>Преподаватель: </a:t>
            </a:r>
            <a:r>
              <a:rPr lang="ru-RU" sz="1600" dirty="0" err="1">
                <a:solidFill>
                  <a:srgbClr val="002060"/>
                </a:solidFill>
                <a:latin typeface="Georgia" panose="02040502050405020303" pitchFamily="18" charset="0"/>
              </a:rPr>
              <a:t>Тырлышкина</a:t>
            </a:r>
            <a:r>
              <a:rPr lang="ru-RU" sz="1600" dirty="0">
                <a:solidFill>
                  <a:srgbClr val="002060"/>
                </a:solidFill>
                <a:latin typeface="Georgia" panose="02040502050405020303" pitchFamily="18" charset="0"/>
              </a:rPr>
              <a:t> Елена Викторовна</a:t>
            </a: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43200" y="77212"/>
            <a:ext cx="6400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tx2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Постоянное воздействие на нее оказывают два противоположных процесса:</a:t>
            </a:r>
            <a:endParaRPr lang="ru-RU" sz="2400" dirty="0" smtClean="0">
              <a:solidFill>
                <a:schemeClr val="tx2"/>
              </a:solidFill>
              <a:latin typeface="Georgi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solidFill>
                  <a:schemeClr val="tx2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Расширение земель, пригодных для жизни и сельскохозяйственного использования (вырубка лесов, осушение болот).</a:t>
            </a:r>
            <a:endParaRPr lang="ru-RU" sz="2400" dirty="0" smtClean="0">
              <a:solidFill>
                <a:schemeClr val="tx2"/>
              </a:solidFill>
              <a:latin typeface="Georgi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solidFill>
                  <a:schemeClr val="tx2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Ухудшение и истощение земель (эрозия почвы, заболачивание, опустынивание).</a:t>
            </a:r>
            <a:endParaRPr lang="ru-RU" sz="2400" dirty="0" smtClean="0">
              <a:solidFill>
                <a:schemeClr val="tx2"/>
              </a:solidFill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95600" y="30540"/>
            <a:ext cx="6248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chemeClr val="tx2"/>
                </a:solidFill>
                <a:latin typeface="Georgia" pitchFamily="18" charset="0"/>
              </a:rPr>
              <a:t>Водные ресурсы</a:t>
            </a:r>
            <a:r>
              <a:rPr lang="ru-RU" sz="2400" dirty="0" smtClean="0">
                <a:solidFill>
                  <a:schemeClr val="tx2"/>
                </a:solidFill>
                <a:latin typeface="Georgia" pitchFamily="18" charset="0"/>
              </a:rPr>
              <a:t> –</a:t>
            </a:r>
          </a:p>
          <a:p>
            <a:pPr lvl="0" algn="ctr"/>
            <a:r>
              <a:rPr lang="ru-RU" sz="2400" dirty="0" smtClean="0">
                <a:solidFill>
                  <a:schemeClr val="tx2"/>
                </a:solidFill>
                <a:latin typeface="Georgia" pitchFamily="18" charset="0"/>
              </a:rPr>
              <a:t> это весь объем вод гидросферы, заключенный в реках, озерах, ледниках, подземных водах, морях и океанах.</a:t>
            </a: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38078"/>
            <a:ext cx="4724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>
                <a:solidFill>
                  <a:schemeClr val="tx2"/>
                </a:solidFill>
                <a:latin typeface="Georgia" pitchFamily="18" charset="0"/>
              </a:rPr>
              <a:t>Пресные воды</a:t>
            </a:r>
            <a:r>
              <a:rPr lang="ru-RU" sz="2000" dirty="0" smtClean="0">
                <a:solidFill>
                  <a:schemeClr val="tx2"/>
                </a:solidFill>
                <a:latin typeface="Georgia" pitchFamily="18" charset="0"/>
              </a:rPr>
              <a:t> составляют </a:t>
            </a:r>
            <a:r>
              <a:rPr lang="ru-RU" sz="2000" i="1" dirty="0" smtClean="0">
                <a:solidFill>
                  <a:schemeClr val="tx2"/>
                </a:solidFill>
                <a:latin typeface="Georgia" pitchFamily="18" charset="0"/>
              </a:rPr>
              <a:t>2,6%</a:t>
            </a:r>
            <a:r>
              <a:rPr lang="ru-RU" sz="2000" dirty="0" smtClean="0">
                <a:solidFill>
                  <a:schemeClr val="tx2"/>
                </a:solidFill>
                <a:latin typeface="Georgia" pitchFamily="18" charset="0"/>
              </a:rPr>
              <a:t> от общего объема гидросферы. Большая часть пресных вод законсервирована в ледниках Антарктиды, Гренландии, в горных ледниках, образуя «неприкосновенный запас» недоступный для использования. Поэтому главный источник пресных вод </a:t>
            </a:r>
            <a:r>
              <a:rPr lang="en-US" sz="2000" dirty="0" smtClean="0">
                <a:solidFill>
                  <a:schemeClr val="tx2"/>
                </a:solidFill>
                <a:latin typeface="Georgia" pitchFamily="18" charset="0"/>
              </a:rPr>
              <a:t>–</a:t>
            </a:r>
            <a:r>
              <a:rPr lang="ru-RU" sz="2000" dirty="0" smtClean="0">
                <a:solidFill>
                  <a:schemeClr val="tx2"/>
                </a:solidFill>
                <a:latin typeface="Georgia" pitchFamily="18" charset="0"/>
              </a:rPr>
              <a:t> реки. </a:t>
            </a:r>
            <a:endParaRPr lang="ru-RU" sz="2000" dirty="0">
              <a:solidFill>
                <a:schemeClr val="tx2"/>
              </a:solidFill>
              <a:latin typeface="Georgia" pitchFamily="18" charset="0"/>
            </a:endParaRPr>
          </a:p>
        </p:txBody>
      </p:sp>
      <p:pic>
        <p:nvPicPr>
          <p:cNvPr id="4" name="Рисунок 3" descr="baikal-zimo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228600"/>
            <a:ext cx="4572000" cy="3048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 descr="Do_a_taraf_ndan_olu_turulan_Buzullar_resimleri_fotograflar_kareleri_g_r_nt_leri_1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52800"/>
            <a:ext cx="5255235" cy="35052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097" name="Picture 1" descr="C:\Users\use\Desktop\Camera\VK\2yMiJIUnHF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41925" y="3429000"/>
            <a:ext cx="3902075" cy="312420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57800" y="728008"/>
            <a:ext cx="3810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/>
                </a:solidFill>
                <a:latin typeface="Georgia" pitchFamily="18" charset="0"/>
              </a:rPr>
              <a:t>Страны мира обеспечены речной водой неравномерно. </a:t>
            </a:r>
          </a:p>
          <a:p>
            <a:pPr algn="ctr"/>
            <a:r>
              <a:rPr lang="ru-RU" sz="2000" i="1" dirty="0" smtClean="0">
                <a:solidFill>
                  <a:schemeClr val="tx2"/>
                </a:solidFill>
                <a:latin typeface="Georgia" pitchFamily="18" charset="0"/>
              </a:rPr>
              <a:t>Страны наиболее обеспеченные пресной водой: </a:t>
            </a:r>
            <a:r>
              <a:rPr lang="ru-RU" sz="2000" dirty="0" smtClean="0">
                <a:solidFill>
                  <a:schemeClr val="tx2"/>
                </a:solidFill>
                <a:latin typeface="Georgia" pitchFamily="18" charset="0"/>
              </a:rPr>
              <a:t>Конго, Канада, Новая Зеландия, Бразилия, Россия.</a:t>
            </a:r>
          </a:p>
        </p:txBody>
      </p:sp>
      <p:pic>
        <p:nvPicPr>
          <p:cNvPr id="6" name="Рисунок 5" descr="manaus-amazoniya_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57800" cy="424567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Picture 2" descr="C:\Users\use\Desktop\Camera\VK\uIxUH6MQ13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4887" y="3276601"/>
            <a:ext cx="5349113" cy="3581399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52400" y="4800600"/>
            <a:ext cx="3657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>
                <a:solidFill>
                  <a:schemeClr val="tx2"/>
                </a:solidFill>
                <a:latin typeface="Georgia" pitchFamily="18" charset="0"/>
              </a:rPr>
              <a:t>Страны наименее обеспеченные пресной водой:</a:t>
            </a:r>
            <a:r>
              <a:rPr lang="ru-RU" sz="2000" dirty="0" smtClean="0">
                <a:solidFill>
                  <a:schemeClr val="tx2"/>
                </a:solidFill>
                <a:latin typeface="Georgia" pitchFamily="18" charset="0"/>
              </a:rPr>
              <a:t> Саудовская Аравия, Алжир, ЮАР.</a:t>
            </a:r>
            <a:endParaRPr lang="ru-RU" sz="2000" dirty="0">
              <a:solidFill>
                <a:schemeClr val="tx2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24400" y="381000"/>
            <a:ext cx="4419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chemeClr val="tx2"/>
                </a:solidFill>
                <a:latin typeface="Georgia" pitchFamily="18" charset="0"/>
              </a:rPr>
              <a:t>Биологические ресурсы</a:t>
            </a:r>
            <a:r>
              <a:rPr lang="ru-RU" sz="2400" dirty="0" smtClean="0">
                <a:solidFill>
                  <a:schemeClr val="tx2"/>
                </a:solidFill>
                <a:latin typeface="Georgia" pitchFamily="18" charset="0"/>
              </a:rPr>
              <a:t> суши делятся на растительные (в том числе лесные) и животные.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446180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solidFill>
                  <a:schemeClr val="tx2"/>
                </a:solidFill>
                <a:latin typeface="Georgia" pitchFamily="18" charset="0"/>
              </a:rPr>
              <a:t>Леса мира образуют 2 пояса:</a:t>
            </a:r>
          </a:p>
          <a:p>
            <a:pPr lvl="0" algn="ctr"/>
            <a:r>
              <a:rPr lang="ru-RU" sz="2000" dirty="0" smtClean="0">
                <a:solidFill>
                  <a:schemeClr val="tx2"/>
                </a:solidFill>
                <a:latin typeface="Georgia" pitchFamily="18" charset="0"/>
              </a:rPr>
              <a:t>Северный пояс – леса умеренных широт (Россия, Канада, США).</a:t>
            </a:r>
          </a:p>
          <a:p>
            <a:pPr lvl="0" algn="ctr"/>
            <a:r>
              <a:rPr lang="ru-RU" sz="2000" dirty="0" smtClean="0">
                <a:solidFill>
                  <a:schemeClr val="tx2"/>
                </a:solidFill>
                <a:latin typeface="Georgia" pitchFamily="18" charset="0"/>
              </a:rPr>
              <a:t>Южный пояс – леса тропических и экваториальных широт (Бразилия, Конго, Венесуэла).</a:t>
            </a:r>
            <a:endParaRPr lang="ru-RU" sz="2000" dirty="0">
              <a:solidFill>
                <a:schemeClr val="tx2"/>
              </a:solidFill>
              <a:latin typeface="Georgia" pitchFamily="18" charset="0"/>
            </a:endParaRPr>
          </a:p>
        </p:txBody>
      </p:sp>
      <p:pic>
        <p:nvPicPr>
          <p:cNvPr id="10242" name="Picture 2" descr="C:\Users\use\Desktop\Camera\VK\HOb0JfODRM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133600"/>
            <a:ext cx="4724400" cy="472440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43" name="Picture 3" descr="C:\Users\use\Desktop\Camera\VK\PHLEloL9CC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800600" cy="4138295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85800" y="1600200"/>
          <a:ext cx="7772400" cy="334678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2400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323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/>
                          </a:solidFill>
                          <a:latin typeface="Georgia" pitchFamily="18" charset="0"/>
                        </a:rPr>
                        <a:t>Морская вода</a:t>
                      </a:r>
                      <a:endParaRPr lang="ru-RU" sz="2000" dirty="0">
                        <a:solidFill>
                          <a:schemeClr val="tx2"/>
                        </a:solidFill>
                        <a:latin typeface="Georgia" pitchFamily="18" charset="0"/>
                        <a:ea typeface="Times New Roman"/>
                      </a:endParaRPr>
                    </a:p>
                  </a:txBody>
                  <a:tcPr marL="61507" marR="615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/>
                          </a:solidFill>
                          <a:latin typeface="Georgia" pitchFamily="18" charset="0"/>
                        </a:rPr>
                        <a:t>Содержит около 80 химических элементов.</a:t>
                      </a:r>
                      <a:endParaRPr lang="ru-RU" sz="2000" dirty="0">
                        <a:solidFill>
                          <a:schemeClr val="tx2"/>
                        </a:solidFill>
                        <a:latin typeface="Georgia" pitchFamily="18" charset="0"/>
                        <a:ea typeface="Times New Roman"/>
                      </a:endParaRPr>
                    </a:p>
                  </a:txBody>
                  <a:tcPr marL="61507" marR="61507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84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/>
                          </a:solidFill>
                          <a:latin typeface="Georgia" pitchFamily="18" charset="0"/>
                        </a:rPr>
                        <a:t>Минеральные ресурсы</a:t>
                      </a:r>
                      <a:endParaRPr lang="ru-RU" sz="2000" dirty="0">
                        <a:solidFill>
                          <a:schemeClr val="tx2"/>
                        </a:solidFill>
                        <a:latin typeface="Georgia" pitchFamily="18" charset="0"/>
                        <a:ea typeface="Times New Roman"/>
                      </a:endParaRPr>
                    </a:p>
                  </a:txBody>
                  <a:tcPr marL="61507" marR="615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/>
                          </a:solidFill>
                          <a:latin typeface="Georgia" pitchFamily="18" charset="0"/>
                        </a:rPr>
                        <a:t>Ресурсы шельфовой зоны (нефть, природный газ).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/>
                          </a:solidFill>
                          <a:latin typeface="Georgia" pitchFamily="18" charset="0"/>
                        </a:rPr>
                        <a:t>Ресурсы глубоководного дна.</a:t>
                      </a:r>
                      <a:endParaRPr lang="ru-RU" sz="2000" dirty="0">
                        <a:solidFill>
                          <a:schemeClr val="tx2"/>
                        </a:solidFill>
                        <a:latin typeface="Georgia" pitchFamily="18" charset="0"/>
                        <a:ea typeface="Times New Roman"/>
                      </a:endParaRPr>
                    </a:p>
                  </a:txBody>
                  <a:tcPr marL="61507" marR="61507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06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2"/>
                          </a:solidFill>
                          <a:latin typeface="Georgia" pitchFamily="18" charset="0"/>
                        </a:rPr>
                        <a:t>Энергетические ресурсы</a:t>
                      </a:r>
                      <a:endParaRPr lang="ru-RU" sz="2000">
                        <a:solidFill>
                          <a:schemeClr val="tx2"/>
                        </a:solidFill>
                        <a:latin typeface="Georgia" pitchFamily="18" charset="0"/>
                        <a:ea typeface="Times New Roman"/>
                      </a:endParaRPr>
                    </a:p>
                  </a:txBody>
                  <a:tcPr marL="61507" marR="615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/>
                          </a:solidFill>
                          <a:latin typeface="Georgia" pitchFamily="18" charset="0"/>
                        </a:rPr>
                        <a:t>Энергия приливов и отливов (Франция, Канада, Великобритания, США, Россия).</a:t>
                      </a:r>
                      <a:endParaRPr lang="ru-RU" sz="2000" dirty="0">
                        <a:solidFill>
                          <a:schemeClr val="tx2"/>
                        </a:solidFill>
                        <a:latin typeface="Georgia" pitchFamily="18" charset="0"/>
                        <a:ea typeface="Times New Roman"/>
                      </a:endParaRPr>
                    </a:p>
                  </a:txBody>
                  <a:tcPr marL="61507" marR="61507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80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2"/>
                          </a:solidFill>
                          <a:latin typeface="Georgia" pitchFamily="18" charset="0"/>
                        </a:rPr>
                        <a:t>Биологические ресурсы</a:t>
                      </a:r>
                      <a:endParaRPr lang="ru-RU" sz="2000">
                        <a:solidFill>
                          <a:schemeClr val="tx2"/>
                        </a:solidFill>
                        <a:latin typeface="Georgia" pitchFamily="18" charset="0"/>
                        <a:ea typeface="Times New Roman"/>
                      </a:endParaRPr>
                    </a:p>
                  </a:txBody>
                  <a:tcPr marL="61507" marR="615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/>
                          </a:solidFill>
                          <a:latin typeface="Georgia" pitchFamily="18" charset="0"/>
                        </a:rPr>
                        <a:t>Рыбы, моллюски, морские млекопитающие, водоросли.</a:t>
                      </a:r>
                      <a:endParaRPr lang="ru-RU" sz="2000" dirty="0">
                        <a:solidFill>
                          <a:schemeClr val="tx2"/>
                        </a:solidFill>
                        <a:latin typeface="Georgia" pitchFamily="18" charset="0"/>
                        <a:ea typeface="Times New Roman"/>
                      </a:endParaRPr>
                    </a:p>
                  </a:txBody>
                  <a:tcPr marL="61507" marR="61507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838200" y="-4465"/>
            <a:ext cx="45416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238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Ресурсы Мирового океана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417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2000" b="1" dirty="0" smtClean="0">
                <a:solidFill>
                  <a:schemeClr val="tx2"/>
                </a:solidFill>
                <a:latin typeface="Georgia" pitchFamily="18" charset="0"/>
                <a:ea typeface="Times New Roman"/>
              </a:rPr>
              <a:t>Рекреационные ресурсы </a:t>
            </a:r>
            <a:r>
              <a:rPr lang="ru-RU" sz="2000" dirty="0" smtClean="0">
                <a:solidFill>
                  <a:schemeClr val="tx2"/>
                </a:solidFill>
                <a:latin typeface="Georgia" pitchFamily="18" charset="0"/>
                <a:ea typeface="Times New Roman"/>
              </a:rPr>
              <a:t>(отдых, туризм).</a:t>
            </a:r>
            <a:endParaRPr lang="ru-RU" sz="2000" dirty="0">
              <a:solidFill>
                <a:schemeClr val="tx2"/>
              </a:solidFill>
              <a:latin typeface="Georgia" pitchFamily="18" charset="0"/>
              <a:ea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753323"/>
            <a:ext cx="4267200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tx2"/>
                </a:solidFill>
                <a:latin typeface="Georgia" pitchFamily="18" charset="0"/>
                <a:ea typeface="Times New Roman"/>
              </a:rPr>
              <a:t>Природно-рекреационные</a:t>
            </a:r>
            <a:endParaRPr lang="ru-RU" dirty="0" smtClean="0">
              <a:solidFill>
                <a:schemeClr val="tx2"/>
              </a:solidFill>
              <a:latin typeface="Georgia" pitchFamily="18" charset="0"/>
              <a:ea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tx2"/>
                </a:solidFill>
                <a:latin typeface="Georgia" pitchFamily="18" charset="0"/>
                <a:ea typeface="Times New Roman"/>
              </a:rPr>
              <a:t>Территории с благоприятными климатическими условиями, разнообразными ландшафтами (морские побережья, горы, лес)</a:t>
            </a:r>
            <a:endParaRPr lang="ru-RU" dirty="0">
              <a:solidFill>
                <a:schemeClr val="tx2"/>
              </a:solidFill>
              <a:latin typeface="Georgia" pitchFamily="18" charset="0"/>
              <a:ea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76800" y="777895"/>
            <a:ext cx="42672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Культурно-исторические</a:t>
            </a:r>
            <a:endParaRPr lang="ru-RU" sz="2000" dirty="0" smtClean="0">
              <a:solidFill>
                <a:schemeClr val="tx2"/>
              </a:solidFill>
              <a:latin typeface="Times New Roman"/>
              <a:ea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chemeClr val="tx2"/>
                </a:solidFill>
                <a:latin typeface="Times New Roman"/>
                <a:ea typeface="Times New Roman"/>
              </a:rPr>
              <a:t>Памятники истории, археологии, архитектуры, искусства (египетские пирамиды, Петергоф и пр.)</a:t>
            </a:r>
            <a:endParaRPr lang="ru-RU" sz="2000" dirty="0">
              <a:solidFill>
                <a:schemeClr val="tx2"/>
              </a:solidFill>
              <a:latin typeface="Times New Roman"/>
              <a:ea typeface="Times New Roman"/>
            </a:endParaRPr>
          </a:p>
        </p:txBody>
      </p:sp>
      <p:pic>
        <p:nvPicPr>
          <p:cNvPr id="8194" name="Picture 2" descr="C:\Users\use\Desktop\Планшет\Картинки\8vXyaMmWFq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286000"/>
            <a:ext cx="4572000" cy="457200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8195" name="Picture 3" descr="C:\Users\use\Desktop\Camera\VK\3o3i7OLD44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0"/>
            <a:ext cx="4572000" cy="4572000"/>
          </a:xfrm>
          <a:prstGeom prst="rect">
            <a:avLst/>
          </a:prstGeom>
          <a:noFill/>
          <a:effectLst>
            <a:softEdge rad="127000"/>
          </a:effectLst>
        </p:spPr>
      </p:pic>
      <p:cxnSp>
        <p:nvCxnSpPr>
          <p:cNvPr id="10" name="Прямая со стрелкой 9"/>
          <p:cNvCxnSpPr>
            <a:endCxn id="4" idx="0"/>
          </p:cNvCxnSpPr>
          <p:nvPr/>
        </p:nvCxnSpPr>
        <p:spPr>
          <a:xfrm flipH="1">
            <a:off x="2133600" y="464234"/>
            <a:ext cx="1087902" cy="2890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791200" y="457200"/>
            <a:ext cx="914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Documents and Settings\Admin\Рабочий стол\Новая папка\m6jehvyr0wn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"/>
            <a:ext cx="9144000" cy="6735551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6200" y="228600"/>
            <a:ext cx="6629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238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Климатические и космические ресурсы: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Солнечная энергия.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Ветровая энергия.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Агроклиматические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ресурсы (тепло, влага, свет).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171271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Природно-ресурсный потенциал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– совокупность природных ресурсов территории, которые могут быть использованы в хозяйственной деятельности.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762" y="1400891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solidFill>
                  <a:schemeClr val="tx2"/>
                </a:solidFill>
                <a:latin typeface="Georgia" pitchFamily="18" charset="0"/>
                <a:cs typeface="Arial" pitchFamily="34" charset="0"/>
              </a:rPr>
              <a:t>Спасибо за внимание!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324301"/>
      </p:ext>
    </p:extLst>
  </p:cSld>
  <p:clrMapOvr>
    <a:masterClrMapping/>
  </p:clrMapOvr>
  <p:transition spd="med">
    <p:spli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81000" y="152400"/>
            <a:ext cx="6858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План: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1. Взаимодействие человеческого общества и природной среды.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2. Виды природных ресурсов.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2937" y="28545"/>
            <a:ext cx="90781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1. Взаимодействие человеческого общества и природной среды.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60020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Georgia" pitchFamily="18" charset="0"/>
              </a:rPr>
              <a:t>Географическая среда</a:t>
            </a:r>
            <a:r>
              <a:rPr lang="ru-RU" sz="2400" dirty="0" smtClean="0">
                <a:solidFill>
                  <a:schemeClr val="tx2"/>
                </a:solidFill>
                <a:latin typeface="Georgia" pitchFamily="18" charset="0"/>
              </a:rPr>
              <a:t> – часть земной природы, с которой человеческое общество взаимодействует в своей жизни и производственной деятельности.</a:t>
            </a:r>
            <a:endParaRPr lang="ru-RU" sz="2400" dirty="0">
              <a:solidFill>
                <a:schemeClr val="tx2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81940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/>
                </a:solidFill>
                <a:latin typeface="Georgia" pitchFamily="18" charset="0"/>
              </a:rPr>
              <a:t>«Давление» общества на природу возрастает. Природные ландшафты превращаются в антропогенные – городские, горнопромышленные, сельскохозяйственные, лесохозяйственные, рекреационные.</a:t>
            </a:r>
            <a:endParaRPr lang="ru-RU" sz="2000" dirty="0">
              <a:solidFill>
                <a:schemeClr val="tx2"/>
              </a:solidFill>
              <a:latin typeface="Georgia" pitchFamily="18" charset="0"/>
            </a:endParaRPr>
          </a:p>
        </p:txBody>
      </p:sp>
      <p:pic>
        <p:nvPicPr>
          <p:cNvPr id="3" name="Picture 3" descr="C:\Documents and Settings\Admin\Рабочий стол\Презент\abab93c1374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56614"/>
            <a:ext cx="4648200" cy="3201385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" name="Picture 3" descr="C:\Documents and Settings\Admin\Рабочий стол\Население\11-980x5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4572001" cy="2916645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5" name="Picture 2" descr="C:\Users\use\Pictures\Новая папка (2)\x_6948302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733800"/>
            <a:ext cx="4495800" cy="312420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6" name="Содержимое 3" descr="18156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89698" y="0"/>
            <a:ext cx="4554302" cy="2819399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C:\Users\use\Desktop\3\iStock_globe_in_hand_Medi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5931" y="914400"/>
            <a:ext cx="5948069" cy="5943600"/>
          </a:xfrm>
          <a:prstGeom prst="rect">
            <a:avLst/>
          </a:prstGeom>
          <a:noFill/>
        </p:spPr>
      </p:pic>
      <p:pic>
        <p:nvPicPr>
          <p:cNvPr id="16386" name="Picture 2" descr="C:\Users\use\Desktop\3\_QqYct5vIn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57200"/>
            <a:ext cx="2590800" cy="253373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8600" y="3337679"/>
            <a:ext cx="43434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i="1" dirty="0" smtClean="0">
                <a:solidFill>
                  <a:schemeClr val="tx2"/>
                </a:solidFill>
                <a:latin typeface="Georgia" pitchFamily="18" charset="0"/>
              </a:rPr>
              <a:t>Рациональное природопользование </a:t>
            </a:r>
            <a:r>
              <a:rPr lang="ru-RU" dirty="0" smtClean="0">
                <a:solidFill>
                  <a:schemeClr val="tx2"/>
                </a:solidFill>
                <a:latin typeface="Georgia" pitchFamily="18" charset="0"/>
              </a:rPr>
              <a:t>– удовлетворение потребностей в материальных благах при сохранении экологического баланса и возможностей восстановления природно-ресурсного потенциала.</a:t>
            </a:r>
          </a:p>
          <a:p>
            <a:pPr lvl="0"/>
            <a:endParaRPr lang="ru-RU" dirty="0" smtClean="0">
              <a:solidFill>
                <a:schemeClr val="tx2"/>
              </a:solidFill>
              <a:latin typeface="Georgia" pitchFamily="18" charset="0"/>
            </a:endParaRPr>
          </a:p>
          <a:p>
            <a:pPr lvl="0"/>
            <a:r>
              <a:rPr lang="ru-RU" i="1" dirty="0" smtClean="0">
                <a:solidFill>
                  <a:schemeClr val="tx2"/>
                </a:solidFill>
                <a:latin typeface="Georgia" pitchFamily="18" charset="0"/>
              </a:rPr>
              <a:t>Нерациональное природопользование </a:t>
            </a:r>
            <a:r>
              <a:rPr lang="ru-RU" dirty="0" smtClean="0">
                <a:solidFill>
                  <a:schemeClr val="tx2"/>
                </a:solidFill>
                <a:latin typeface="Georgia" pitchFamily="18" charset="0"/>
              </a:rPr>
              <a:t>приводит к необратимому исчерпанию природно-ресурсного потенциала.</a:t>
            </a:r>
            <a:endParaRPr lang="ru-RU" dirty="0">
              <a:solidFill>
                <a:schemeClr val="tx2"/>
              </a:solidFill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57600" y="106740"/>
            <a:ext cx="5486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Georgia" pitchFamily="18" charset="0"/>
              </a:rPr>
              <a:t>Природопользование</a:t>
            </a:r>
            <a:r>
              <a:rPr lang="ru-RU" sz="2400" dirty="0" smtClean="0">
                <a:solidFill>
                  <a:schemeClr val="tx2"/>
                </a:solidFill>
                <a:latin typeface="Georgia" pitchFamily="18" charset="0"/>
              </a:rPr>
              <a:t> – использование природной среды для удовлетворения потребностей общества.</a:t>
            </a: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03537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  <a:latin typeface="Georgia" pitchFamily="18" charset="0"/>
              </a:rPr>
              <a:t>Ресурсообеспеченность</a:t>
            </a:r>
            <a:r>
              <a:rPr lang="ru-RU" sz="2400" dirty="0" smtClean="0">
                <a:solidFill>
                  <a:schemeClr val="bg1"/>
                </a:solidFill>
                <a:latin typeface="Georgia" pitchFamily="18" charset="0"/>
              </a:rPr>
              <a:t> – соотношение между величиной природных ресурсов и размерами их использования. Выражается количеством лет, на которые должно хватить данного ресурса.</a:t>
            </a:r>
            <a:endParaRPr lang="ru-RU" sz="24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04800" y="838200"/>
          <a:ext cx="8534400" cy="2617814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694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1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84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897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/>
                          </a:solidFill>
                          <a:latin typeface="Georgia" pitchFamily="18" charset="0"/>
                        </a:rPr>
                        <a:t>Природные ресурсы</a:t>
                      </a:r>
                      <a:endParaRPr lang="ru-RU" sz="1800" b="1" dirty="0">
                        <a:solidFill>
                          <a:schemeClr val="tx2"/>
                        </a:solidFill>
                        <a:latin typeface="Georgia" pitchFamily="18" charset="0"/>
                        <a:ea typeface="Times New Roman"/>
                      </a:endParaRPr>
                    </a:p>
                  </a:txBody>
                  <a:tcPr marL="48231" marR="4823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99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chemeClr val="tx2"/>
                          </a:solidFill>
                          <a:latin typeface="Georgia" pitchFamily="18" charset="0"/>
                        </a:rPr>
                        <a:t>Неисчерпаемые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70510" algn="l"/>
                        </a:tabLs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latin typeface="Georgia" pitchFamily="18" charset="0"/>
                        </a:rPr>
                        <a:t>Энергия ветра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70510" algn="l"/>
                        </a:tabLs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latin typeface="Georgia" pitchFamily="18" charset="0"/>
                        </a:rPr>
                        <a:t>Энергия Солнца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70510" algn="l"/>
                        </a:tabLs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latin typeface="Georgia" pitchFamily="18" charset="0"/>
                        </a:rPr>
                        <a:t>Энергия  приливов и отливов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70510" algn="l"/>
                        </a:tabLs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latin typeface="Georgia" pitchFamily="18" charset="0"/>
                        </a:rPr>
                        <a:t>Геотермальная энергия</a:t>
                      </a:r>
                      <a:endParaRPr lang="ru-RU" sz="1800" dirty="0">
                        <a:solidFill>
                          <a:schemeClr val="tx2"/>
                        </a:solidFill>
                        <a:latin typeface="Georgia" pitchFamily="18" charset="0"/>
                        <a:ea typeface="Times New Roman"/>
                      </a:endParaRPr>
                    </a:p>
                  </a:txBody>
                  <a:tcPr marL="48231" marR="48231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 err="1">
                          <a:solidFill>
                            <a:schemeClr val="tx2"/>
                          </a:solidFill>
                          <a:latin typeface="Georgia" pitchFamily="18" charset="0"/>
                        </a:rPr>
                        <a:t>Исчерпаемые</a:t>
                      </a:r>
                      <a:endParaRPr lang="ru-RU" sz="1800" i="1" dirty="0">
                        <a:solidFill>
                          <a:schemeClr val="tx2"/>
                        </a:solidFill>
                        <a:latin typeface="Georgia" pitchFamily="18" charset="0"/>
                        <a:ea typeface="Times New Roman"/>
                      </a:endParaRPr>
                    </a:p>
                  </a:txBody>
                  <a:tcPr marL="48231" marR="4823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88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6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chemeClr val="tx2"/>
                          </a:solidFill>
                          <a:latin typeface="Georgia" pitchFamily="18" charset="0"/>
                        </a:rPr>
                        <a:t>Возобновимые</a:t>
                      </a:r>
                      <a:endParaRPr lang="ru-RU" sz="1800" dirty="0">
                        <a:solidFill>
                          <a:schemeClr val="tx2"/>
                        </a:solidFill>
                        <a:latin typeface="Georgia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latin typeface="Georgia" pitchFamily="18" charset="0"/>
                        </a:rPr>
                        <a:t>Земельные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latin typeface="Georgia" pitchFamily="18" charset="0"/>
                        </a:rPr>
                        <a:t>Водные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latin typeface="Georgia" pitchFamily="18" charset="0"/>
                        </a:rPr>
                        <a:t>Биологические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latin typeface="Georgia" pitchFamily="18" charset="0"/>
                        </a:rPr>
                        <a:t>Рекреационные</a:t>
                      </a:r>
                      <a:endParaRPr lang="ru-RU" sz="1800" dirty="0">
                        <a:solidFill>
                          <a:schemeClr val="tx2"/>
                        </a:solidFill>
                        <a:latin typeface="Georgia" pitchFamily="18" charset="0"/>
                        <a:ea typeface="Times New Roman"/>
                      </a:endParaRPr>
                    </a:p>
                  </a:txBody>
                  <a:tcPr marL="48231" marR="482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chemeClr val="tx2"/>
                          </a:solidFill>
                          <a:latin typeface="Georgia" pitchFamily="18" charset="0"/>
                        </a:rPr>
                        <a:t>Невозобновимые</a:t>
                      </a:r>
                      <a:endParaRPr lang="ru-RU" sz="1800" dirty="0">
                        <a:solidFill>
                          <a:schemeClr val="tx2"/>
                        </a:solidFill>
                        <a:latin typeface="Georgia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92735" algn="l"/>
                        </a:tabLst>
                      </a:pPr>
                      <a:r>
                        <a:rPr lang="ru-RU" sz="1800" dirty="0">
                          <a:solidFill>
                            <a:schemeClr val="tx2"/>
                          </a:solidFill>
                          <a:latin typeface="Georgia" pitchFamily="18" charset="0"/>
                        </a:rPr>
                        <a:t>Минеральные</a:t>
                      </a:r>
                      <a:endParaRPr lang="ru-RU" sz="1800" dirty="0">
                        <a:solidFill>
                          <a:schemeClr val="tx2"/>
                        </a:solidFill>
                        <a:latin typeface="Georgia" pitchFamily="18" charset="0"/>
                        <a:ea typeface="Times New Roman"/>
                      </a:endParaRPr>
                    </a:p>
                  </a:txBody>
                  <a:tcPr marL="48231" marR="48231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2543969" y="30777"/>
            <a:ext cx="42915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21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2. Виды природных ресурсов.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282714"/>
            <a:ext cx="815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schemeClr val="bg1"/>
                </a:solidFill>
                <a:latin typeface="Georgia" pitchFamily="18" charset="0"/>
              </a:rPr>
              <a:t>Минеральные ресурсы</a:t>
            </a:r>
            <a:r>
              <a:rPr lang="ru-RU" sz="2000" dirty="0" smtClean="0">
                <a:solidFill>
                  <a:schemeClr val="bg1"/>
                </a:solidFill>
                <a:latin typeface="Georgia" pitchFamily="18" charset="0"/>
              </a:rPr>
              <a:t> – это полезные ископаемые, извлекаемые из недр Земли.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95800" y="4953000"/>
            <a:ext cx="4572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i="1" dirty="0" smtClean="0">
                <a:solidFill>
                  <a:schemeClr val="bg1"/>
                </a:solidFill>
                <a:latin typeface="Georgia" pitchFamily="18" charset="0"/>
              </a:rPr>
              <a:t>Топливные</a:t>
            </a:r>
            <a:r>
              <a:rPr lang="ru-RU" sz="2000" dirty="0" smtClean="0">
                <a:solidFill>
                  <a:schemeClr val="bg1"/>
                </a:solidFill>
                <a:latin typeface="Georgia" pitchFamily="18" charset="0"/>
              </a:rPr>
              <a:t> (уголь, нефть, природный газ).</a:t>
            </a:r>
          </a:p>
          <a:p>
            <a:pPr lvl="0" algn="ctr"/>
            <a:r>
              <a:rPr lang="ru-RU" sz="2000" i="1" dirty="0" smtClean="0">
                <a:solidFill>
                  <a:schemeClr val="bg1"/>
                </a:solidFill>
                <a:latin typeface="Georgia" pitchFamily="18" charset="0"/>
              </a:rPr>
              <a:t>Рудные</a:t>
            </a:r>
            <a:r>
              <a:rPr lang="ru-RU" sz="2000" dirty="0" smtClean="0">
                <a:solidFill>
                  <a:schemeClr val="bg1"/>
                </a:solidFill>
                <a:latin typeface="Georgia" pitchFamily="18" charset="0"/>
              </a:rPr>
              <a:t> (железная руда, алюминиевая руда, медная руда).</a:t>
            </a:r>
          </a:p>
          <a:p>
            <a:pPr lvl="0" algn="ctr"/>
            <a:r>
              <a:rPr lang="ru-RU" sz="2000" i="1" dirty="0" smtClean="0">
                <a:solidFill>
                  <a:schemeClr val="bg1"/>
                </a:solidFill>
                <a:latin typeface="Georgia" pitchFamily="18" charset="0"/>
              </a:rPr>
              <a:t>Нерудные</a:t>
            </a:r>
            <a:r>
              <a:rPr lang="ru-RU" sz="2000" dirty="0" smtClean="0">
                <a:solidFill>
                  <a:schemeClr val="bg1"/>
                </a:solidFill>
                <a:latin typeface="Georgia" pitchFamily="18" charset="0"/>
              </a:rPr>
              <a:t> (сера, соли, фосфориты).</a:t>
            </a:r>
            <a:endParaRPr lang="ru-RU" sz="20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3054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Земельные ресурсы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Мировой земельный фонд составляет 13,1 млрд. га.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Структура земельного фонда изменяется.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564</Words>
  <Application>Microsoft Office PowerPoint</Application>
  <PresentationFormat>Экран (4:3)</PresentationFormat>
  <Paragraphs>76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Georgia</vt:lpstr>
      <vt:lpstr>Symbol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</dc:creator>
  <cp:lastModifiedBy>Пользователь Windows</cp:lastModifiedBy>
  <cp:revision>41</cp:revision>
  <dcterms:created xsi:type="dcterms:W3CDTF">2015-12-07T10:43:41Z</dcterms:created>
  <dcterms:modified xsi:type="dcterms:W3CDTF">2019-10-23T14:22:15Z</dcterms:modified>
</cp:coreProperties>
</file>