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4" r:id="rId2"/>
    <p:sldId id="283" r:id="rId3"/>
    <p:sldId id="256" r:id="rId4"/>
    <p:sldId id="258" r:id="rId5"/>
    <p:sldId id="266" r:id="rId6"/>
    <p:sldId id="265" r:id="rId7"/>
    <p:sldId id="268" r:id="rId8"/>
    <p:sldId id="270" r:id="rId9"/>
    <p:sldId id="271" r:id="rId10"/>
    <p:sldId id="273" r:id="rId11"/>
    <p:sldId id="274" r:id="rId12"/>
    <p:sldId id="275" r:id="rId13"/>
    <p:sldId id="276" r:id="rId14"/>
    <p:sldId id="277" r:id="rId15"/>
    <p:sldId id="278" r:id="rId16"/>
    <p:sldId id="279" r:id="rId17"/>
    <p:sldId id="280" r:id="rId18"/>
    <p:sldId id="281" r:id="rId19"/>
    <p:sldId id="282" r:id="rId20"/>
    <p:sldId id="284" r:id="rId21"/>
    <p:sldId id="285"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8" autoAdjust="0"/>
    <p:restoredTop sz="94660"/>
  </p:normalViewPr>
  <p:slideViewPr>
    <p:cSldViewPr>
      <p:cViewPr>
        <p:scale>
          <a:sx n="80" d="100"/>
          <a:sy n="80" d="100"/>
        </p:scale>
        <p:origin x="-228" y="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90FEDF-4F67-48DD-8BB3-094CAB06AD84}" type="datetimeFigureOut">
              <a:rPr lang="ru-RU" smtClean="0"/>
              <a:pPr/>
              <a:t>10.10.2017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73E797-98D2-43DF-9F7C-04E1441E3E6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573E797-98D2-43DF-9F7C-04E1441E3E67}"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F9D8C08-2DD0-443C-953D-D58C2292D163}" type="datetimeFigureOut">
              <a:rPr lang="ru-RU" smtClean="0"/>
              <a:pPr/>
              <a:t>10.10.2017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B89FAC-D77A-414F-AEF7-5E39B7CB5F3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F9D8C08-2DD0-443C-953D-D58C2292D163}" type="datetimeFigureOut">
              <a:rPr lang="ru-RU" smtClean="0"/>
              <a:pPr/>
              <a:t>10.10.2017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B89FAC-D77A-414F-AEF7-5E39B7CB5F3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F9D8C08-2DD0-443C-953D-D58C2292D163}" type="datetimeFigureOut">
              <a:rPr lang="ru-RU" smtClean="0"/>
              <a:pPr/>
              <a:t>10.10.2017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B89FAC-D77A-414F-AEF7-5E39B7CB5F3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F9D8C08-2DD0-443C-953D-D58C2292D163}" type="datetimeFigureOut">
              <a:rPr lang="ru-RU" smtClean="0"/>
              <a:pPr/>
              <a:t>10.10.2017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B89FAC-D77A-414F-AEF7-5E39B7CB5F3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F9D8C08-2DD0-443C-953D-D58C2292D163}" type="datetimeFigureOut">
              <a:rPr lang="ru-RU" smtClean="0"/>
              <a:pPr/>
              <a:t>10.10.2017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B89FAC-D77A-414F-AEF7-5E39B7CB5F3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F9D8C08-2DD0-443C-953D-D58C2292D163}" type="datetimeFigureOut">
              <a:rPr lang="ru-RU" smtClean="0"/>
              <a:pPr/>
              <a:t>10.10.2017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2B89FAC-D77A-414F-AEF7-5E39B7CB5F3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F9D8C08-2DD0-443C-953D-D58C2292D163}" type="datetimeFigureOut">
              <a:rPr lang="ru-RU" smtClean="0"/>
              <a:pPr/>
              <a:t>10.10.2017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2B89FAC-D77A-414F-AEF7-5E39B7CB5F3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F9D8C08-2DD0-443C-953D-D58C2292D163}" type="datetimeFigureOut">
              <a:rPr lang="ru-RU" smtClean="0"/>
              <a:pPr/>
              <a:t>10.10.2017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2B89FAC-D77A-414F-AEF7-5E39B7CB5F3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F9D8C08-2DD0-443C-953D-D58C2292D163}" type="datetimeFigureOut">
              <a:rPr lang="ru-RU" smtClean="0"/>
              <a:pPr/>
              <a:t>10.10.2017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2B89FAC-D77A-414F-AEF7-5E39B7CB5F3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F9D8C08-2DD0-443C-953D-D58C2292D163}" type="datetimeFigureOut">
              <a:rPr lang="ru-RU" smtClean="0"/>
              <a:pPr/>
              <a:t>10.10.2017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2B89FAC-D77A-414F-AEF7-5E39B7CB5F3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F9D8C08-2DD0-443C-953D-D58C2292D163}" type="datetimeFigureOut">
              <a:rPr lang="ru-RU" smtClean="0"/>
              <a:pPr/>
              <a:t>10.10.2017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2B89FAC-D77A-414F-AEF7-5E39B7CB5F3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D8C08-2DD0-443C-953D-D58C2292D163}" type="datetimeFigureOut">
              <a:rPr lang="ru-RU" smtClean="0"/>
              <a:pPr/>
              <a:t>10.10.2017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B89FAC-D77A-414F-AEF7-5E39B7CB5F3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file:///C:\Users\gdf\Desktop\&#1069;&#1082;&#1089;&#1082;&#1091;&#1088;&#1089;&#1080;&#1080;\&#1087;&#1077;&#1089;&#1085;&#1103;\&#1057;&#1077;&#1088;&#1075;&#1077;&#1081;%20&#1041;&#1077;&#1083;&#1080;&#1082;&#1086;&#1074;%20-%20&#1046;&#1080;&#1074;&#1080;%20&#1088;&#1086;&#1076;&#1085;&#1080;&#1082;%20(minus).mp3" TargetMode="External"/><Relationship Id="rId1" Type="http://schemas.openxmlformats.org/officeDocument/2006/relationships/audio" Target="file:///C:\Documents%20and%20Settings\User\&#1056;&#1072;&#1073;&#1086;&#1095;&#1080;&#1081;%20&#1089;&#1090;&#1086;&#1083;\&#1069;&#1082;&#1089;&#1082;&#1091;&#1088;&#1089;&#1080;&#1080;\&#1057;&#1077;&#1088;&#1075;&#1077;&#1081;%20&#1041;&#1077;&#1083;&#1080;&#1082;&#1086;&#1074;%20-%20&#1046;&#1080;&#1074;&#1080;%20&#1088;&#1086;&#1076;&#1085;&#1080;&#1082;%20(minus).mp3"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image" Target="../media/image18.jpeg"/><Relationship Id="rId7" Type="http://schemas.openxmlformats.org/officeDocument/2006/relationships/image" Target="../media/image22.gi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1.gif"/><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gif"/></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27.gif"/><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3.gif"/></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5.gif"/><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alexfl.ru/vechnoe/vechnoe_shauber1.html" TargetMode="External"/><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15.gif"/></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ep-z.ru/"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6.gif"/><Relationship Id="rId7" Type="http://schemas.openxmlformats.org/officeDocument/2006/relationships/image" Target="../media/image49.gif"/><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48.gif"/><Relationship Id="rId5" Type="http://schemas.openxmlformats.org/officeDocument/2006/relationships/image" Target="../media/image5.gif"/><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5.gif"/><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cstate="prin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14282" y="5143512"/>
            <a:ext cx="8786874" cy="1714488"/>
          </a:xfrm>
        </p:spPr>
        <p:txBody>
          <a:bodyPr>
            <a:noAutofit/>
          </a:bodyPr>
          <a:lstStyle/>
          <a:p>
            <a:r>
              <a:rPr lang="ru-RU" sz="2000" b="1" dirty="0" smtClean="0">
                <a:solidFill>
                  <a:srgbClr val="FFFF00"/>
                </a:solidFill>
                <a:latin typeface="Times New Roman" pitchFamily="18" charset="0"/>
                <a:cs typeface="Times New Roman" pitchFamily="18" charset="0"/>
              </a:rPr>
              <a:t>Второй этап республиканской детской краеведческой экспедиции</a:t>
            </a:r>
            <a:br>
              <a:rPr lang="ru-RU" sz="2000" b="1" dirty="0" smtClean="0">
                <a:solidFill>
                  <a:srgbClr val="FFFF00"/>
                </a:solidFill>
                <a:latin typeface="Times New Roman" pitchFamily="18" charset="0"/>
                <a:cs typeface="Times New Roman" pitchFamily="18" charset="0"/>
              </a:rPr>
            </a:br>
            <a:r>
              <a:rPr lang="ru-RU" sz="2000" b="1" dirty="0" smtClean="0">
                <a:solidFill>
                  <a:srgbClr val="FFFF00"/>
                </a:solidFill>
                <a:latin typeface="Times New Roman" pitchFamily="18" charset="0"/>
                <a:cs typeface="Times New Roman" pitchFamily="18" charset="0"/>
              </a:rPr>
              <a:t> «</a:t>
            </a:r>
            <a:r>
              <a:rPr lang="ru-RU" sz="2400" b="1" dirty="0" smtClean="0">
                <a:solidFill>
                  <a:schemeClr val="bg1"/>
                </a:solidFill>
                <a:latin typeface="Times New Roman" pitchFamily="18" charset="0"/>
                <a:cs typeface="Times New Roman" pitchFamily="18" charset="0"/>
              </a:rPr>
              <a:t>Возродим утраченное</a:t>
            </a:r>
            <a:r>
              <a:rPr lang="ru-RU" sz="2000" b="1" dirty="0" smtClean="0">
                <a:solidFill>
                  <a:srgbClr val="FFFF00"/>
                </a:solidFill>
                <a:latin typeface="Times New Roman" pitchFamily="18" charset="0"/>
                <a:cs typeface="Times New Roman" pitchFamily="18" charset="0"/>
              </a:rPr>
              <a:t>»</a:t>
            </a:r>
            <a:br>
              <a:rPr lang="ru-RU" sz="2000" b="1" dirty="0" smtClean="0">
                <a:solidFill>
                  <a:srgbClr val="FFFF00"/>
                </a:solidFill>
                <a:latin typeface="Times New Roman" pitchFamily="18" charset="0"/>
                <a:cs typeface="Times New Roman" pitchFamily="18" charset="0"/>
              </a:rPr>
            </a:br>
            <a:r>
              <a:rPr lang="ru-RU" sz="2000" b="1" dirty="0" smtClean="0">
                <a:solidFill>
                  <a:srgbClr val="FFFF00"/>
                </a:solidFill>
                <a:latin typeface="Times New Roman" pitchFamily="18" charset="0"/>
                <a:cs typeface="Times New Roman" pitchFamily="18" charset="0"/>
              </a:rPr>
              <a:t>Название экспедиции: «</a:t>
            </a:r>
            <a:r>
              <a:rPr lang="ru-RU" sz="2800" b="1" dirty="0" smtClean="0">
                <a:solidFill>
                  <a:schemeClr val="bg1"/>
                </a:solidFill>
                <a:latin typeface="Times New Roman" pitchFamily="18" charset="0"/>
                <a:cs typeface="Times New Roman" pitchFamily="18" charset="0"/>
              </a:rPr>
              <a:t>Мои родные, милые места…</a:t>
            </a:r>
            <a:r>
              <a:rPr lang="ru-RU" sz="2800" b="1" dirty="0" smtClean="0">
                <a:solidFill>
                  <a:srgbClr val="FFFF00"/>
                </a:solidFill>
                <a:latin typeface="Times New Roman" pitchFamily="18" charset="0"/>
                <a:cs typeface="Times New Roman" pitchFamily="18" charset="0"/>
              </a:rPr>
              <a:t>»</a:t>
            </a:r>
            <a:r>
              <a:rPr lang="ru-RU" sz="2000" b="1" dirty="0" smtClean="0">
                <a:solidFill>
                  <a:srgbClr val="FFFF00"/>
                </a:solidFill>
                <a:latin typeface="Times New Roman" pitchFamily="18" charset="0"/>
                <a:cs typeface="Times New Roman" pitchFamily="18" charset="0"/>
              </a:rPr>
              <a:t/>
            </a:r>
            <a:br>
              <a:rPr lang="ru-RU" sz="2000" b="1" dirty="0" smtClean="0">
                <a:solidFill>
                  <a:srgbClr val="FFFF00"/>
                </a:solidFill>
                <a:latin typeface="Times New Roman" pitchFamily="18" charset="0"/>
                <a:cs typeface="Times New Roman" pitchFamily="18" charset="0"/>
              </a:rPr>
            </a:br>
            <a:endParaRPr lang="ru-RU" sz="2000" b="1" dirty="0">
              <a:solidFill>
                <a:srgbClr val="FFFF00"/>
              </a:solidFill>
              <a:latin typeface="Times New Roman" pitchFamily="18" charset="0"/>
              <a:cs typeface="Times New Roman" pitchFamily="18" charset="0"/>
            </a:endParaRPr>
          </a:p>
        </p:txBody>
      </p:sp>
      <p:pic>
        <p:nvPicPr>
          <p:cNvPr id="3" name="Сергей Беликов - Живи родник (minus).mp3">
            <a:hlinkClick r:id="" action="ppaction://media"/>
          </p:cNvPr>
          <p:cNvPicPr>
            <a:picLocks noRot="1" noChangeAspect="1"/>
          </p:cNvPicPr>
          <p:nvPr>
            <a:audioFile r:link="rId1"/>
          </p:nvPr>
        </p:nvPicPr>
        <p:blipFill>
          <a:blip r:embed="rId5" cstate="print"/>
          <a:stretch>
            <a:fillRect/>
          </a:stretch>
        </p:blipFill>
        <p:spPr>
          <a:xfrm>
            <a:off x="4429124" y="2714620"/>
            <a:ext cx="304800" cy="304800"/>
          </a:xfrm>
          <a:prstGeom prst="rect">
            <a:avLst/>
          </a:prstGeom>
        </p:spPr>
      </p:pic>
      <p:pic>
        <p:nvPicPr>
          <p:cNvPr id="5" name="Сергей Беликов - Живи родник (minus).mp3">
            <a:hlinkClick r:id="" action="ppaction://media"/>
          </p:cNvPr>
          <p:cNvPicPr>
            <a:picLocks noRot="1" noChangeAspect="1"/>
          </p:cNvPicPr>
          <p:nvPr>
            <a:audioFile r:link="rId2"/>
          </p:nvPr>
        </p:nvPicPr>
        <p:blipFill>
          <a:blip r:embed="rId6"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0" repeatCount="indefinite" fill="hold" display="0">
                  <p:stCondLst>
                    <p:cond delay="indefinite"/>
                  </p:stCondLst>
                  <p:endCondLst>
                    <p:cond evt="onPrev" delay="0">
                      <p:tgtEl>
                        <p:sldTgt/>
                      </p:tgtEl>
                    </p:cond>
                    <p:cond evt="onStopAudio" delay="0">
                      <p:tgtEl>
                        <p:sldTgt/>
                      </p:tgtEl>
                    </p:cond>
                  </p:endCondLst>
                </p:cTn>
                <p:tgtEl>
                  <p:spTgt spid="3"/>
                </p:tgtEl>
              </p:cMediaNode>
            </p:audio>
            <p:audio>
              <p:cMediaNode numSld="999">
                <p:cTn id="11"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pic>
        <p:nvPicPr>
          <p:cNvPr id="13315" name="Рисунок 16" descr="PA040018.JPG"/>
          <p:cNvPicPr>
            <a:picLocks noChangeAspect="1" noChangeArrowheads="1"/>
          </p:cNvPicPr>
          <p:nvPr/>
        </p:nvPicPr>
        <p:blipFill>
          <a:blip r:embed="rId3" cstate="print"/>
          <a:srcRect t="10609" r="9486"/>
          <a:stretch>
            <a:fillRect/>
          </a:stretch>
        </p:blipFill>
        <p:spPr bwMode="auto">
          <a:xfrm>
            <a:off x="6143636" y="3571876"/>
            <a:ext cx="1803430" cy="2372705"/>
          </a:xfrm>
          <a:prstGeom prst="rect">
            <a:avLst/>
          </a:prstGeom>
          <a:ln>
            <a:noFill/>
          </a:ln>
          <a:effectLst>
            <a:softEdge rad="112500"/>
          </a:effectLst>
        </p:spPr>
      </p:pic>
      <p:pic>
        <p:nvPicPr>
          <p:cNvPr id="13314" name="Рисунок 14" descr="IMG_20171004_120004.jpg"/>
          <p:cNvPicPr>
            <a:picLocks noChangeAspect="1" noChangeArrowheads="1"/>
          </p:cNvPicPr>
          <p:nvPr/>
        </p:nvPicPr>
        <p:blipFill>
          <a:blip r:embed="rId4" cstate="print"/>
          <a:srcRect/>
          <a:stretch>
            <a:fillRect/>
          </a:stretch>
        </p:blipFill>
        <p:spPr bwMode="auto">
          <a:xfrm>
            <a:off x="6072198" y="1071546"/>
            <a:ext cx="1916121" cy="2552704"/>
          </a:xfrm>
          <a:prstGeom prst="rect">
            <a:avLst/>
          </a:prstGeom>
          <a:ln>
            <a:noFill/>
          </a:ln>
          <a:effectLst>
            <a:softEdge rad="112500"/>
          </a:effectLst>
        </p:spPr>
      </p:pic>
      <p:sp>
        <p:nvSpPr>
          <p:cNvPr id="13316" name="Rectangle 4"/>
          <p:cNvSpPr>
            <a:spLocks noChangeArrowheads="1"/>
          </p:cNvSpPr>
          <p:nvPr/>
        </p:nvSpPr>
        <p:spPr bwMode="auto">
          <a:xfrm>
            <a:off x="3000364" y="428604"/>
            <a:ext cx="264320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effectLst/>
                <a:latin typeface="Times New Roman" pitchFamily="18" charset="0"/>
                <a:ea typeface="Calibri" pitchFamily="34" charset="0"/>
                <a:cs typeface="Times New Roman" pitchFamily="18" charset="0"/>
              </a:rPr>
              <a:t>Ход работы.</a:t>
            </a:r>
            <a:endParaRPr kumimoji="0" lang="ru-RU" sz="3600" b="0" i="0" u="none" strike="noStrike" cap="none" normalizeH="0" baseline="0" dirty="0" smtClean="0">
              <a:ln>
                <a:noFill/>
              </a:ln>
              <a:effectLst/>
              <a:latin typeface="Arial" pitchFamily="34" charset="0"/>
            </a:endParaRPr>
          </a:p>
        </p:txBody>
      </p:sp>
      <p:sp>
        <p:nvSpPr>
          <p:cNvPr id="13317" name="Rectangle 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318" name="Rectangle 6"/>
          <p:cNvSpPr>
            <a:spLocks noChangeArrowheads="1"/>
          </p:cNvSpPr>
          <p:nvPr/>
        </p:nvSpPr>
        <p:spPr bwMode="auto">
          <a:xfrm>
            <a:off x="1357290" y="457201"/>
            <a:ext cx="5000660" cy="49090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effectLst/>
                <a:latin typeface="Times New Roman" pitchFamily="18" charset="0"/>
                <a:ea typeface="Calibri" pitchFamily="34" charset="0"/>
                <a:cs typeface="Times New Roman" pitchFamily="18" charset="0"/>
              </a:rPr>
              <a:t>1</a:t>
            </a:r>
            <a:r>
              <a:rPr kumimoji="0" lang="ru-RU"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ru-RU" sz="2400" b="1" i="0" u="none" strike="noStrike" cap="none" normalizeH="0" baseline="0" dirty="0" smtClean="0">
                <a:ln>
                  <a:noFill/>
                </a:ln>
                <a:effectLst/>
                <a:latin typeface="Times New Roman" pitchFamily="18" charset="0"/>
                <a:ea typeface="Calibri" pitchFamily="34" charset="0"/>
                <a:cs typeface="Times New Roman" pitchFamily="18" charset="0"/>
              </a:rPr>
              <a:t>день:</a:t>
            </a:r>
            <a:r>
              <a:rPr kumimoji="0" lang="ru-RU" sz="2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Обследовав окружность нашего пруда, который находится почти рядом с нашей школой, мы наткнулись на предполагаемый родничок. Нашли влажный участок земли, из которого сочилась вода. Мы увидели чудо! Из – под земли бился ключ. Все участники экспедиции были в восторге! Мы наблюдали за этим прекрасным процессом долго, а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ключ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все бился и бился.  Затем наши мальчики дружно приступили к работе. Одними из активистов были Антон Блинов и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Артемий</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Блинов. Работа была очень трудной, но также и увлекательной. Каждый из участников экспедиции был готов хоть немного поработать и внести свою «лепту».</a:t>
            </a:r>
            <a:r>
              <a:rPr kumimoji="0" lang="ru-RU" sz="1100" b="0" i="0" u="none" strike="noStrike" cap="none" normalizeH="0" baseline="0" dirty="0" smtClean="0">
                <a:ln>
                  <a:noFill/>
                </a:ln>
                <a:solidFill>
                  <a:schemeClr val="tx1"/>
                </a:solidFill>
                <a:effectLst/>
                <a:latin typeface="Arial" pitchFamily="34" charset="0"/>
              </a:rPr>
              <a:t> </a:t>
            </a:r>
            <a:endParaRPr lang="ru-RU" sz="1100"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itchFamily="34" charset="0"/>
            </a:endParaRPr>
          </a:p>
        </p:txBody>
      </p:sp>
      <p:pic>
        <p:nvPicPr>
          <p:cNvPr id="9" name="Рисунок 15" descr="IMG_20171004_120705.jpg"/>
          <p:cNvPicPr>
            <a:picLocks noChangeAspect="1" noChangeArrowheads="1"/>
          </p:cNvPicPr>
          <p:nvPr/>
        </p:nvPicPr>
        <p:blipFill>
          <a:blip r:embed="rId5" cstate="print"/>
          <a:srcRect t="23077" r="8022" b="8547"/>
          <a:stretch>
            <a:fillRect/>
          </a:stretch>
        </p:blipFill>
        <p:spPr bwMode="auto">
          <a:xfrm>
            <a:off x="142844" y="4572008"/>
            <a:ext cx="2143140" cy="2143140"/>
          </a:xfrm>
          <a:prstGeom prst="rect">
            <a:avLst/>
          </a:prstGeom>
          <a:ln>
            <a:noFill/>
          </a:ln>
          <a:effectLst>
            <a:softEdge rad="112500"/>
          </a:effectLst>
        </p:spPr>
      </p:pic>
      <p:pic>
        <p:nvPicPr>
          <p:cNvPr id="10" name="Рисунок 9" descr="1458285798_0-1.gif"/>
          <p:cNvPicPr>
            <a:picLocks noChangeAspect="1"/>
          </p:cNvPicPr>
          <p:nvPr/>
        </p:nvPicPr>
        <p:blipFill>
          <a:blip r:embed="rId6" cstate="print"/>
          <a:stretch>
            <a:fillRect/>
          </a:stretch>
        </p:blipFill>
        <p:spPr>
          <a:xfrm rot="20837202">
            <a:off x="1057855" y="5916145"/>
            <a:ext cx="1165690" cy="635830"/>
          </a:xfrm>
          <a:prstGeom prst="ellipse">
            <a:avLst/>
          </a:prstGeom>
          <a:ln>
            <a:noFill/>
          </a:ln>
          <a:effectLst>
            <a:softEdge rad="112500"/>
          </a:effectLst>
        </p:spPr>
      </p:pic>
      <p:pic>
        <p:nvPicPr>
          <p:cNvPr id="12" name="Рисунок 11" descr="1458285798_0-1.gif"/>
          <p:cNvPicPr>
            <a:picLocks noChangeAspect="1"/>
          </p:cNvPicPr>
          <p:nvPr/>
        </p:nvPicPr>
        <p:blipFill>
          <a:blip r:embed="rId7" cstate="print"/>
          <a:stretch>
            <a:fillRect/>
          </a:stretch>
        </p:blipFill>
        <p:spPr>
          <a:xfrm rot="1193696">
            <a:off x="6556541" y="5361798"/>
            <a:ext cx="616013" cy="616013"/>
          </a:xfrm>
          <a:prstGeom prst="ellipse">
            <a:avLst/>
          </a:prstGeom>
          <a:ln>
            <a:noFill/>
          </a:ln>
          <a:effectLst>
            <a:softEdge rad="112500"/>
          </a:effectLst>
        </p:spPr>
      </p:pic>
      <p:pic>
        <p:nvPicPr>
          <p:cNvPr id="13" name="Рисунок 12" descr="996523388.gif"/>
          <p:cNvPicPr>
            <a:picLocks noChangeAspect="1"/>
          </p:cNvPicPr>
          <p:nvPr/>
        </p:nvPicPr>
        <p:blipFill>
          <a:blip r:embed="rId8" cstate="print"/>
          <a:stretch>
            <a:fillRect/>
          </a:stretch>
        </p:blipFill>
        <p:spPr>
          <a:xfrm>
            <a:off x="2214546" y="4857760"/>
            <a:ext cx="1286894" cy="923924"/>
          </a:xfrm>
          <a:prstGeom prst="rect">
            <a:avLst/>
          </a:prstGeom>
        </p:spPr>
      </p:pic>
      <p:pic>
        <p:nvPicPr>
          <p:cNvPr id="14" name="Рисунок 13" descr="dandelions_butterfly.gif"/>
          <p:cNvPicPr>
            <a:picLocks noChangeAspect="1"/>
          </p:cNvPicPr>
          <p:nvPr/>
        </p:nvPicPr>
        <p:blipFill>
          <a:blip r:embed="rId9" cstate="print"/>
          <a:stretch>
            <a:fillRect/>
          </a:stretch>
        </p:blipFill>
        <p:spPr>
          <a:xfrm>
            <a:off x="4929190" y="4643446"/>
            <a:ext cx="1266820" cy="1266820"/>
          </a:xfrm>
          <a:prstGeom prst="rect">
            <a:avLst/>
          </a:prstGeom>
          <a:ln>
            <a:noFill/>
          </a:ln>
          <a:effectLst>
            <a:softEdge rad="112500"/>
          </a:effectLst>
        </p:spPr>
      </p:pic>
      <p:pic>
        <p:nvPicPr>
          <p:cNvPr id="16" name="Рисунок 15" descr="dandelions_butterfly.gif"/>
          <p:cNvPicPr>
            <a:picLocks noChangeAspect="1"/>
          </p:cNvPicPr>
          <p:nvPr/>
        </p:nvPicPr>
        <p:blipFill>
          <a:blip r:embed="rId9" cstate="print"/>
          <a:stretch>
            <a:fillRect/>
          </a:stretch>
        </p:blipFill>
        <p:spPr>
          <a:xfrm>
            <a:off x="3428992" y="4857760"/>
            <a:ext cx="1266820" cy="126682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0" y="0"/>
            <a:ext cx="284052"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FF"/>
                </a:solidFill>
                <a:effectLst/>
                <a:latin typeface="Georgia" pitchFamily="18" charset="0"/>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endParaRPr>
          </a:p>
        </p:txBody>
      </p:sp>
      <p:sp>
        <p:nvSpPr>
          <p:cNvPr id="4" name="Прямоугольник 3"/>
          <p:cNvSpPr/>
          <p:nvPr/>
        </p:nvSpPr>
        <p:spPr>
          <a:xfrm>
            <a:off x="3357554" y="1071546"/>
            <a:ext cx="4714908" cy="4616648"/>
          </a:xfrm>
          <a:prstGeom prst="rect">
            <a:avLst/>
          </a:prstGeom>
        </p:spPr>
        <p:txBody>
          <a:bodyPr wrap="square">
            <a:spAutoFit/>
          </a:bodyPr>
          <a:lstStyle/>
          <a:p>
            <a:r>
              <a:rPr lang="ru-RU" sz="1400" dirty="0" smtClean="0">
                <a:latin typeface="Times New Roman" pitchFamily="18" charset="0"/>
                <a:ea typeface="Calibri" pitchFamily="34" charset="0"/>
                <a:cs typeface="Times New Roman" pitchFamily="18" charset="0"/>
              </a:rPr>
              <a:t>     Для построения каптажа мы решили использовать обрезки недавно  спиленного клена.</a:t>
            </a:r>
            <a:r>
              <a:rPr lang="ru-RU" sz="1400" dirty="0" smtClean="0">
                <a:solidFill>
                  <a:srgbClr val="0000FF"/>
                </a:solidFill>
                <a:latin typeface="Times New Roman" pitchFamily="18" charset="0"/>
                <a:ea typeface="Calibri" pitchFamily="34" charset="0"/>
                <a:cs typeface="Times New Roman" pitchFamily="18" charset="0"/>
              </a:rPr>
              <a:t> (</a:t>
            </a:r>
            <a:r>
              <a:rPr lang="ru-RU" sz="1400" dirty="0" smtClean="0">
                <a:solidFill>
                  <a:srgbClr val="0000FF"/>
                </a:solidFill>
                <a:latin typeface="Georgia" pitchFamily="18" charset="0"/>
                <a:ea typeface="Calibri" pitchFamily="34" charset="0"/>
                <a:cs typeface="Times New Roman" pitchFamily="18" charset="0"/>
              </a:rPr>
              <a:t>Каптаж Родника -</a:t>
            </a:r>
            <a:r>
              <a:rPr lang="ru-RU" sz="1400" dirty="0" smtClean="0">
                <a:solidFill>
                  <a:srgbClr val="0000FF"/>
                </a:solidFill>
                <a:ea typeface="Calibri" pitchFamily="34" charset="0"/>
                <a:cs typeface="Times New Roman" pitchFamily="18" charset="0"/>
              </a:rPr>
              <a:t> </a:t>
            </a:r>
            <a:r>
              <a:rPr lang="ru-RU" sz="1400" dirty="0" smtClean="0">
                <a:solidFill>
                  <a:srgbClr val="0000FF"/>
                </a:solidFill>
                <a:latin typeface="Georgia" pitchFamily="18" charset="0"/>
                <a:ea typeface="Calibri" pitchFamily="34" charset="0"/>
                <a:cs typeface="Times New Roman" pitchFamily="18" charset="0"/>
              </a:rPr>
              <a:t>сооружение,  накапливающее подземные воды.  Каптаж Родника </a:t>
            </a:r>
            <a:r>
              <a:rPr lang="ru-RU" sz="1400" dirty="0" smtClean="0">
                <a:solidFill>
                  <a:srgbClr val="0000FF"/>
                </a:solidFill>
                <a:ea typeface="Calibri" pitchFamily="34" charset="0"/>
                <a:cs typeface="Times New Roman" pitchFamily="18" charset="0"/>
              </a:rPr>
              <a:t>—</a:t>
            </a:r>
            <a:r>
              <a:rPr lang="ru-RU" sz="1400" dirty="0" smtClean="0">
                <a:solidFill>
                  <a:srgbClr val="0000FF"/>
                </a:solidFill>
                <a:latin typeface="Georgia" pitchFamily="18" charset="0"/>
                <a:ea typeface="Calibri" pitchFamily="34" charset="0"/>
                <a:cs typeface="Times New Roman" pitchFamily="18" charset="0"/>
              </a:rPr>
              <a:t> стандартное сооружение,  гарантирующее накопление родниковой для последующего разумного использования счастливыми и разумными обладателями </a:t>
            </a:r>
            <a:r>
              <a:rPr lang="ru-RU" sz="1400" dirty="0" smtClean="0">
                <a:solidFill>
                  <a:srgbClr val="0000FF"/>
                </a:solidFill>
                <a:latin typeface="Georgia" pitchFamily="18" charset="0"/>
                <a:ea typeface="Calibri" pitchFamily="34" charset="0"/>
                <a:cs typeface="Times New Roman" pitchFamily="18" charset="0"/>
              </a:rPr>
              <a:t>Родника).</a:t>
            </a:r>
            <a:endParaRPr lang="ru-RU" sz="1400" dirty="0" smtClean="0">
              <a:solidFill>
                <a:srgbClr val="0000FF"/>
              </a:solidFill>
              <a:latin typeface="Georgia" pitchFamily="18" charset="0"/>
              <a:ea typeface="Calibri" pitchFamily="34" charset="0"/>
              <a:cs typeface="Times New Roman" pitchFamily="18" charset="0"/>
            </a:endParaRPr>
          </a:p>
          <a:p>
            <a:r>
              <a:rPr lang="ru-RU" sz="1400" dirty="0" smtClean="0">
                <a:solidFill>
                  <a:srgbClr val="0000FF"/>
                </a:solidFill>
                <a:latin typeface="Georgia" pitchFamily="18" charset="0"/>
                <a:cs typeface="Times New Roman" pitchFamily="18" charset="0"/>
              </a:rPr>
              <a:t> </a:t>
            </a:r>
            <a:r>
              <a:rPr lang="ru-RU" sz="1400" dirty="0" smtClean="0">
                <a:latin typeface="Georgia" pitchFamily="18" charset="0"/>
                <a:cs typeface="Times New Roman" pitchFamily="18" charset="0"/>
              </a:rPr>
              <a:t>Много </a:t>
            </a:r>
            <a:r>
              <a:rPr lang="ru-RU" sz="1400" dirty="0" smtClean="0">
                <a:latin typeface="Georgia" pitchFamily="18" charset="0"/>
                <a:cs typeface="Times New Roman" pitchFamily="18" charset="0"/>
              </a:rPr>
              <a:t>интересных фактов рассказала нам и Раиса </a:t>
            </a:r>
            <a:r>
              <a:rPr lang="ru-RU" sz="1400" dirty="0" err="1" smtClean="0">
                <a:latin typeface="Georgia" pitchFamily="18" charset="0"/>
                <a:cs typeface="Times New Roman" pitchFamily="18" charset="0"/>
              </a:rPr>
              <a:t>Никоновна</a:t>
            </a:r>
            <a:r>
              <a:rPr lang="ru-RU" sz="1400" dirty="0" smtClean="0">
                <a:latin typeface="Georgia" pitchFamily="18" charset="0"/>
                <a:cs typeface="Times New Roman" pitchFamily="18" charset="0"/>
              </a:rPr>
              <a:t> </a:t>
            </a:r>
            <a:r>
              <a:rPr lang="ru-RU" sz="1400" dirty="0" smtClean="0">
                <a:latin typeface="Georgia" pitchFamily="18" charset="0"/>
                <a:cs typeface="Times New Roman" pitchFamily="18" charset="0"/>
              </a:rPr>
              <a:t>Сучкова.</a:t>
            </a:r>
            <a:endParaRPr lang="ru-RU" sz="1400" dirty="0" smtClean="0">
              <a:latin typeface="Georgia" pitchFamily="18" charset="0"/>
              <a:cs typeface="Times New Roman" pitchFamily="18" charset="0"/>
            </a:endParaRPr>
          </a:p>
          <a:p>
            <a:r>
              <a:rPr lang="ru-RU" sz="1400" dirty="0" smtClean="0">
                <a:latin typeface="Georgia" pitchFamily="18" charset="0"/>
                <a:cs typeface="Times New Roman" pitchFamily="18" charset="0"/>
              </a:rPr>
              <a:t> Также </a:t>
            </a:r>
            <a:r>
              <a:rPr lang="ru-RU" sz="1400" dirty="0" smtClean="0">
                <a:latin typeface="Georgia" pitchFamily="18" charset="0"/>
                <a:cs typeface="Times New Roman" pitchFamily="18" charset="0"/>
              </a:rPr>
              <a:t>интересные истории о </a:t>
            </a:r>
            <a:r>
              <a:rPr lang="ru-RU" sz="1400" dirty="0" err="1" smtClean="0">
                <a:latin typeface="Georgia" pitchFamily="18" charset="0"/>
                <a:cs typeface="Times New Roman" pitchFamily="18" charset="0"/>
              </a:rPr>
              <a:t>существоваших</a:t>
            </a:r>
            <a:r>
              <a:rPr lang="ru-RU" sz="1400" dirty="0" smtClean="0">
                <a:latin typeface="Georgia" pitchFamily="18" charset="0"/>
                <a:cs typeface="Times New Roman" pitchFamily="18" charset="0"/>
              </a:rPr>
              <a:t> в прошлом веке родниках поведала нам  и Елизавета </a:t>
            </a:r>
            <a:r>
              <a:rPr lang="ru-RU" sz="1400" dirty="0" err="1" smtClean="0">
                <a:latin typeface="Georgia" pitchFamily="18" charset="0"/>
                <a:cs typeface="Times New Roman" pitchFamily="18" charset="0"/>
              </a:rPr>
              <a:t>Ардальоновна</a:t>
            </a:r>
            <a:r>
              <a:rPr lang="ru-RU" sz="1400" dirty="0" smtClean="0">
                <a:latin typeface="Georgia" pitchFamily="18" charset="0"/>
                <a:cs typeface="Times New Roman" pitchFamily="18" charset="0"/>
              </a:rPr>
              <a:t> Федотова. </a:t>
            </a:r>
            <a:r>
              <a:rPr lang="ru-RU" sz="1400" dirty="0" smtClean="0">
                <a:latin typeface="Georgia" pitchFamily="18" charset="0"/>
                <a:cs typeface="Times New Roman" pitchFamily="18" charset="0"/>
              </a:rPr>
              <a:t>В те </a:t>
            </a:r>
            <a:r>
              <a:rPr lang="ru-RU" sz="1400" dirty="0" smtClean="0">
                <a:latin typeface="Georgia" pitchFamily="18" charset="0"/>
                <a:cs typeface="Times New Roman" pitchFamily="18" charset="0"/>
              </a:rPr>
              <a:t>годы, </a:t>
            </a:r>
            <a:r>
              <a:rPr lang="ru-RU" sz="1400" dirty="0" smtClean="0">
                <a:latin typeface="Georgia" pitchFamily="18" charset="0"/>
                <a:cs typeface="Times New Roman" pitchFamily="18" charset="0"/>
              </a:rPr>
              <a:t>люди на колхозных полях и лугах занимались заготовкой сена.  Сенокос был долгим, т.как приходилось косить вручную. В жаркую погоду ездить за водой в деревню на лошадях было далеко. Вот и по этой причине, из – за нехватки питьевой </a:t>
            </a:r>
            <a:r>
              <a:rPr lang="ru-RU" sz="1400" dirty="0" smtClean="0">
                <a:latin typeface="Georgia" pitchFamily="18" charset="0"/>
                <a:cs typeface="Times New Roman" pitchFamily="18" charset="0"/>
              </a:rPr>
              <a:t>воды, </a:t>
            </a:r>
            <a:r>
              <a:rPr lang="ru-RU" sz="1400" dirty="0" smtClean="0">
                <a:latin typeface="Georgia" pitchFamily="18" charset="0"/>
                <a:cs typeface="Times New Roman" pitchFamily="18" charset="0"/>
              </a:rPr>
              <a:t>в старину колхозники сами сооружали родники. В жаркую погоду не раз выручали они людей. С тех пор и </a:t>
            </a:r>
            <a:r>
              <a:rPr lang="ru-RU" sz="1400" dirty="0" smtClean="0">
                <a:latin typeface="Georgia" pitchFamily="18" charset="0"/>
                <a:cs typeface="Times New Roman" pitchFamily="18" charset="0"/>
              </a:rPr>
              <a:t>существует пословица</a:t>
            </a:r>
            <a:r>
              <a:rPr lang="ru-RU" sz="1400" dirty="0" smtClean="0">
                <a:solidFill>
                  <a:srgbClr val="0000FF"/>
                </a:solidFill>
                <a:latin typeface="Georgia" pitchFamily="18" charset="0"/>
                <a:cs typeface="Times New Roman" pitchFamily="18" charset="0"/>
              </a:rPr>
              <a:t>: «</a:t>
            </a:r>
            <a:r>
              <a:rPr lang="ru-RU" sz="1400" b="1" dirty="0" smtClean="0">
                <a:solidFill>
                  <a:srgbClr val="FF0000"/>
                </a:solidFill>
                <a:latin typeface="Georgia" pitchFamily="18" charset="0"/>
                <a:cs typeface="Times New Roman" pitchFamily="18" charset="0"/>
              </a:rPr>
              <a:t>Не </a:t>
            </a:r>
            <a:r>
              <a:rPr lang="ru-RU" sz="1400" b="1" dirty="0" smtClean="0">
                <a:solidFill>
                  <a:srgbClr val="FF0000"/>
                </a:solidFill>
                <a:latin typeface="Georgia" pitchFamily="18" charset="0"/>
                <a:cs typeface="Times New Roman" pitchFamily="18" charset="0"/>
              </a:rPr>
              <a:t>плюй в тот родник, откуда пьешь воду</a:t>
            </a:r>
            <a:r>
              <a:rPr lang="ru-RU" sz="1400" dirty="0" smtClean="0">
                <a:solidFill>
                  <a:srgbClr val="0000FF"/>
                </a:solidFill>
                <a:latin typeface="Georgia" pitchFamily="18" charset="0"/>
                <a:cs typeface="Times New Roman" pitchFamily="18" charset="0"/>
              </a:rPr>
              <a:t>».</a:t>
            </a:r>
            <a:endParaRPr lang="ru-RU" sz="1400" dirty="0"/>
          </a:p>
        </p:txBody>
      </p:sp>
      <p:pic>
        <p:nvPicPr>
          <p:cNvPr id="5" name="Рисунок 4" descr="IMG1977A.jpg"/>
          <p:cNvPicPr>
            <a:picLocks noChangeAspect="1"/>
          </p:cNvPicPr>
          <p:nvPr/>
        </p:nvPicPr>
        <p:blipFill>
          <a:blip r:embed="rId3" cstate="print"/>
          <a:srcRect l="31551" t="15625" r="17968"/>
          <a:stretch>
            <a:fillRect/>
          </a:stretch>
        </p:blipFill>
        <p:spPr>
          <a:xfrm>
            <a:off x="1357290" y="1071546"/>
            <a:ext cx="1921442" cy="2408644"/>
          </a:xfrm>
          <a:prstGeom prst="rect">
            <a:avLst/>
          </a:prstGeom>
          <a:ln>
            <a:noFill/>
          </a:ln>
          <a:effectLst>
            <a:softEdge rad="112500"/>
          </a:effectLst>
        </p:spPr>
      </p:pic>
      <p:pic>
        <p:nvPicPr>
          <p:cNvPr id="7" name="Рисунок 6" descr="Изображение 048.jpg"/>
          <p:cNvPicPr>
            <a:picLocks noChangeAspect="1"/>
          </p:cNvPicPr>
          <p:nvPr/>
        </p:nvPicPr>
        <p:blipFill>
          <a:blip r:embed="rId4" cstate="print"/>
          <a:srcRect t="6061" r="3030"/>
          <a:stretch>
            <a:fillRect/>
          </a:stretch>
        </p:blipFill>
        <p:spPr>
          <a:xfrm>
            <a:off x="1357290" y="3429000"/>
            <a:ext cx="1935739" cy="2500330"/>
          </a:xfrm>
          <a:prstGeom prst="rect">
            <a:avLst/>
          </a:prstGeom>
          <a:ln>
            <a:noFill/>
          </a:ln>
          <a:effectLst>
            <a:softEdge rad="112500"/>
          </a:effectLst>
        </p:spPr>
      </p:pic>
      <p:pic>
        <p:nvPicPr>
          <p:cNvPr id="8" name="Рисунок 7" descr="1458285798_0-1.gif"/>
          <p:cNvPicPr>
            <a:picLocks noChangeAspect="1"/>
          </p:cNvPicPr>
          <p:nvPr/>
        </p:nvPicPr>
        <p:blipFill>
          <a:blip r:embed="rId5" cstate="print"/>
          <a:stretch>
            <a:fillRect/>
          </a:stretch>
        </p:blipFill>
        <p:spPr>
          <a:xfrm rot="20742825">
            <a:off x="1822119" y="5418399"/>
            <a:ext cx="672412" cy="37767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1214414" y="882505"/>
            <a:ext cx="6715172"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2 день</a:t>
            </a:r>
            <a:r>
              <a:rPr kumimoji="0" lang="ru-RU"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На </a:t>
            </a: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второй день мы решили выбрать «</a:t>
            </a:r>
            <a:r>
              <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rPr>
              <a:t>смотрителя</a:t>
            </a: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 за нашим родничком. Так, как Денис Крысин живет недалеко, он сам изъявил желание выполнять, ежедневно проверять   эту ответственную работу</a:t>
            </a: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Хочется отметить, что на второй день, к большому нашему сожалению, мы обнаружили в родничке много ненужных досок. Их, конечно же, </a:t>
            </a: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бросили </a:t>
            </a: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туда несознательные дети. Ведь взрослый человек на это, мы думаем, не решился бы. Вот почему мы выбрали «СМОТРИТЕЛЯ»!  Так же было радостно видеть свое отражение в нашем родничке. Казалось, что наш родничок нас полюбил…</a:t>
            </a:r>
            <a:endParaRPr kumimoji="0" lang="ru-RU" sz="11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3" name="Рисунок 2" descr="IMG_20171009_080833.jpg"/>
          <p:cNvPicPr/>
          <p:nvPr/>
        </p:nvPicPr>
        <p:blipFill>
          <a:blip r:embed="rId3" cstate="print"/>
          <a:srcRect l="15473" t="14460" r="3543" b="19136"/>
          <a:stretch>
            <a:fillRect/>
          </a:stretch>
        </p:blipFill>
        <p:spPr>
          <a:xfrm rot="5400000">
            <a:off x="5322099" y="3750471"/>
            <a:ext cx="2286016" cy="2357454"/>
          </a:xfrm>
          <a:prstGeom prst="rect">
            <a:avLst/>
          </a:prstGeom>
          <a:ln>
            <a:noFill/>
          </a:ln>
          <a:effectLst>
            <a:softEdge rad="112500"/>
          </a:effectLst>
        </p:spPr>
      </p:pic>
      <p:pic>
        <p:nvPicPr>
          <p:cNvPr id="4" name="Рисунок 3" descr="DSCN4823.JPG"/>
          <p:cNvPicPr/>
          <p:nvPr/>
        </p:nvPicPr>
        <p:blipFill>
          <a:blip r:embed="rId4" cstate="print"/>
          <a:srcRect l="9744" t="4487" r="-6"/>
          <a:stretch>
            <a:fillRect/>
          </a:stretch>
        </p:blipFill>
        <p:spPr>
          <a:xfrm>
            <a:off x="1785918" y="3786190"/>
            <a:ext cx="2286016" cy="207170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pic>
        <p:nvPicPr>
          <p:cNvPr id="10241" name="Рисунок 0" descr="Изображение 050.jpg"/>
          <p:cNvPicPr>
            <a:picLocks noChangeAspect="1" noChangeArrowheads="1"/>
          </p:cNvPicPr>
          <p:nvPr/>
        </p:nvPicPr>
        <p:blipFill>
          <a:blip r:embed="rId3" cstate="print"/>
          <a:srcRect/>
          <a:stretch>
            <a:fillRect/>
          </a:stretch>
        </p:blipFill>
        <p:spPr bwMode="auto">
          <a:xfrm>
            <a:off x="1214414" y="4286256"/>
            <a:ext cx="2552700" cy="1914525"/>
          </a:xfrm>
          <a:prstGeom prst="rect">
            <a:avLst/>
          </a:prstGeom>
          <a:ln>
            <a:noFill/>
          </a:ln>
          <a:effectLst>
            <a:softEdge rad="112500"/>
          </a:effectLst>
        </p:spPr>
      </p:pic>
      <p:pic>
        <p:nvPicPr>
          <p:cNvPr id="10243" name="Рисунок 7" descr="Изображение 068.jpg"/>
          <p:cNvPicPr>
            <a:picLocks noChangeAspect="1" noChangeArrowheads="1"/>
          </p:cNvPicPr>
          <p:nvPr/>
        </p:nvPicPr>
        <p:blipFill>
          <a:blip r:embed="rId4" cstate="print"/>
          <a:srcRect t="7645"/>
          <a:stretch>
            <a:fillRect/>
          </a:stretch>
        </p:blipFill>
        <p:spPr bwMode="auto">
          <a:xfrm>
            <a:off x="3786182" y="4214818"/>
            <a:ext cx="1966913" cy="2428875"/>
          </a:xfrm>
          <a:prstGeom prst="rect">
            <a:avLst/>
          </a:prstGeom>
          <a:ln>
            <a:noFill/>
          </a:ln>
          <a:effectLst>
            <a:softEdge rad="112500"/>
          </a:effectLst>
        </p:spPr>
      </p:pic>
      <p:pic>
        <p:nvPicPr>
          <p:cNvPr id="10242" name="Рисунок 14" descr="Изображение 056.jpg"/>
          <p:cNvPicPr>
            <a:picLocks noChangeAspect="1" noChangeArrowheads="1"/>
          </p:cNvPicPr>
          <p:nvPr/>
        </p:nvPicPr>
        <p:blipFill>
          <a:blip r:embed="rId5" cstate="print"/>
          <a:srcRect/>
          <a:stretch>
            <a:fillRect/>
          </a:stretch>
        </p:blipFill>
        <p:spPr bwMode="auto">
          <a:xfrm>
            <a:off x="5643570" y="4286256"/>
            <a:ext cx="2371727" cy="1776613"/>
          </a:xfrm>
          <a:prstGeom prst="rect">
            <a:avLst/>
          </a:prstGeom>
          <a:ln>
            <a:noFill/>
          </a:ln>
          <a:effectLst>
            <a:softEdge rad="112500"/>
          </a:effectLst>
        </p:spPr>
      </p:pic>
      <p:sp>
        <p:nvSpPr>
          <p:cNvPr id="1024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45" name="Rectangle 5"/>
          <p:cNvSpPr>
            <a:spLocks noChangeArrowheads="1"/>
          </p:cNvSpPr>
          <p:nvPr/>
        </p:nvSpPr>
        <p:spPr bwMode="auto">
          <a:xfrm>
            <a:off x="1142976" y="757804"/>
            <a:ext cx="6929486"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3 день:</a:t>
            </a:r>
            <a:r>
              <a:rPr kumimoji="0" lang="ru-RU"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В этот день нам предстояло завершить нашу работу по созданию родничка. Все атрибуты для этого были у нас в наличии. Работа предстояла самая наитруднейшая. Надо </a:t>
            </a: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было сделать </a:t>
            </a:r>
            <a:r>
              <a:rPr kumimoji="0" lang="ru-RU" sz="14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каптажную</a:t>
            </a: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камеру. Мы справились и с этим заданием. Наши мальчики – богатыри соорудили к ручейку капитальный спуск – лесенку. Чтобы он был крепким, мальчики соорудили ступеньки из кирпичей. Девочки тоже не остались без дела. Они посадили саженцы дуба рядом с родничком, буквально в двух шагах. Всех нас тревожил один вопрос. Как же назвать новый родничок? Руководитель экспедиции с Юлией Степановой предложили свою версию. Раз рядом с родником посадили три ростка дуба, так и назовем: «</a:t>
            </a:r>
            <a:r>
              <a:rPr kumimoji="0" lang="ru-RU" sz="14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Родничок  - ТРИ ДУБКА</a:t>
            </a: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На этом названии и остановились. </a:t>
            </a: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Также </a:t>
            </a: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решили соорудить табличку, </a:t>
            </a: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в </a:t>
            </a: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которую будут занесены необходимые данные о создании родничка.</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Вот и завершилась наша работа. В честь своих предков мы, как и положено, зажгли свечку и разожгли костер. В этом году мы изучаем новый предмет ОРКСЭ  по модулю Основы православной культуры. Этот предмет помогает нам изучать молитвы. Вот одна из них сегодня и была нами прочитана. Нам очень хочется верить, что наш родник будет жить. Наша учительница, она же и руководитель экспедиции Светлана Германовна </a:t>
            </a: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,попросила </a:t>
            </a: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нас исполнить песню: «</a:t>
            </a:r>
            <a:r>
              <a:rPr kumimoji="0" lang="ru-RU" sz="14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Живи, родник, живи, родник моей любви</a:t>
            </a: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217" name="Rectangle 1"/>
          <p:cNvSpPr>
            <a:spLocks noChangeArrowheads="1"/>
          </p:cNvSpPr>
          <p:nvPr/>
        </p:nvSpPr>
        <p:spPr bwMode="auto">
          <a:xfrm>
            <a:off x="1142976" y="928670"/>
            <a:ext cx="6786610" cy="3918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Что говорят источники о роднике?</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При работе над летописью мы не раз обращались к толковому словарю. Из него о роднике мы узнали:</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1" i="0" u="sng"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Родник</a:t>
            </a:r>
            <a:r>
              <a:rPr kumimoji="0" lang="ru-RU" sz="1400" b="0" i="0" u="sng"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(или источник, или ключ) — естественный выход подземных вод на поверхность Земли на суше или под водой.</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Образование источников может быть обусловлено различными факторами:</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пересечением водоносных горизонтов с отрицательными формами современного рельефа (например, речными долинами, балками, оврагами, озёрными котловинами),</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геолого-структурными особенностями местности (наличием трещин, зон тектонических нарушений, контактов изверженных и осадочных пород),</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фильтрационной неоднородностью водовмещающих пород и др.</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Родники бывают:</a:t>
            </a: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восходящими — напорными и нисходящими — безнапорными; временно действующими (сезонными) и постоянно действующими и др.</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По температуре родники делятся на холодные, тёплые, горячие, кипящие.</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По классификации советского гидрогеолога А. М. </a:t>
            </a:r>
            <a:r>
              <a:rPr kumimoji="0" lang="ru-RU" sz="14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Овчинникова</a:t>
            </a: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выделяется три группы источников в зависимости от питания водами верховодки, грунтовыми или артезианскими водами.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f43998c84804a5a52cc42f47ee8d19ec.gif"/>
          <p:cNvPicPr>
            <a:picLocks noChangeAspect="1"/>
          </p:cNvPicPr>
          <p:nvPr/>
        </p:nvPicPr>
        <p:blipFill>
          <a:blip r:embed="rId3" cstate="print"/>
          <a:stretch>
            <a:fillRect/>
          </a:stretch>
        </p:blipFill>
        <p:spPr>
          <a:xfrm>
            <a:off x="2857488" y="4572008"/>
            <a:ext cx="3333752" cy="1593950"/>
          </a:xfrm>
          <a:prstGeom prst="ellipse">
            <a:avLst/>
          </a:prstGeom>
          <a:ln>
            <a:noFill/>
          </a:ln>
          <a:effectLst>
            <a:softEdge rad="112500"/>
          </a:effectLst>
        </p:spPr>
      </p:pic>
      <p:pic>
        <p:nvPicPr>
          <p:cNvPr id="5" name="Рисунок 4" descr="923.gif"/>
          <p:cNvPicPr>
            <a:picLocks noChangeAspect="1"/>
          </p:cNvPicPr>
          <p:nvPr/>
        </p:nvPicPr>
        <p:blipFill>
          <a:blip r:embed="rId4" cstate="print"/>
          <a:stretch>
            <a:fillRect/>
          </a:stretch>
        </p:blipFill>
        <p:spPr>
          <a:xfrm>
            <a:off x="1571604" y="4741466"/>
            <a:ext cx="1533530" cy="1248222"/>
          </a:xfrm>
          <a:prstGeom prst="rect">
            <a:avLst/>
          </a:prstGeom>
        </p:spPr>
      </p:pic>
      <p:pic>
        <p:nvPicPr>
          <p:cNvPr id="6" name="Рисунок 5" descr="923.gif"/>
          <p:cNvPicPr>
            <a:picLocks noChangeAspect="1"/>
          </p:cNvPicPr>
          <p:nvPr/>
        </p:nvPicPr>
        <p:blipFill>
          <a:blip r:embed="rId4" cstate="print"/>
          <a:stretch>
            <a:fillRect/>
          </a:stretch>
        </p:blipFill>
        <p:spPr>
          <a:xfrm>
            <a:off x="5786446" y="4714884"/>
            <a:ext cx="1500198" cy="122109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142976" y="1000109"/>
            <a:ext cx="6929486"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Рассказывают про родник, созданный Сергием Радонежским</a:t>
            </a: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Вначале он воду из-под холма таскал. А потом надоело, да и здоровье уже было не то, вот тогда и забил родник на вершине холма. И сейчас бьет. Чистые помыслы и сила мысли ему помогли.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05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Прекрасно очищает подземные воды дуб. Так что сажайте на участке побольше дубов, тем более, что у них еще масса прекрасных свойств. Не даром на Руси это было священным деревом.</a:t>
            </a:r>
            <a:endParaRPr kumimoji="0" lang="ru-RU" sz="105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Если дебит родника будет составлять в среднем один литр в минуту, то за час получим 60-т литров воды, за сутки — 1440-к литров воды, за месяц — 43200-ти литров воды, за год — 525600-т литров воды. Такого количества воды хватит для пополнения запасов воды в нескольких приличных прудах, которые также будут снабжаться водой от дождей и таяния снега, а терять воду за счёт испарения и просачивания в почву.</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Изображение 045.jpg"/>
          <p:cNvPicPr>
            <a:picLocks noChangeAspect="1"/>
          </p:cNvPicPr>
          <p:nvPr/>
        </p:nvPicPr>
        <p:blipFill>
          <a:blip r:embed="rId3" cstate="print"/>
          <a:srcRect l="20000" r="11429"/>
          <a:stretch>
            <a:fillRect/>
          </a:stretch>
        </p:blipFill>
        <p:spPr>
          <a:xfrm rot="16200000">
            <a:off x="5675941" y="3896696"/>
            <a:ext cx="2214579" cy="2422196"/>
          </a:xfrm>
          <a:prstGeom prst="rect">
            <a:avLst/>
          </a:prstGeom>
          <a:ln>
            <a:noFill/>
          </a:ln>
          <a:effectLst>
            <a:softEdge rad="112500"/>
          </a:effectLst>
        </p:spPr>
      </p:pic>
      <p:pic>
        <p:nvPicPr>
          <p:cNvPr id="5" name="Рисунок 4" descr="Изображение 071.jpg"/>
          <p:cNvPicPr>
            <a:picLocks noChangeAspect="1"/>
          </p:cNvPicPr>
          <p:nvPr/>
        </p:nvPicPr>
        <p:blipFill>
          <a:blip r:embed="rId4" cstate="print"/>
          <a:stretch>
            <a:fillRect/>
          </a:stretch>
        </p:blipFill>
        <p:spPr>
          <a:xfrm>
            <a:off x="2285984" y="4143380"/>
            <a:ext cx="2571769" cy="2071702"/>
          </a:xfrm>
          <a:prstGeom prst="rect">
            <a:avLst/>
          </a:prstGeom>
          <a:ln>
            <a:noFill/>
          </a:ln>
          <a:effectLst>
            <a:softEdge rad="112500"/>
          </a:effectLst>
        </p:spPr>
      </p:pic>
      <p:pic>
        <p:nvPicPr>
          <p:cNvPr id="6" name="Рисунок 5" descr="1458285798_0-1.gif"/>
          <p:cNvPicPr>
            <a:picLocks noChangeAspect="1"/>
          </p:cNvPicPr>
          <p:nvPr/>
        </p:nvPicPr>
        <p:blipFill>
          <a:blip r:embed="rId5" cstate="print"/>
          <a:stretch>
            <a:fillRect/>
          </a:stretch>
        </p:blipFill>
        <p:spPr>
          <a:xfrm>
            <a:off x="3443402" y="5286388"/>
            <a:ext cx="642942" cy="642942"/>
          </a:xfrm>
          <a:prstGeom prst="ellipse">
            <a:avLst/>
          </a:prstGeom>
          <a:ln>
            <a:noFill/>
          </a:ln>
          <a:effectLst>
            <a:softEdge rad="112500"/>
          </a:effectLst>
        </p:spPr>
      </p:pic>
      <p:pic>
        <p:nvPicPr>
          <p:cNvPr id="7" name="Рисунок 6" descr="1458285798_0-1.gif"/>
          <p:cNvPicPr>
            <a:picLocks noChangeAspect="1"/>
          </p:cNvPicPr>
          <p:nvPr/>
        </p:nvPicPr>
        <p:blipFill>
          <a:blip r:embed="rId5" cstate="print"/>
          <a:stretch>
            <a:fillRect/>
          </a:stretch>
        </p:blipFill>
        <p:spPr>
          <a:xfrm>
            <a:off x="6143636" y="4643446"/>
            <a:ext cx="1250315" cy="125031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285852" y="928670"/>
            <a:ext cx="7215238" cy="989974"/>
          </a:xfrm>
          <a:prstGeom prst="rect">
            <a:avLst/>
          </a:prstGeom>
          <a:noFill/>
          <a:ln w="9525">
            <a:noFill/>
            <a:miter lim="800000"/>
            <a:headEnd/>
            <a:tailEnd/>
          </a:ln>
          <a:effectLst/>
        </p:spPr>
        <p:txBody>
          <a:bodyPr vert="horz" wrap="square" lIns="457056" tIns="12696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Карта с предполагаемыми местами прохождения родниковых жил в нашей местности</a:t>
            </a:r>
            <a:endParaRPr kumimoji="0" lang="ru-RU" sz="1400" b="1" i="0" u="none" strike="noStrike" cap="none" normalizeH="0" baseline="0" dirty="0" smtClean="0">
              <a:ln>
                <a:noFill/>
              </a:ln>
              <a:solidFill>
                <a:srgbClr val="0000FF"/>
              </a:solidFill>
              <a:effectLst/>
              <a:latin typeface="Cambria"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rgbClr val="0000FF"/>
              </a:solidFill>
              <a:effectLst/>
              <a:latin typeface="Arial" pitchFamily="34" charset="0"/>
            </a:endParaRPr>
          </a:p>
        </p:txBody>
      </p:sp>
      <p:pic>
        <p:nvPicPr>
          <p:cNvPr id="7169" name="Рисунок 9" descr="http://1958ypa.ru/piv/12.gif"/>
          <p:cNvPicPr>
            <a:picLocks noChangeAspect="1" noChangeArrowheads="1"/>
          </p:cNvPicPr>
          <p:nvPr/>
        </p:nvPicPr>
        <p:blipFill>
          <a:blip r:embed="rId3" cstate="print"/>
          <a:srcRect/>
          <a:stretch>
            <a:fillRect/>
          </a:stretch>
        </p:blipFill>
        <p:spPr bwMode="auto">
          <a:xfrm>
            <a:off x="5000628" y="4714884"/>
            <a:ext cx="2673064" cy="1436686"/>
          </a:xfrm>
          <a:prstGeom prst="rect">
            <a:avLst/>
          </a:prstGeom>
          <a:ln>
            <a:noFill/>
          </a:ln>
          <a:effectLst>
            <a:softEdge rad="112500"/>
          </a:effectLst>
        </p:spPr>
      </p:pic>
      <p:sp>
        <p:nvSpPr>
          <p:cNvPr id="7171" name="Rectangle 3"/>
          <p:cNvSpPr>
            <a:spLocks noChangeArrowheads="1"/>
          </p:cNvSpPr>
          <p:nvPr/>
        </p:nvSpPr>
        <p:spPr bwMode="auto">
          <a:xfrm rot="10800000" flipV="1">
            <a:off x="1071538" y="1001841"/>
            <a:ext cx="6858048"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Надо думать, что по времени суток и по сезонам дебит родника будет значительно изменяться, а конкретные показатели можно будет определить при помощи водного счётчика. Если естественного напора будет не хватать для работы счётчика, придётся воспользоваться бочкой, насосом и мерной линейкой.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05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Вода из родника будет поступать в двухсотлитровую приёмную бочку, а из неё будет стекать в пруд по пластиковой трубе, проложенной на глубине 60-т см.</a:t>
            </a:r>
            <a:endParaRPr kumimoji="0" lang="ru-RU" sz="105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Над приёмной бочкой родника собираюсь соорудить из бруска 50*50 мм. и досок сплошное ограждение для защиты от пыли, листьев и зимних морозов. Сверху будет сделана крышка, чтобы можно было набирать воду ведром. На зиму ограждение буду накрывать метровым слоем соломы, которую весной буду сбрасывать, измельчать и использовать для мульчирования огорода.</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643042" y="285728"/>
            <a:ext cx="5786478"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endParaRPr kumimoji="0" lang="ru-RU" sz="12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ru-RU" sz="1200" b="1" dirty="0" smtClean="0">
              <a:solidFill>
                <a:srgbClr val="0000FF"/>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ru-RU" sz="12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Вот хороший текст из Интернета:</a:t>
            </a:r>
            <a:endParaRPr kumimoji="0" lang="ru-RU" sz="105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6147" name="Rectangle 3"/>
          <p:cNvSpPr>
            <a:spLocks noChangeArrowheads="1"/>
          </p:cNvSpPr>
          <p:nvPr/>
        </p:nvSpPr>
        <p:spPr bwMode="auto">
          <a:xfrm rot="10800000" flipV="1">
            <a:off x="1214414" y="696601"/>
            <a:ext cx="664373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современном понимании, под родником понимается выход грунтовой воды, которая столкнулась с непроницаемым слоем. Этот тип родников на самом деле является отфильтрованной просочившейся водой, а не истинным родником. При правильных условиях, а именно под положительным температурным градиентом - теплые дожди, прохлада земли, более прохладные нижние слои и т.д. - в форме отфильтрованной просочившейся воды, которая накапливается над непроницаемым слоем и под действием силы тяжести стекает вниз с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3" tooltip="источник: http://alexfl.ru"/>
              </a:rPr>
              <a:t>температурным градиентом</a:t>
            </a:r>
            <a:r>
              <a:rPr kumimoji="0" lang="ru-RU"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 её точке выхода.</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Рисунок 4" descr="807362.gif"/>
          <p:cNvPicPr>
            <a:picLocks noChangeAspect="1"/>
          </p:cNvPicPr>
          <p:nvPr/>
        </p:nvPicPr>
        <p:blipFill>
          <a:blip r:embed="rId4" cstate="print"/>
          <a:stretch>
            <a:fillRect/>
          </a:stretch>
        </p:blipFill>
        <p:spPr>
          <a:xfrm>
            <a:off x="5357818" y="3357562"/>
            <a:ext cx="2500330" cy="2500330"/>
          </a:xfrm>
          <a:prstGeom prst="rect">
            <a:avLst/>
          </a:prstGeom>
          <a:ln>
            <a:noFill/>
          </a:ln>
          <a:effectLst>
            <a:softEdge rad="112500"/>
          </a:effectLst>
        </p:spPr>
      </p:pic>
      <p:pic>
        <p:nvPicPr>
          <p:cNvPr id="6" name="Рисунок 5" descr="http://1958ypa.ru/aaa/03.jpg"/>
          <p:cNvPicPr/>
          <p:nvPr/>
        </p:nvPicPr>
        <p:blipFill>
          <a:blip r:embed="rId5" cstate="print"/>
          <a:srcRect/>
          <a:stretch>
            <a:fillRect/>
          </a:stretch>
        </p:blipFill>
        <p:spPr bwMode="auto">
          <a:xfrm>
            <a:off x="1928794" y="3500438"/>
            <a:ext cx="2614968" cy="23201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121" name="Rectangle 1"/>
          <p:cNvSpPr>
            <a:spLocks noChangeArrowheads="1"/>
          </p:cNvSpPr>
          <p:nvPr/>
        </p:nvSpPr>
        <p:spPr bwMode="auto">
          <a:xfrm>
            <a:off x="1142976" y="714356"/>
            <a:ext cx="6858048" cy="5514290"/>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Вывод: </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Мы узнали и доказали, что по родниковым жилам - артезианская вода выходит на поверхность земли в виде ключей в озёра, реки или родников. Родниковая вода, это живая вода в отличие от артезианской воды, так - как родниковая вода находится в движении, проходя многие километры по родниковым жилкам сквозь подземный мелкий песок, состоящий из удивительно разных минералов. Вода фильтруется, насыщается минералами и выстраивает свою структуру. Поэтому родниковую воду считают целебной, и она может храниться многие </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годы.</a:t>
            </a:r>
            <a:endParaRPr kumimoji="0" lang="ru-RU" sz="1400" b="1" i="0" u="none" strike="noStrike" cap="none" normalizeH="0" baseline="0" dirty="0" smtClean="0">
              <a:ln>
                <a:noFill/>
              </a:ln>
              <a:solidFill>
                <a:srgbClr val="4F81BD"/>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Также мы узнали из разных источников, что зимой родниковая вода не замерзает, так как она находится в движении и имеет положительную температуру (смотрите видео).</a:t>
            </a:r>
            <a:endParaRPr kumimoji="0" lang="ru-RU" sz="1400" b="1" i="0" u="none" strike="noStrike" cap="none" normalizeH="0" baseline="0" dirty="0" smtClean="0">
              <a:ln>
                <a:noFill/>
              </a:ln>
              <a:solidFill>
                <a:srgbClr val="4F81BD"/>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Родниковые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источники испокон веков почитались на Руси. Обитая в краю озер и рек, ручьев и болот, население выработало целый комплекс религиозного почитания воды. Особой силой наделяли наши далекие предки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родники-студенцы</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относились к ним с особым благоговением. Именно отсюда идет обычай расчищать и обихаживать ключи, пить целебную воду и совершать в ней омовение.</a:t>
            </a:r>
            <a:endParaRPr kumimoji="0" lang="ru-RU" sz="105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Мы надеемся, что наши родники, созданные нами в эти дни, сохранятся надолго. Хочется также надеяться, что из нее будут черпать студеную водицу и наши дети, а может, и наши внуки…</a:t>
            </a:r>
            <a:endParaRPr kumimoji="0" lang="ru-RU" sz="105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097" name="Rectangle 1"/>
          <p:cNvSpPr>
            <a:spLocks noChangeArrowheads="1"/>
          </p:cNvSpPr>
          <p:nvPr/>
        </p:nvSpPr>
        <p:spPr bwMode="auto">
          <a:xfrm>
            <a:off x="1142976" y="928670"/>
            <a:ext cx="7000924"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Список использованной  литературы</a:t>
            </a:r>
            <a:r>
              <a:rPr kumimoji="0" lang="ru-RU"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ru-RU" sz="105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В. Д.Дмитриев, Чувашские исторические предания. </a:t>
            </a:r>
            <a:r>
              <a:rPr kumimoji="0" lang="ru-RU"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Уч</a:t>
            </a:r>
            <a:r>
              <a:rPr kumimoji="0" lang="ru-RU"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изд.л.26,62.Чувашское книжное издательство, 428000, Чебоксары, пр. Ленина, 4. 15.04.92.</a:t>
            </a:r>
            <a:endParaRPr kumimoji="0" lang="ru-RU" sz="105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Т.В.Артемьева, О.И.Печников. Литературное чтение (на чувашском языке), ГУП Чувашской Республики </a:t>
            </a:r>
            <a:r>
              <a:rPr kumimoji="0" lang="ru-RU"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Чувашское книжное издательство</a:t>
            </a:r>
            <a:r>
              <a:rPr kumimoji="0" lang="ru-RU"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Мининформполитики</a:t>
            </a:r>
            <a:r>
              <a:rPr kumimoji="0" lang="ru-RU"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Чувашии, 428019, Чебоксары, пр. Ивана Яковлева, 13.</a:t>
            </a:r>
            <a:endParaRPr kumimoji="0" lang="ru-RU" sz="105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Сайты и электронные </a:t>
            </a:r>
            <a:r>
              <a:rPr kumimoji="0" lang="ru-RU"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рессурсы</a:t>
            </a:r>
            <a:r>
              <a:rPr kumimoji="0" lang="ru-RU"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ru-RU" sz="105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hlinkClick r:id="rId3" tooltip=" Экопарк  Z"/>
              </a:rPr>
              <a:t>Экопарк</a:t>
            </a:r>
            <a:r>
              <a:rPr kumimoji="0" lang="ru-RU" sz="1600" b="1" i="0" u="none" strike="noStrike" cap="none" normalizeH="0" baseline="0" dirty="0" smtClean="0">
                <a:ln>
                  <a:noFill/>
                </a:ln>
                <a:solidFill>
                  <a:schemeClr val="tx1"/>
                </a:solidFill>
                <a:effectLst/>
                <a:latin typeface="Arial" pitchFamily="34" charset="0"/>
                <a:ea typeface="Calibri" pitchFamily="34" charset="0"/>
                <a:cs typeface="Arial" pitchFamily="34" charset="0"/>
                <a:hlinkClick r:id="rId3" tooltip=" Экопарк  Z"/>
              </a:rPr>
              <a:t> Z</a:t>
            </a: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ru-RU" sz="105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RMINT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RU</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05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ep-z.ru</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05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1142984"/>
            <a:ext cx="6643734" cy="3429024"/>
          </a:xfrm>
        </p:spPr>
        <p:txBody>
          <a:bodyPr>
            <a:normAutofit fontScale="90000"/>
          </a:bodyPr>
          <a:lstStyle/>
          <a:p>
            <a:r>
              <a:rPr lang="ru-RU" b="1" i="1" dirty="0" smtClean="0">
                <a:solidFill>
                  <a:srgbClr val="00B050"/>
                </a:solidFill>
                <a:latin typeface="Times New Roman" pitchFamily="18" charset="0"/>
                <a:cs typeface="Times New Roman" pitchFamily="18" charset="0"/>
              </a:rPr>
              <a:t/>
            </a:r>
            <a:br>
              <a:rPr lang="ru-RU" b="1" i="1" dirty="0" smtClean="0">
                <a:solidFill>
                  <a:srgbClr val="00B050"/>
                </a:solidFill>
                <a:latin typeface="Times New Roman" pitchFamily="18" charset="0"/>
                <a:cs typeface="Times New Roman" pitchFamily="18" charset="0"/>
              </a:rPr>
            </a:br>
            <a:r>
              <a:rPr lang="en-US" b="1" i="1" dirty="0" smtClean="0">
                <a:solidFill>
                  <a:srgbClr val="00B050"/>
                </a:solidFill>
                <a:latin typeface="Times New Roman" pitchFamily="18" charset="0"/>
                <a:cs typeface="Times New Roman" pitchFamily="18" charset="0"/>
              </a:rPr>
              <a:t>II </a:t>
            </a:r>
            <a:r>
              <a:rPr lang="ru-RU" b="1" i="1" dirty="0" smtClean="0">
                <a:solidFill>
                  <a:srgbClr val="00B050"/>
                </a:solidFill>
                <a:latin typeface="Times New Roman" pitchFamily="18" charset="0"/>
                <a:cs typeface="Times New Roman" pitchFamily="18" charset="0"/>
              </a:rPr>
              <a:t>этап:</a:t>
            </a:r>
            <a:r>
              <a:rPr lang="en-US" b="1" i="1" dirty="0" smtClean="0">
                <a:solidFill>
                  <a:srgbClr val="00B050"/>
                </a:solidFill>
                <a:latin typeface="Times New Roman" pitchFamily="18" charset="0"/>
                <a:cs typeface="Times New Roman" pitchFamily="18" charset="0"/>
              </a:rPr>
              <a:t/>
            </a:r>
            <a:br>
              <a:rPr lang="en-US" b="1" i="1" dirty="0" smtClean="0">
                <a:solidFill>
                  <a:srgbClr val="00B050"/>
                </a:solidFill>
                <a:latin typeface="Times New Roman" pitchFamily="18" charset="0"/>
                <a:cs typeface="Times New Roman" pitchFamily="18" charset="0"/>
              </a:rPr>
            </a:br>
            <a:r>
              <a:rPr lang="ru-RU" b="1" i="1" dirty="0" smtClean="0">
                <a:solidFill>
                  <a:srgbClr val="00B050"/>
                </a:solidFill>
                <a:latin typeface="Times New Roman" pitchFamily="18" charset="0"/>
                <a:cs typeface="Times New Roman" pitchFamily="18" charset="0"/>
              </a:rPr>
              <a:t>«Есть у нас такие места»</a:t>
            </a:r>
            <a:br>
              <a:rPr lang="ru-RU" b="1" i="1" dirty="0" smtClean="0">
                <a:solidFill>
                  <a:srgbClr val="00B050"/>
                </a:solidFill>
                <a:latin typeface="Times New Roman" pitchFamily="18" charset="0"/>
                <a:cs typeface="Times New Roman" pitchFamily="18" charset="0"/>
              </a:rPr>
            </a:br>
            <a:r>
              <a:rPr lang="ru-RU" sz="3600" b="1" i="1" dirty="0" smtClean="0">
                <a:solidFill>
                  <a:srgbClr val="0000FF"/>
                </a:solidFill>
                <a:latin typeface="Times New Roman" pitchFamily="18" charset="0"/>
                <a:cs typeface="Times New Roman" pitchFamily="18" charset="0"/>
              </a:rPr>
              <a:t>«Живи, родник, живи…</a:t>
            </a:r>
            <a:br>
              <a:rPr lang="ru-RU" sz="3600" b="1" i="1" dirty="0" smtClean="0">
                <a:solidFill>
                  <a:srgbClr val="0000FF"/>
                </a:solidFill>
                <a:latin typeface="Times New Roman" pitchFamily="18" charset="0"/>
                <a:cs typeface="Times New Roman" pitchFamily="18" charset="0"/>
              </a:rPr>
            </a:br>
            <a:r>
              <a:rPr lang="ru-RU" sz="3600" b="1" i="1" dirty="0" smtClean="0">
                <a:solidFill>
                  <a:srgbClr val="0000FF"/>
                </a:solidFill>
                <a:latin typeface="Times New Roman" pitchFamily="18" charset="0"/>
                <a:cs typeface="Times New Roman" pitchFamily="18" charset="0"/>
              </a:rPr>
              <a:t>Родник моей любви.</a:t>
            </a:r>
            <a:br>
              <a:rPr lang="ru-RU" sz="3600" b="1" i="1" dirty="0" smtClean="0">
                <a:solidFill>
                  <a:srgbClr val="0000FF"/>
                </a:solidFill>
                <a:latin typeface="Times New Roman" pitchFamily="18" charset="0"/>
                <a:cs typeface="Times New Roman" pitchFamily="18" charset="0"/>
              </a:rPr>
            </a:br>
            <a:r>
              <a:rPr lang="ru-RU" sz="3600" b="1" i="1" dirty="0" smtClean="0">
                <a:solidFill>
                  <a:srgbClr val="0000FF"/>
                </a:solidFill>
                <a:latin typeface="Times New Roman" pitchFamily="18" charset="0"/>
                <a:cs typeface="Times New Roman" pitchFamily="18" charset="0"/>
              </a:rPr>
              <a:t>Любви к земле одной,</a:t>
            </a:r>
            <a:br>
              <a:rPr lang="ru-RU" sz="3600" b="1" i="1" dirty="0" smtClean="0">
                <a:solidFill>
                  <a:srgbClr val="0000FF"/>
                </a:solidFill>
                <a:latin typeface="Times New Roman" pitchFamily="18" charset="0"/>
                <a:cs typeface="Times New Roman" pitchFamily="18" charset="0"/>
              </a:rPr>
            </a:br>
            <a:r>
              <a:rPr lang="ru-RU" sz="3600" b="1" i="1" dirty="0" smtClean="0">
                <a:solidFill>
                  <a:srgbClr val="0000FF"/>
                </a:solidFill>
                <a:latin typeface="Times New Roman" pitchFamily="18" charset="0"/>
                <a:cs typeface="Times New Roman" pitchFamily="18" charset="0"/>
              </a:rPr>
              <a:t>К земле, навек родной…</a:t>
            </a:r>
            <a:r>
              <a:rPr lang="ru-RU" b="1" i="1" dirty="0" smtClean="0">
                <a:solidFill>
                  <a:srgbClr val="0000FF"/>
                </a:solidFill>
                <a:latin typeface="Times New Roman" pitchFamily="18" charset="0"/>
                <a:cs typeface="Times New Roman" pitchFamily="18" charset="0"/>
              </a:rPr>
              <a:t/>
            </a:r>
            <a:br>
              <a:rPr lang="ru-RU" b="1" i="1" dirty="0" smtClean="0">
                <a:solidFill>
                  <a:srgbClr val="0000FF"/>
                </a:solidFill>
                <a:latin typeface="Times New Roman" pitchFamily="18" charset="0"/>
                <a:cs typeface="Times New Roman" pitchFamily="18" charset="0"/>
              </a:rPr>
            </a:br>
            <a:r>
              <a:rPr lang="ru-RU" b="1" i="1" dirty="0" smtClean="0">
                <a:solidFill>
                  <a:srgbClr val="0000FF"/>
                </a:solidFill>
                <a:latin typeface="Times New Roman" pitchFamily="18" charset="0"/>
                <a:cs typeface="Times New Roman" pitchFamily="18" charset="0"/>
              </a:rPr>
              <a:t/>
            </a:r>
            <a:br>
              <a:rPr lang="ru-RU" b="1" i="1" dirty="0" smtClean="0">
                <a:solidFill>
                  <a:srgbClr val="0000FF"/>
                </a:solidFill>
                <a:latin typeface="Times New Roman" pitchFamily="18" charset="0"/>
                <a:cs typeface="Times New Roman" pitchFamily="18" charset="0"/>
              </a:rPr>
            </a:br>
            <a:endParaRPr lang="ru-RU" b="1" i="1" dirty="0">
              <a:solidFill>
                <a:srgbClr val="0000FF"/>
              </a:solidFill>
              <a:latin typeface="Times New Roman" pitchFamily="18" charset="0"/>
              <a:cs typeface="Times New Roman" pitchFamily="18" charset="0"/>
            </a:endParaRPr>
          </a:p>
        </p:txBody>
      </p:sp>
      <p:pic>
        <p:nvPicPr>
          <p:cNvPr id="3" name="Рисунок 2" descr="f43998c84804a5a52cc42f47ee8d19ec.gif"/>
          <p:cNvPicPr>
            <a:picLocks noChangeAspect="1"/>
          </p:cNvPicPr>
          <p:nvPr/>
        </p:nvPicPr>
        <p:blipFill>
          <a:blip r:embed="rId3" cstate="print"/>
          <a:stretch>
            <a:fillRect/>
          </a:stretch>
        </p:blipFill>
        <p:spPr>
          <a:xfrm>
            <a:off x="2500298" y="4071942"/>
            <a:ext cx="3714776" cy="177612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pic>
        <p:nvPicPr>
          <p:cNvPr id="10" name="Рисунок 9" descr="Изображение 044.jpg"/>
          <p:cNvPicPr>
            <a:picLocks noChangeAspect="1"/>
          </p:cNvPicPr>
          <p:nvPr/>
        </p:nvPicPr>
        <p:blipFill>
          <a:blip r:embed="rId3" cstate="print"/>
          <a:srcRect l="14286" r="57143" b="75000"/>
          <a:stretch>
            <a:fillRect/>
          </a:stretch>
        </p:blipFill>
        <p:spPr>
          <a:xfrm rot="20055067">
            <a:off x="2064813" y="2290898"/>
            <a:ext cx="1376200" cy="1605566"/>
          </a:xfrm>
          <a:prstGeom prst="ellipse">
            <a:avLst/>
          </a:prstGeom>
          <a:ln w="28575"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9" name="Рисунок 8" descr="Изображение 170.jpg"/>
          <p:cNvPicPr>
            <a:picLocks noChangeAspect="1"/>
          </p:cNvPicPr>
          <p:nvPr/>
        </p:nvPicPr>
        <p:blipFill>
          <a:blip r:embed="rId4" cstate="print"/>
          <a:srcRect l="39844" t="22535" r="45312" b="43662"/>
          <a:stretch>
            <a:fillRect/>
          </a:stretch>
        </p:blipFill>
        <p:spPr>
          <a:xfrm rot="1088679">
            <a:off x="5582029" y="2280234"/>
            <a:ext cx="1277120" cy="1613204"/>
          </a:xfrm>
          <a:prstGeom prst="ellipse">
            <a:avLst/>
          </a:prstGeom>
          <a:ln w="28575"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Рисунок 7" descr="IMG_20161216_132632.jpg"/>
          <p:cNvPicPr>
            <a:picLocks noChangeAspect="1"/>
          </p:cNvPicPr>
          <p:nvPr/>
        </p:nvPicPr>
        <p:blipFill>
          <a:blip r:embed="rId5" cstate="print"/>
          <a:srcRect l="25891" t="-4651" r="23130" b="48837"/>
          <a:stretch>
            <a:fillRect/>
          </a:stretch>
        </p:blipFill>
        <p:spPr>
          <a:xfrm rot="20972847">
            <a:off x="2059404" y="3760957"/>
            <a:ext cx="1440666" cy="1571636"/>
          </a:xfrm>
          <a:prstGeom prst="ellipse">
            <a:avLst/>
          </a:prstGeom>
          <a:ln w="5715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 name="Рисунок 3" descr="Изображение 141.jpg"/>
          <p:cNvPicPr>
            <a:picLocks noChangeAspect="1"/>
          </p:cNvPicPr>
          <p:nvPr/>
        </p:nvPicPr>
        <p:blipFill>
          <a:blip r:embed="rId6" cstate="print"/>
          <a:srcRect l="39062" t="25390" r="34376" b="53516"/>
          <a:stretch>
            <a:fillRect/>
          </a:stretch>
        </p:blipFill>
        <p:spPr>
          <a:xfrm rot="581328">
            <a:off x="5472407" y="3750397"/>
            <a:ext cx="1398005" cy="1480241"/>
          </a:xfrm>
          <a:prstGeom prst="ellipse">
            <a:avLst/>
          </a:prstGeom>
          <a:ln w="127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Рисунок 4" descr="Изображение 141.jpg"/>
          <p:cNvPicPr>
            <a:picLocks noChangeAspect="1"/>
          </p:cNvPicPr>
          <p:nvPr/>
        </p:nvPicPr>
        <p:blipFill>
          <a:blip r:embed="rId6" cstate="print"/>
          <a:srcRect l="64063" t="20703" r="12500" b="59375"/>
          <a:stretch>
            <a:fillRect/>
          </a:stretch>
        </p:blipFill>
        <p:spPr>
          <a:xfrm rot="864002">
            <a:off x="6455618" y="2644193"/>
            <a:ext cx="1350515" cy="1530584"/>
          </a:xfrm>
          <a:prstGeom prst="ellipse">
            <a:avLst/>
          </a:prstGeom>
          <a:ln w="381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 name="Заголовок 1"/>
          <p:cNvSpPr>
            <a:spLocks noGrp="1"/>
          </p:cNvSpPr>
          <p:nvPr>
            <p:ph type="title" idx="4294967295"/>
          </p:nvPr>
        </p:nvSpPr>
        <p:spPr>
          <a:xfrm>
            <a:off x="285720" y="1571612"/>
            <a:ext cx="8501121" cy="3357563"/>
          </a:xfrm>
        </p:spPr>
        <p:txBody>
          <a:bodyPr>
            <a:noAutofit/>
          </a:bodyPr>
          <a:lstStyle/>
          <a:p>
            <a:r>
              <a:rPr lang="ru-RU" sz="1800" dirty="0" smtClean="0">
                <a:latin typeface="Times New Roman" pitchFamily="18" charset="0"/>
                <a:cs typeface="Times New Roman" pitchFamily="18" charset="0"/>
              </a:rPr>
              <a:t> Над презентацией работали обучающиеся 4 класса МБОУ «</a:t>
            </a:r>
            <a:r>
              <a:rPr lang="ru-RU" sz="1800" dirty="0" err="1" smtClean="0">
                <a:latin typeface="Times New Roman" pitchFamily="18" charset="0"/>
                <a:cs typeface="Times New Roman" pitchFamily="18" charset="0"/>
              </a:rPr>
              <a:t>Орининская</a:t>
            </a:r>
            <a:r>
              <a:rPr lang="ru-RU" sz="1800" dirty="0" smtClean="0">
                <a:latin typeface="Times New Roman" pitchFamily="18" charset="0"/>
                <a:cs typeface="Times New Roman" pitchFamily="18" charset="0"/>
              </a:rPr>
              <a:t> средняя общеобразовательная школа», участники экспедиционного отряда "Возродим утраченное» </a:t>
            </a:r>
            <a:r>
              <a:rPr lang="ru-RU" sz="1800" dirty="0" err="1" smtClean="0">
                <a:latin typeface="Times New Roman" pitchFamily="18" charset="0"/>
                <a:cs typeface="Times New Roman" pitchFamily="18" charset="0"/>
              </a:rPr>
              <a:t>Блинова</a:t>
            </a:r>
            <a:r>
              <a:rPr lang="ru-RU" sz="1800" dirty="0" smtClean="0">
                <a:latin typeface="Times New Roman" pitchFamily="18" charset="0"/>
                <a:cs typeface="Times New Roman" pitchFamily="18" charset="0"/>
              </a:rPr>
              <a:t> Алина;</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Блинов </a:t>
            </a:r>
            <a:r>
              <a:rPr lang="ru-RU" sz="1800" dirty="0" err="1" smtClean="0">
                <a:latin typeface="Times New Roman" pitchFamily="18" charset="0"/>
                <a:cs typeface="Times New Roman" pitchFamily="18" charset="0"/>
              </a:rPr>
              <a:t>Артемий</a:t>
            </a:r>
            <a:r>
              <a:rPr lang="ru-RU" sz="1800" dirty="0" smtClean="0">
                <a:latin typeface="Times New Roman" pitchFamily="18" charset="0"/>
                <a:cs typeface="Times New Roman" pitchFamily="18" charset="0"/>
              </a:rPr>
              <a:t>;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Блинов Антон;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Ершов Никита;</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Иванова Виктория;</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Иванов Максим;</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Крысин Денис;</a:t>
            </a:r>
            <a:br>
              <a:rPr lang="ru-RU" sz="1800" dirty="0" smtClean="0">
                <a:latin typeface="Times New Roman" pitchFamily="18" charset="0"/>
                <a:cs typeface="Times New Roman" pitchFamily="18" charset="0"/>
              </a:rPr>
            </a:br>
            <a:r>
              <a:rPr lang="ru-RU" sz="1800" dirty="0" err="1" smtClean="0">
                <a:latin typeface="Times New Roman" pitchFamily="18" charset="0"/>
                <a:cs typeface="Times New Roman" pitchFamily="18" charset="0"/>
              </a:rPr>
              <a:t>Налимова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Карина</a:t>
            </a:r>
            <a:r>
              <a:rPr lang="ru-RU" sz="1800" dirty="0" smtClean="0">
                <a:latin typeface="Times New Roman" pitchFamily="18" charset="0"/>
                <a:cs typeface="Times New Roman" pitchFamily="18" charset="0"/>
              </a:rPr>
              <a:t>;</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Степанова Юлия;</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Федотова Екатерина.</a:t>
            </a:r>
            <a:endParaRPr lang="ru-RU" sz="1800" dirty="0">
              <a:latin typeface="Times New Roman" pitchFamily="18" charset="0"/>
              <a:cs typeface="Times New Roman" pitchFamily="18" charset="0"/>
            </a:endParaRPr>
          </a:p>
        </p:txBody>
      </p:sp>
      <p:pic>
        <p:nvPicPr>
          <p:cNvPr id="3" name="Рисунок 2" descr="Изображение 141.jpg"/>
          <p:cNvPicPr>
            <a:picLocks noChangeAspect="1"/>
          </p:cNvPicPr>
          <p:nvPr/>
        </p:nvPicPr>
        <p:blipFill>
          <a:blip r:embed="rId6" cstate="print"/>
          <a:srcRect l="17187" t="21875" r="56250" b="57031"/>
          <a:stretch>
            <a:fillRect/>
          </a:stretch>
        </p:blipFill>
        <p:spPr>
          <a:xfrm rot="835531">
            <a:off x="4664534" y="4867300"/>
            <a:ext cx="1454766" cy="1540340"/>
          </a:xfrm>
          <a:prstGeom prst="ellipse">
            <a:avLst/>
          </a:prstGeom>
          <a:ln w="127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Рисунок 6" descr="DSCN4600.JPG"/>
          <p:cNvPicPr>
            <a:picLocks noChangeAspect="1"/>
          </p:cNvPicPr>
          <p:nvPr/>
        </p:nvPicPr>
        <p:blipFill>
          <a:blip r:embed="rId7" cstate="print"/>
          <a:srcRect l="59916" t="20833" r="19150" b="58334"/>
          <a:stretch>
            <a:fillRect/>
          </a:stretch>
        </p:blipFill>
        <p:spPr>
          <a:xfrm rot="20451776">
            <a:off x="2701134" y="4973187"/>
            <a:ext cx="1385938" cy="1458882"/>
          </a:xfrm>
          <a:prstGeom prst="ellipse">
            <a:avLst/>
          </a:prstGeom>
          <a:ln w="28575"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1" name="Рисунок 10" descr="Изображение 044.jpg"/>
          <p:cNvPicPr>
            <a:picLocks noChangeAspect="1"/>
          </p:cNvPicPr>
          <p:nvPr/>
        </p:nvPicPr>
        <p:blipFill>
          <a:blip r:embed="rId3" cstate="print"/>
          <a:srcRect l="45946" t="-4054" r="18919" b="73649"/>
          <a:stretch>
            <a:fillRect/>
          </a:stretch>
        </p:blipFill>
        <p:spPr>
          <a:xfrm rot="20377357">
            <a:off x="948200" y="2773073"/>
            <a:ext cx="1424313" cy="1490801"/>
          </a:xfrm>
          <a:prstGeom prst="ellipse">
            <a:avLst/>
          </a:prstGeom>
          <a:ln w="28575"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3" name="Рисунок 12" descr="IMG_20171009_153602.jpg"/>
          <p:cNvPicPr>
            <a:picLocks noChangeAspect="1"/>
          </p:cNvPicPr>
          <p:nvPr/>
        </p:nvPicPr>
        <p:blipFill>
          <a:blip r:embed="rId8" cstate="print"/>
          <a:srcRect l="59723" t="38541" r="15278" b="40625"/>
          <a:stretch>
            <a:fillRect/>
          </a:stretch>
        </p:blipFill>
        <p:spPr>
          <a:xfrm rot="19987756">
            <a:off x="1301419" y="4761217"/>
            <a:ext cx="1428362" cy="1587069"/>
          </a:xfrm>
          <a:prstGeom prst="ellipse">
            <a:avLst/>
          </a:prstGeom>
          <a:ln w="28575"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4" name="Рисунок 13" descr="Изображение 036.jpg"/>
          <p:cNvPicPr>
            <a:picLocks noChangeAspect="1"/>
          </p:cNvPicPr>
          <p:nvPr/>
        </p:nvPicPr>
        <p:blipFill>
          <a:blip r:embed="rId9" cstate="print"/>
          <a:srcRect l="63366" t="34640" r="26733" b="50838"/>
          <a:stretch>
            <a:fillRect/>
          </a:stretch>
        </p:blipFill>
        <p:spPr>
          <a:xfrm rot="778896" flipH="1">
            <a:off x="6715539" y="4199037"/>
            <a:ext cx="1293430" cy="142277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6" name="Облако 15"/>
          <p:cNvSpPr/>
          <p:nvPr/>
        </p:nvSpPr>
        <p:spPr>
          <a:xfrm>
            <a:off x="1142976" y="357166"/>
            <a:ext cx="6572296" cy="1143008"/>
          </a:xfrm>
          <a:prstGeom prst="cloud">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0000FF"/>
                </a:solidFill>
                <a:latin typeface="Times New Roman" pitchFamily="18" charset="0"/>
                <a:cs typeface="Times New Roman" pitchFamily="18" charset="0"/>
              </a:rPr>
              <a:t>Руководитель экспедиции: учитель начальных классов Вязова  Светлана </a:t>
            </a:r>
            <a:r>
              <a:rPr lang="ru-RU" sz="2000" b="1" dirty="0" err="1" smtClean="0">
                <a:solidFill>
                  <a:srgbClr val="0000FF"/>
                </a:solidFill>
                <a:latin typeface="Times New Roman" pitchFamily="18" charset="0"/>
                <a:cs typeface="Times New Roman" pitchFamily="18" charset="0"/>
              </a:rPr>
              <a:t>Германровна</a:t>
            </a:r>
            <a:r>
              <a:rPr lang="ru-RU" sz="2000" b="1" dirty="0" smtClean="0">
                <a:solidFill>
                  <a:srgbClr val="0000FF"/>
                </a:solidFill>
                <a:latin typeface="Times New Roman" pitchFamily="18" charset="0"/>
                <a:cs typeface="Times New Roman" pitchFamily="18" charset="0"/>
              </a:rPr>
              <a:t> </a:t>
            </a:r>
            <a:endParaRPr lang="ru-RU" sz="2000" b="1" dirty="0">
              <a:solidFill>
                <a:srgbClr val="0000FF"/>
              </a:solidFill>
              <a:latin typeface="Times New Roman" pitchFamily="18" charset="0"/>
              <a:cs typeface="Times New Roman" pitchFamily="18" charset="0"/>
            </a:endParaRPr>
          </a:p>
        </p:txBody>
      </p:sp>
      <p:pic>
        <p:nvPicPr>
          <p:cNvPr id="18" name="Рисунок 17" descr="Учителя -2017-2018 уч.год.jpg"/>
          <p:cNvPicPr>
            <a:picLocks noChangeAspect="1"/>
          </p:cNvPicPr>
          <p:nvPr/>
        </p:nvPicPr>
        <p:blipFill>
          <a:blip r:embed="rId10" cstate="print"/>
          <a:srcRect l="23239" t="21875" r="56082" b="59375"/>
          <a:stretch>
            <a:fillRect/>
          </a:stretch>
        </p:blipFill>
        <p:spPr>
          <a:xfrm flipH="1">
            <a:off x="7500958" y="142852"/>
            <a:ext cx="1357322" cy="1437164"/>
          </a:xfrm>
          <a:prstGeom prst="ellipse">
            <a:avLst/>
          </a:prstGeom>
          <a:ln w="28575"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pic>
        <p:nvPicPr>
          <p:cNvPr id="17" name="Рисунок 16" descr="13795320.gif"/>
          <p:cNvPicPr>
            <a:picLocks noChangeAspect="1"/>
          </p:cNvPicPr>
          <p:nvPr/>
        </p:nvPicPr>
        <p:blipFill>
          <a:blip r:embed="rId3" cstate="print"/>
          <a:stretch>
            <a:fillRect/>
          </a:stretch>
        </p:blipFill>
        <p:spPr>
          <a:xfrm>
            <a:off x="571472" y="1643051"/>
            <a:ext cx="1385897" cy="1428760"/>
          </a:xfrm>
          <a:prstGeom prst="rect">
            <a:avLst/>
          </a:prstGeom>
        </p:spPr>
      </p:pic>
      <p:pic>
        <p:nvPicPr>
          <p:cNvPr id="18" name="Рисунок 17" descr="img11.jpg"/>
          <p:cNvPicPr>
            <a:picLocks noChangeAspect="1"/>
          </p:cNvPicPr>
          <p:nvPr/>
        </p:nvPicPr>
        <p:blipFill>
          <a:blip r:embed="rId4" cstate="print"/>
          <a:srcRect l="17187" t="19791" r="14062" b="5208"/>
          <a:stretch>
            <a:fillRect/>
          </a:stretch>
        </p:blipFill>
        <p:spPr>
          <a:xfrm>
            <a:off x="2357422" y="1539140"/>
            <a:ext cx="4357718" cy="3565406"/>
          </a:xfrm>
          <a:prstGeom prst="rect">
            <a:avLst/>
          </a:prstGeom>
        </p:spPr>
      </p:pic>
      <p:pic>
        <p:nvPicPr>
          <p:cNvPr id="19" name="Рисунок 18" descr="f43998c84804a5a52cc42f47ee8d19ec.gif"/>
          <p:cNvPicPr>
            <a:picLocks noChangeAspect="1"/>
          </p:cNvPicPr>
          <p:nvPr/>
        </p:nvPicPr>
        <p:blipFill>
          <a:blip r:embed="rId5" cstate="print"/>
          <a:stretch>
            <a:fillRect/>
          </a:stretch>
        </p:blipFill>
        <p:spPr>
          <a:xfrm>
            <a:off x="3571868" y="3571876"/>
            <a:ext cx="1523997" cy="1000132"/>
          </a:xfrm>
          <a:prstGeom prst="rect">
            <a:avLst/>
          </a:prstGeom>
          <a:ln>
            <a:noFill/>
          </a:ln>
          <a:effectLst>
            <a:softEdge rad="112500"/>
          </a:effectLst>
        </p:spPr>
      </p:pic>
      <p:pic>
        <p:nvPicPr>
          <p:cNvPr id="20" name="Рисунок 19" descr="1498877285_2965-kaplya.gif"/>
          <p:cNvPicPr>
            <a:picLocks noChangeAspect="1"/>
          </p:cNvPicPr>
          <p:nvPr/>
        </p:nvPicPr>
        <p:blipFill>
          <a:blip r:embed="rId6" cstate="print"/>
          <a:stretch>
            <a:fillRect/>
          </a:stretch>
        </p:blipFill>
        <p:spPr>
          <a:xfrm rot="200265">
            <a:off x="4886235" y="3071526"/>
            <a:ext cx="2261444" cy="1657930"/>
          </a:xfrm>
          <a:prstGeom prst="rect">
            <a:avLst/>
          </a:prstGeom>
        </p:spPr>
      </p:pic>
      <p:pic>
        <p:nvPicPr>
          <p:cNvPr id="21" name="Рисунок 20" descr="1498877285_2965-kaplya.gif"/>
          <p:cNvPicPr>
            <a:picLocks noChangeAspect="1"/>
          </p:cNvPicPr>
          <p:nvPr/>
        </p:nvPicPr>
        <p:blipFill>
          <a:blip r:embed="rId6" cstate="print"/>
          <a:stretch>
            <a:fillRect/>
          </a:stretch>
        </p:blipFill>
        <p:spPr>
          <a:xfrm>
            <a:off x="6143636" y="1785926"/>
            <a:ext cx="2423052" cy="1776409"/>
          </a:xfrm>
          <a:prstGeom prst="rect">
            <a:avLst/>
          </a:prstGeom>
        </p:spPr>
      </p:pic>
      <p:pic>
        <p:nvPicPr>
          <p:cNvPr id="22" name="Рисунок 21" descr="дождь Gif (7).gif"/>
          <p:cNvPicPr>
            <a:picLocks noChangeAspect="1"/>
          </p:cNvPicPr>
          <p:nvPr/>
        </p:nvPicPr>
        <p:blipFill>
          <a:blip r:embed="rId7" cstate="print"/>
          <a:stretch>
            <a:fillRect/>
          </a:stretch>
        </p:blipFill>
        <p:spPr>
          <a:xfrm>
            <a:off x="1857356" y="3429000"/>
            <a:ext cx="1452570" cy="174308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428596" y="1321015"/>
            <a:ext cx="7929618"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Цель экспедиции: </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Развивать и совершенствовать краеведческую работу;</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-Способствовать формированию у обучающихся нравственных качеств, как: патриотизм, толерантность, чувство гордости за родной край и его жителей.</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Задачи экспедиции: </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Совершенствование форм и методов воспитательной работы через краеведческую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поисково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исследовательскую деятельность;</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развитие и активизация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учебно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исследовательской деятельности обучающихся  в области краеведения через активное приобщение к поисковой работе по изучению родного края, его географических, этнографических, исторических и природных объектов.</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формирование всесторонне развитой личности, совершенствование нравственного и физического воспитания подрастающего поколения;</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выявление и поддержка талантливых детей в исследовательской деятельности по краеведческому направлению;</a:t>
            </a:r>
          </a:p>
          <a:p>
            <a:pPr eaLnBrk="0" fontAlgn="base" hangingPunct="0">
              <a:spcBef>
                <a:spcPct val="0"/>
              </a:spcBef>
              <a:spcAft>
                <a:spcPct val="0"/>
              </a:spcAft>
              <a:buFontTx/>
              <a:buChar char="-"/>
            </a:pPr>
            <a:r>
              <a:rPr lang="ru-RU" sz="1400" dirty="0">
                <a:latin typeface="Times New Roman" pitchFamily="18" charset="0"/>
                <a:cs typeface="Times New Roman" pitchFamily="18" charset="0"/>
              </a:rPr>
              <a:t>- пробуждение в сознании подрастающего поколения чувства ответственности перед природной средой, повышение общественного признания значимости особо охраняемых природных </a:t>
            </a:r>
            <a:r>
              <a:rPr lang="ru-RU" sz="1400" dirty="0" smtClean="0">
                <a:latin typeface="Times New Roman" pitchFamily="18" charset="0"/>
                <a:cs typeface="Times New Roman" pitchFamily="18" charset="0"/>
              </a:rPr>
              <a:t>территорий</a:t>
            </a:r>
            <a:r>
              <a:rPr lang="ru-RU" sz="1400" dirty="0">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endParaRPr>
          </a:p>
        </p:txBody>
      </p:sp>
      <p:sp>
        <p:nvSpPr>
          <p:cNvPr id="31747" name="Rectangle 3"/>
          <p:cNvSpPr>
            <a:spLocks noChangeArrowheads="1"/>
          </p:cNvSpPr>
          <p:nvPr/>
        </p:nvSpPr>
        <p:spPr bwMode="auto">
          <a:xfrm>
            <a:off x="142844" y="1103529"/>
            <a:ext cx="90011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dirty="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1142976" y="928670"/>
            <a:ext cx="4286280" cy="47397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Участники экспедиции:</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Обучающиеся  четвертого класса МБОУ </a:t>
            </a:r>
            <a:r>
              <a:rPr kumimoji="0" lang="ru-RU"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Орининская</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СОШ</a:t>
            </a:r>
            <a:r>
              <a:rPr kumimoji="0" lang="ru-RU"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Моргаушского</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района Чувашской Республики</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Описание экспедиции:</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Краеведческая экспедиция </a:t>
            </a:r>
            <a:r>
              <a:rPr kumimoji="0" lang="ru-RU"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Возродим  утраченное</a:t>
            </a:r>
            <a:r>
              <a:rPr kumimoji="0" lang="ru-RU"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посвящается возрождению ранее существовавшим и заново создаваемым родникам.</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3" name="Рисунок 2" descr="DSCN4600.JPG"/>
          <p:cNvPicPr>
            <a:picLocks noChangeAspect="1"/>
          </p:cNvPicPr>
          <p:nvPr/>
        </p:nvPicPr>
        <p:blipFill>
          <a:blip r:embed="rId3" cstate="print"/>
          <a:srcRect t="2193" r="15114"/>
          <a:stretch>
            <a:fillRect/>
          </a:stretch>
        </p:blipFill>
        <p:spPr>
          <a:xfrm>
            <a:off x="5643570" y="1643050"/>
            <a:ext cx="2571768" cy="3186260"/>
          </a:xfrm>
          <a:prstGeom prst="rect">
            <a:avLst/>
          </a:prstGeom>
        </p:spPr>
      </p:pic>
      <p:sp>
        <p:nvSpPr>
          <p:cNvPr id="7" name="Облако 6"/>
          <p:cNvSpPr/>
          <p:nvPr/>
        </p:nvSpPr>
        <p:spPr>
          <a:xfrm>
            <a:off x="5715008" y="785794"/>
            <a:ext cx="2500330" cy="1071570"/>
          </a:xfrm>
          <a:prstGeom prst="cloud">
            <a:avLst/>
          </a:prstGeom>
          <a:ln w="76200">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pic>
        <p:nvPicPr>
          <p:cNvPr id="8" name="Рисунок 7" descr="e0ecfad255f7c5b3a31f17e0f0f8a0c4.png"/>
          <p:cNvPicPr>
            <a:picLocks noChangeAspect="1"/>
          </p:cNvPicPr>
          <p:nvPr/>
        </p:nvPicPr>
        <p:blipFill>
          <a:blip r:embed="rId4" cstate="print"/>
          <a:stretch>
            <a:fillRect/>
          </a:stretch>
        </p:blipFill>
        <p:spPr>
          <a:xfrm>
            <a:off x="5429256" y="3071810"/>
            <a:ext cx="2905568" cy="235742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pic>
        <p:nvPicPr>
          <p:cNvPr id="18433" name="Рисунок 1" descr="map07.gif"/>
          <p:cNvPicPr>
            <a:picLocks noChangeAspect="1" noChangeArrowheads="1"/>
          </p:cNvPicPr>
          <p:nvPr/>
        </p:nvPicPr>
        <p:blipFill>
          <a:blip r:embed="rId3" cstate="print"/>
          <a:srcRect/>
          <a:stretch>
            <a:fillRect/>
          </a:stretch>
        </p:blipFill>
        <p:spPr bwMode="auto">
          <a:xfrm rot="19127664">
            <a:off x="5403506" y="2002776"/>
            <a:ext cx="3248615" cy="2714596"/>
          </a:xfrm>
          <a:prstGeom prst="rect">
            <a:avLst/>
          </a:prstGeom>
          <a:ln>
            <a:noFill/>
          </a:ln>
          <a:effectLst>
            <a:softEdge rad="112500"/>
          </a:effectLst>
        </p:spPr>
      </p:pic>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Введение.</a:t>
            </a:r>
            <a:endParaRPr kumimoji="0" lang="ru-RU"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ru-RU"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8435" name="Rectangle 3"/>
          <p:cNvSpPr>
            <a:spLocks noChangeArrowheads="1"/>
          </p:cNvSpPr>
          <p:nvPr/>
        </p:nvSpPr>
        <p:spPr bwMode="auto">
          <a:xfrm>
            <a:off x="1071538" y="857232"/>
            <a:ext cx="4214842"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этом году мы решили принять участие в детской краеведческой экспедиции </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Возродим утраченное</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Выполнили исследовательскую работу по теме </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Делай добро </a:t>
            </a:r>
            <a:r>
              <a:rPr kumimoji="0" lang="ru-RU" sz="1600" b="1" i="0"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ru-RU"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добром оно к тебе вернется</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собирали материалы о наших замечательных и любимых нашим сердцам местах, ведь они, эти красивые места, передают тепло и добро окружающим, помогают увидеть и чувствовать прекрасное и пробуждают любовь ко всему прекрасному.</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ходе исследовательской работы мы познакомились с очень интересными людьми, брали интервью, нашли фотографии, карты и картины нашего края. Пополнили</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некоторыми экспонатами наш школьный музей.</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Потом мы составили </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Полевой дневник экспедиции</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форме презентации. Такая работа нам очень понравилась.</a:t>
            </a:r>
            <a:endParaRPr kumimoji="0" lang="ru-RU"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071538" y="857232"/>
            <a:ext cx="7000924"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Немного из истории.</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Орининская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сторона богата своим прошлым и традициями. История уводит нас в далекие времена правления татарами. Упоминается сделка по продаже земель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орининцев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местной мурзой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Кудаберда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кошме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Сабу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еще в 1437 году. С вхождением Чувашей в состав Русского государства деревни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орининской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подгруппы вошли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Козьмодемьянский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уезд. В 1743 году в Оринине была построена первая церковь для чувашей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Козьмодемьянской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уезде, в 1798 году на средства прихожан построили каменную, которая переустроена в 1893 году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трехпрестольную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 приходом православия появились священнослужители, мастеровые. В селе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Оринино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обосновались русские семьи. В 1861 году открыли церковно-приходскую школу, сегодня -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Орининская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средняя общеобразовательная школа, где обучаются около</a:t>
            </a:r>
            <a:r>
              <a:rPr kumimoji="0" lang="ru-RU" sz="16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200 детей.</a:t>
            </a:r>
            <a:endParaRPr kumimoji="0" lang="ru-RU" sz="2000" b="0" i="0" u="none" strike="noStrike" cap="none" normalizeH="0" baseline="0" dirty="0" smtClean="0">
              <a:ln>
                <a:noFill/>
              </a:ln>
              <a:solidFill>
                <a:schemeClr val="tx1"/>
              </a:solidFill>
              <a:effectLst/>
              <a:latin typeface="Arial" pitchFamily="34" charset="0"/>
            </a:endParaRPr>
          </a:p>
        </p:txBody>
      </p:sp>
      <p:pic>
        <p:nvPicPr>
          <p:cNvPr id="4" name="Рисунок 3" descr="Изображение 144.jpg"/>
          <p:cNvPicPr>
            <a:picLocks noChangeAspect="1"/>
          </p:cNvPicPr>
          <p:nvPr/>
        </p:nvPicPr>
        <p:blipFill>
          <a:blip r:embed="rId3" cstate="print"/>
          <a:stretch>
            <a:fillRect/>
          </a:stretch>
        </p:blipFill>
        <p:spPr>
          <a:xfrm>
            <a:off x="2357422" y="3929066"/>
            <a:ext cx="4857784" cy="200284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1071538" y="928670"/>
            <a:ext cx="6929486" cy="31432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ru-RU" b="1"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Вкратце о школьном краеведческом музее</a:t>
            </a:r>
            <a:r>
              <a:rPr kumimoji="0" lang="ru-RU"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a:t>
            </a:r>
            <a:endParaRPr kumimoji="0" lang="ru-RU" sz="105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 9 мая 2000 года, к 55-летию Победы в Великой Отечественной войне в нашей школе был открыт школьный краеведческий музей.</a:t>
            </a:r>
            <a:endParaRPr kumimoji="0" lang="ru-RU" sz="105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Нужно отметить, что многие экспонаты музея были собраны и классифицированы намного раньше учителем истории и географии Павленко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Ермингельдом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Григорьевичем. Именно он вместе со своими учениками вел археологические раскопки в местах древних поселений чуваш.</a:t>
            </a:r>
            <a:endParaRPr kumimoji="0" lang="ru-RU" sz="105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экспозиции музея имеются следующие разделы: </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Минеральные ресурсы ЧР</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Отдел археологии</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Фауна Чувашии</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Флора Чувашии</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Фронтовые Дороги Односельчан</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Быт и культура Чувашского народа</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История школы</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История с.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Оринино</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Мы ими гордимся</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Оринино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центр культуры</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400" b="0" i="0" u="none" strike="noStrike" cap="none" normalizeH="0" baseline="0" dirty="0" smtClean="0">
              <a:ln>
                <a:noFill/>
              </a:ln>
              <a:solidFill>
                <a:schemeClr val="tx1"/>
              </a:solidFill>
              <a:effectLst/>
              <a:latin typeface="Arial" pitchFamily="34" charset="0"/>
            </a:endParaRPr>
          </a:p>
        </p:txBody>
      </p:sp>
      <p:pic>
        <p:nvPicPr>
          <p:cNvPr id="3" name="Рисунок 2" descr="экспозиция%20музея"/>
          <p:cNvPicPr/>
          <p:nvPr/>
        </p:nvPicPr>
        <p:blipFill>
          <a:blip r:embed="rId3" cstate="print"/>
          <a:srcRect/>
          <a:stretch>
            <a:fillRect/>
          </a:stretch>
        </p:blipFill>
        <p:spPr bwMode="auto">
          <a:xfrm>
            <a:off x="1285852" y="4000504"/>
            <a:ext cx="3000396" cy="1947000"/>
          </a:xfrm>
          <a:prstGeom prst="rect">
            <a:avLst/>
          </a:prstGeom>
          <a:ln>
            <a:noFill/>
          </a:ln>
          <a:effectLst>
            <a:softEdge rad="112500"/>
          </a:effectLst>
        </p:spPr>
      </p:pic>
      <p:pic>
        <p:nvPicPr>
          <p:cNvPr id="4" name="Рисунок 3" descr="экспозиция"/>
          <p:cNvPicPr/>
          <p:nvPr/>
        </p:nvPicPr>
        <p:blipFill>
          <a:blip r:embed="rId4" cstate="print"/>
          <a:srcRect/>
          <a:stretch>
            <a:fillRect/>
          </a:stretch>
        </p:blipFill>
        <p:spPr bwMode="auto">
          <a:xfrm>
            <a:off x="4714876" y="4000504"/>
            <a:ext cx="3050587" cy="192882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pic>
        <p:nvPicPr>
          <p:cNvPr id="15361" name="Рисунок 3" descr="DSC04638.JPG"/>
          <p:cNvPicPr>
            <a:picLocks noChangeAspect="1" noChangeArrowheads="1"/>
          </p:cNvPicPr>
          <p:nvPr/>
        </p:nvPicPr>
        <p:blipFill>
          <a:blip r:embed="rId3" cstate="print"/>
          <a:srcRect b="14105"/>
          <a:stretch>
            <a:fillRect/>
          </a:stretch>
        </p:blipFill>
        <p:spPr bwMode="auto">
          <a:xfrm>
            <a:off x="4929189" y="3571876"/>
            <a:ext cx="2796027" cy="2244068"/>
          </a:xfrm>
          <a:prstGeom prst="rect">
            <a:avLst/>
          </a:prstGeom>
          <a:noFill/>
        </p:spPr>
      </p:pic>
      <p:pic>
        <p:nvPicPr>
          <p:cNvPr id="15362" name="Рисунок 4" descr="IMG_20170615_093133.jpg"/>
          <p:cNvPicPr>
            <a:picLocks noChangeAspect="1" noChangeArrowheads="1"/>
          </p:cNvPicPr>
          <p:nvPr/>
        </p:nvPicPr>
        <p:blipFill>
          <a:blip r:embed="rId4" cstate="print"/>
          <a:srcRect b="18069"/>
          <a:stretch>
            <a:fillRect/>
          </a:stretch>
        </p:blipFill>
        <p:spPr bwMode="auto">
          <a:xfrm>
            <a:off x="1214414" y="3571876"/>
            <a:ext cx="3677873" cy="2247907"/>
          </a:xfrm>
          <a:prstGeom prst="rect">
            <a:avLst/>
          </a:prstGeom>
          <a:noFill/>
        </p:spPr>
      </p:pic>
      <p:sp>
        <p:nvSpPr>
          <p:cNvPr id="15363" name="Rectangle 3"/>
          <p:cNvSpPr>
            <a:spLocks noChangeArrowheads="1"/>
          </p:cNvSpPr>
          <p:nvPr/>
        </p:nvSpPr>
        <p:spPr bwMode="auto">
          <a:xfrm>
            <a:off x="1000100" y="214290"/>
            <a:ext cx="650085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Arial" pitchFamily="34" charset="0"/>
                <a:ea typeface="Times New Roman" pitchFamily="18" charset="0"/>
              </a:rPr>
              <a:t>.</a:t>
            </a:r>
            <a:r>
              <a:rPr kumimoji="0" lang="ru-RU" sz="1600" b="0" i="0" u="none" strike="noStrike" cap="none" normalizeH="0" baseline="0" dirty="0" smtClean="0">
                <a:ln>
                  <a:noFill/>
                </a:ln>
                <a:solidFill>
                  <a:schemeClr val="tx1"/>
                </a:solidFill>
                <a:effectLst/>
                <a:latin typeface="Arial" pitchFamily="34" charset="0"/>
                <a:ea typeface="Times New Roman" pitchFamily="18" charset="0"/>
              </a:rPr>
              <a:t> </a:t>
            </a:r>
            <a:endParaRPr kumimoji="0" lang="ru-RU" sz="1000" b="0" i="0" u="none" strike="noStrike" cap="none" normalizeH="0" baseline="0" dirty="0" smtClean="0">
              <a:ln>
                <a:noFill/>
              </a:ln>
              <a:solidFill>
                <a:schemeClr val="tx1"/>
              </a:solidFill>
              <a:effectLst/>
              <a:latin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endParaRPr>
          </a:p>
        </p:txBody>
      </p:sp>
      <p:sp>
        <p:nvSpPr>
          <p:cNvPr id="15364"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5365" name="Rectangle 5"/>
          <p:cNvSpPr>
            <a:spLocks noChangeArrowheads="1"/>
          </p:cNvSpPr>
          <p:nvPr/>
        </p:nvSpPr>
        <p:spPr bwMode="auto">
          <a:xfrm rot="10800000" flipV="1">
            <a:off x="1214414" y="1311696"/>
            <a:ext cx="685804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Итак, наша экспедиция решила благоустроить «погибшие родники» и создать новые. О том, где в старину находились родники, мы узнали у ветерана педагогического труда, у местного летописца – Раисы Васильевны Ивановой. Много интересного нам поведала уважаемая жительница нашей деревни. Она уже много лет ведет свой дневник. Соответственно, в нашей работе он может быть очень полезным. Раиса Васильевна указала нам места, где точно или примерно  могут находиться «устаревшие» родники. Наша экспедиция направилась на поиски тех самых замечательных мест, где «возможно» могли находиться источники или ключи.</a:t>
            </a:r>
            <a:r>
              <a:rPr kumimoji="0" lang="ru-RU" sz="1600" b="1" i="0" u="none" strike="noStrike" cap="none" normalizeH="0" baseline="0" dirty="0" smtClean="0">
                <a:ln>
                  <a:noFill/>
                </a:ln>
                <a:solidFill>
                  <a:srgbClr val="333333"/>
                </a:solidFill>
                <a:effectLst/>
                <a:latin typeface="Arial" pitchFamily="34" charset="0"/>
                <a:ea typeface="Times New Roman" pitchFamily="18" charset="0"/>
              </a:rPr>
              <a:t> </a:t>
            </a:r>
            <a:endParaRPr kumimoji="0" lang="ru-RU" sz="2400" b="0" i="0" u="none" strike="noStrike" cap="none" normalizeH="0" baseline="0" dirty="0" smtClean="0">
              <a:ln>
                <a:noFill/>
              </a:ln>
              <a:solidFill>
                <a:schemeClr val="tx1"/>
              </a:solidFill>
              <a:effectLst/>
              <a:latin typeface="Arial" pitchFamily="34" charset="0"/>
            </a:endParaRPr>
          </a:p>
        </p:txBody>
      </p:sp>
      <p:sp>
        <p:nvSpPr>
          <p:cNvPr id="7" name="Прямоугольник 6"/>
          <p:cNvSpPr/>
          <p:nvPr/>
        </p:nvSpPr>
        <p:spPr>
          <a:xfrm>
            <a:off x="2000232" y="642918"/>
            <a:ext cx="3935891" cy="646331"/>
          </a:xfrm>
          <a:prstGeom prst="rect">
            <a:avLst/>
          </a:prstGeom>
        </p:spPr>
        <p:txBody>
          <a:bodyPr wrap="square">
            <a:spAutoFit/>
          </a:bodyPr>
          <a:lstStyle/>
          <a:p>
            <a:endParaRPr lang="ru-RU" b="1" dirty="0" smtClean="0">
              <a:solidFill>
                <a:srgbClr val="FF0000"/>
              </a:solidFill>
              <a:latin typeface="Arial" pitchFamily="34" charset="0"/>
              <a:ea typeface="Times New Roman" pitchFamily="18" charset="0"/>
            </a:endParaRPr>
          </a:p>
          <a:p>
            <a:r>
              <a:rPr lang="ru-RU" b="1" dirty="0" smtClean="0">
                <a:solidFill>
                  <a:srgbClr val="FF0000"/>
                </a:solidFill>
                <a:latin typeface="Arial" pitchFamily="34" charset="0"/>
                <a:ea typeface="Times New Roman" pitchFamily="18" charset="0"/>
              </a:rPr>
              <a:t>Пополнение </a:t>
            </a:r>
            <a:r>
              <a:rPr lang="ru-RU" b="1" dirty="0" smtClean="0">
                <a:solidFill>
                  <a:srgbClr val="FF0000"/>
                </a:solidFill>
                <a:latin typeface="Arial" pitchFamily="34" charset="0"/>
                <a:ea typeface="Times New Roman" pitchFamily="18" charset="0"/>
              </a:rPr>
              <a:t>летописи:</a:t>
            </a:r>
            <a:endParaRPr lang="ru-RU" dirty="0"/>
          </a:p>
        </p:txBody>
      </p:sp>
      <p:pic>
        <p:nvPicPr>
          <p:cNvPr id="9" name="Рисунок 8" descr="807362.gif"/>
          <p:cNvPicPr>
            <a:picLocks noChangeAspect="1"/>
          </p:cNvPicPr>
          <p:nvPr/>
        </p:nvPicPr>
        <p:blipFill>
          <a:blip r:embed="rId5" cstate="print"/>
          <a:stretch>
            <a:fillRect/>
          </a:stretch>
        </p:blipFill>
        <p:spPr>
          <a:xfrm>
            <a:off x="3357554" y="4000504"/>
            <a:ext cx="1428750" cy="142875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pic>
        <p:nvPicPr>
          <p:cNvPr id="14338" name="Рисунок 6" descr="IMG_20171004_114515.jpg"/>
          <p:cNvPicPr>
            <a:picLocks noChangeAspect="1" noChangeArrowheads="1"/>
          </p:cNvPicPr>
          <p:nvPr/>
        </p:nvPicPr>
        <p:blipFill>
          <a:blip r:embed="rId4" cstate="print"/>
          <a:srcRect t="23349" r="2248"/>
          <a:stretch>
            <a:fillRect/>
          </a:stretch>
        </p:blipFill>
        <p:spPr bwMode="auto">
          <a:xfrm>
            <a:off x="1357290" y="2285992"/>
            <a:ext cx="2784475" cy="1638300"/>
          </a:xfrm>
          <a:prstGeom prst="rect">
            <a:avLst/>
          </a:prstGeom>
          <a:noFill/>
        </p:spPr>
      </p:pic>
      <p:pic>
        <p:nvPicPr>
          <p:cNvPr id="14337" name="Рисунок 5" descr="DSCN4617.JPG"/>
          <p:cNvPicPr>
            <a:picLocks noChangeAspect="1" noChangeArrowheads="1"/>
          </p:cNvPicPr>
          <p:nvPr/>
        </p:nvPicPr>
        <p:blipFill>
          <a:blip r:embed="rId5" cstate="print"/>
          <a:srcRect t="29024" r="9810" b="13171"/>
          <a:stretch>
            <a:fillRect/>
          </a:stretch>
        </p:blipFill>
        <p:spPr bwMode="auto">
          <a:xfrm>
            <a:off x="4286248" y="2214554"/>
            <a:ext cx="3590925" cy="1704975"/>
          </a:xfrm>
          <a:prstGeom prst="rect">
            <a:avLst/>
          </a:prstGeom>
          <a:noFill/>
        </p:spPr>
      </p:pic>
      <p:sp>
        <p:nvSpPr>
          <p:cNvPr id="1433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4340" name="Rectangle 4"/>
          <p:cNvSpPr>
            <a:spLocks noChangeArrowheads="1"/>
          </p:cNvSpPr>
          <p:nvPr/>
        </p:nvSpPr>
        <p:spPr bwMode="auto">
          <a:xfrm>
            <a:off x="1142976" y="6143644"/>
            <a:ext cx="6786610"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ru-RU" sz="1600" b="1" dirty="0" smtClean="0">
              <a:latin typeface="Arial"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b="1" dirty="0" smtClean="0">
              <a:latin typeface="Arial"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b="1" dirty="0" smtClean="0">
              <a:latin typeface="Arial"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b="1" dirty="0" smtClean="0">
              <a:latin typeface="Arial"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4341" name="Rectangle 5"/>
          <p:cNvSpPr>
            <a:spLocks noChangeArrowheads="1"/>
          </p:cNvSpPr>
          <p:nvPr/>
        </p:nvSpPr>
        <p:spPr bwMode="auto">
          <a:xfrm>
            <a:off x="1214414" y="914400"/>
            <a:ext cx="6858048"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Место, где могут быть грунтовые воды, можно определить визуально. Если Вы найдете на своём участке земли такое местечко, то можете обустроить собственный родник. Конечно, придётся поработать, но оно того стоит!</a:t>
            </a:r>
            <a:r>
              <a:rPr kumimoji="0" lang="ru-RU"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Наш руководитель экспедиции Светлана Германовна ознакомила нас с инструкцией по восстановлению и созданию родников.</a:t>
            </a:r>
            <a:endPar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7" name="Прямоугольник 6"/>
          <p:cNvSpPr/>
          <p:nvPr/>
        </p:nvSpPr>
        <p:spPr>
          <a:xfrm>
            <a:off x="1142976" y="4000504"/>
            <a:ext cx="6858048" cy="1600438"/>
          </a:xfrm>
          <a:prstGeom prst="rect">
            <a:avLst/>
          </a:prstGeom>
        </p:spPr>
        <p:txBody>
          <a:bodyPr wrap="square">
            <a:spAutoFit/>
          </a:bodyPr>
          <a:lstStyle/>
          <a:p>
            <a:pPr lvl="0" algn="just" fontAlgn="base">
              <a:spcBef>
                <a:spcPct val="0"/>
              </a:spcBef>
              <a:spcAft>
                <a:spcPct val="0"/>
              </a:spcAft>
            </a:pPr>
            <a:r>
              <a:rPr lang="ru-RU" sz="1400" dirty="0" smtClean="0">
                <a:latin typeface="Times New Roman" pitchFamily="18" charset="0"/>
                <a:ea typeface="Times New Roman" pitchFamily="18" charset="0"/>
                <a:cs typeface="Times New Roman" pitchFamily="18" charset="0"/>
              </a:rPr>
              <a:t>Об этом нам рассказала и поведала наш руководитель экспедиции.</a:t>
            </a:r>
          </a:p>
          <a:p>
            <a:pPr lvl="0" algn="just" eaLnBrk="0" fontAlgn="base" hangingPunct="0">
              <a:spcBef>
                <a:spcPct val="0"/>
              </a:spcBef>
              <a:spcAft>
                <a:spcPct val="0"/>
              </a:spcAft>
              <a:buFontTx/>
              <a:buChar char="-"/>
            </a:pPr>
            <a:r>
              <a:rPr lang="ru-RU" sz="1400" dirty="0" smtClean="0">
                <a:latin typeface="Times New Roman" pitchFamily="18" charset="0"/>
                <a:ea typeface="Times New Roman" pitchFamily="18" charset="0"/>
                <a:cs typeface="Times New Roman" pitchFamily="18" charset="0"/>
              </a:rPr>
              <a:t>В земле есть трещины и </a:t>
            </a:r>
            <a:r>
              <a:rPr lang="ru-RU" sz="1400" dirty="0" smtClean="0">
                <a:latin typeface="Times New Roman" pitchFamily="18" charset="0"/>
                <a:ea typeface="Times New Roman" pitchFamily="18" charset="0"/>
                <a:cs typeface="Times New Roman" pitchFamily="18" charset="0"/>
              </a:rPr>
              <a:t>проломы</a:t>
            </a:r>
            <a:r>
              <a:rPr lang="ru-RU" sz="1400" dirty="0" smtClean="0">
                <a:latin typeface="Times New Roman" pitchFamily="18" charset="0"/>
                <a:ea typeface="Times New Roman" pitchFamily="18" charset="0"/>
                <a:cs typeface="Times New Roman" pitchFamily="18" charset="0"/>
              </a:rPr>
              <a:t>, из которых исходит спектр различных полей </a:t>
            </a:r>
          </a:p>
          <a:p>
            <a:pPr lvl="0" algn="just" eaLnBrk="0" fontAlgn="base" hangingPunct="0">
              <a:spcBef>
                <a:spcPct val="0"/>
              </a:spcBef>
              <a:spcAft>
                <a:spcPct val="0"/>
              </a:spcAft>
              <a:buFontTx/>
              <a:buChar char="-"/>
            </a:pPr>
            <a:r>
              <a:rPr lang="ru-RU" sz="1400" dirty="0" smtClean="0">
                <a:latin typeface="Times New Roman" pitchFamily="18" charset="0"/>
                <a:ea typeface="Times New Roman" pitchFamily="18" charset="0"/>
                <a:cs typeface="Times New Roman" pitchFamily="18" charset="0"/>
              </a:rPr>
              <a:t>– это и магнитные и биополя вот на них и реагирует </a:t>
            </a:r>
            <a:r>
              <a:rPr lang="ru-RU" sz="1400" dirty="0" err="1" smtClean="0">
                <a:latin typeface="Times New Roman" pitchFamily="18" charset="0"/>
                <a:ea typeface="Times New Roman" pitchFamily="18" charset="0"/>
                <a:cs typeface="Times New Roman" pitchFamily="18" charset="0"/>
              </a:rPr>
              <a:t>биорамка</a:t>
            </a:r>
            <a:r>
              <a:rPr lang="ru-RU" sz="1400" dirty="0" smtClean="0">
                <a:latin typeface="Times New Roman" pitchFamily="18" charset="0"/>
                <a:ea typeface="Times New Roman" pitchFamily="18" charset="0"/>
                <a:cs typeface="Times New Roman" pitchFamily="18" charset="0"/>
              </a:rPr>
              <a:t>.</a:t>
            </a:r>
            <a:r>
              <a:rPr lang="ru-RU" sz="1400" dirty="0" smtClean="0">
                <a:solidFill>
                  <a:srgbClr val="000000"/>
                </a:solidFill>
                <a:latin typeface="Times New Roman" pitchFamily="18" charset="0"/>
                <a:ea typeface="Times New Roman" pitchFamily="18" charset="0"/>
                <a:cs typeface="Times New Roman" pitchFamily="18" charset="0"/>
              </a:rPr>
              <a:t> </a:t>
            </a:r>
            <a:r>
              <a:rPr lang="ru-RU" sz="1400" dirty="0" smtClean="0">
                <a:latin typeface="Times New Roman" pitchFamily="18" charset="0"/>
                <a:ea typeface="Times New Roman" pitchFamily="18" charset="0"/>
                <a:cs typeface="Times New Roman" pitchFamily="18" charset="0"/>
              </a:rPr>
              <a:t>  </a:t>
            </a:r>
          </a:p>
          <a:p>
            <a:pPr lvl="0" algn="just" eaLnBrk="0" fontAlgn="base" hangingPunct="0">
              <a:spcBef>
                <a:spcPct val="0"/>
              </a:spcBef>
              <a:spcAft>
                <a:spcPct val="0"/>
              </a:spcAft>
              <a:buFontTx/>
              <a:buChar char="-"/>
            </a:pPr>
            <a:r>
              <a:rPr lang="ru-RU" sz="1400" dirty="0" smtClean="0">
                <a:latin typeface="Times New Roman" pitchFamily="18" charset="0"/>
                <a:ea typeface="Times New Roman" pitchFamily="18" charset="0"/>
                <a:cs typeface="Times New Roman" pitchFamily="18" charset="0"/>
              </a:rPr>
              <a:t>Грунты залегают пластами и если слой водоносный, то можно рыть колодец,</a:t>
            </a:r>
          </a:p>
          <a:p>
            <a:pPr lvl="0" algn="just" eaLnBrk="0" fontAlgn="base" hangingPunct="0">
              <a:spcBef>
                <a:spcPct val="0"/>
              </a:spcBef>
              <a:spcAft>
                <a:spcPct val="0"/>
              </a:spcAft>
              <a:buFontTx/>
              <a:buChar char="-"/>
            </a:pPr>
            <a:r>
              <a:rPr lang="ru-RU" sz="1400" dirty="0" smtClean="0">
                <a:latin typeface="Times New Roman" pitchFamily="18" charset="0"/>
                <a:ea typeface="Times New Roman" pitchFamily="18" charset="0"/>
                <a:cs typeface="Times New Roman" pitchFamily="18" charset="0"/>
              </a:rPr>
              <a:t> а если по вашему садовому участку проходит родниковая жила и вода находится </a:t>
            </a:r>
          </a:p>
          <a:p>
            <a:pPr lvl="0" algn="just" eaLnBrk="0" fontAlgn="base" hangingPunct="0">
              <a:spcBef>
                <a:spcPct val="0"/>
              </a:spcBef>
              <a:spcAft>
                <a:spcPct val="0"/>
              </a:spcAft>
              <a:buFontTx/>
              <a:buChar char="-"/>
            </a:pPr>
            <a:r>
              <a:rPr lang="ru-RU" sz="1400" dirty="0" smtClean="0">
                <a:latin typeface="Times New Roman" pitchFamily="18" charset="0"/>
                <a:ea typeface="Times New Roman" pitchFamily="18" charset="0"/>
                <a:cs typeface="Times New Roman" pitchFamily="18" charset="0"/>
              </a:rPr>
              <a:t>под давлением, то целесообразно бурить скважину с установкой каптажа для ключевой воды.</a:t>
            </a:r>
            <a:r>
              <a:rPr lang="ru-RU" sz="1400" b="1" dirty="0" smtClean="0">
                <a:latin typeface="Times New Roman" pitchFamily="18" charset="0"/>
                <a:ea typeface="Times New Roman" pitchFamily="18" charset="0"/>
                <a:cs typeface="Times New Roman" pitchFamily="18" charset="0"/>
              </a:rPr>
              <a:t> </a:t>
            </a:r>
            <a:endParaRPr lang="ru-RU" sz="1400" dirty="0" smtClean="0">
              <a:latin typeface="Times New Roman" pitchFamily="18"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TotalTime>
  <Words>1826</Words>
  <Application>Microsoft Office PowerPoint</Application>
  <PresentationFormat>Экран (4:3)</PresentationFormat>
  <Paragraphs>99</Paragraphs>
  <Slides>21</Slides>
  <Notes>1</Notes>
  <HiddenSlides>0</HiddenSlides>
  <MMClips>2</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Второй этап республиканской детской краеведческой экспедиции  «Возродим утраченное» Название экспедиции: «Мои родные, милые места…» </vt:lpstr>
      <vt:lpstr> II этап: «Есть у нас такие места» «Живи, родник, живи… Родник моей любви. Любви к земле одной, К земле, навек родной…  </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 Над презентацией работали обучающиеся 4 класса МБОУ «Орининская средняя общеобразовательная школа», участники экспедиционного отряда "Возродим утраченное» Блинова Алина; Блинов Артемий;  Блинов Антон;  Ершов Никита; Иванова Виктория; Иванов Максим; Крысин Денис; Налимова Карина; Степанова Юлия; Федотова Екатерина.</vt:lpstr>
      <vt:lpstr>Слайд 21</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Есть у нас такие места: «Мои родные, милые места…»</dc:title>
  <dc:creator>User</dc:creator>
  <cp:lastModifiedBy>gdf</cp:lastModifiedBy>
  <cp:revision>38</cp:revision>
  <dcterms:created xsi:type="dcterms:W3CDTF">2017-10-08T22:16:40Z</dcterms:created>
  <dcterms:modified xsi:type="dcterms:W3CDTF">2017-10-10T10:55:19Z</dcterms:modified>
</cp:coreProperties>
</file>