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59" r:id="rId5"/>
    <p:sldId id="258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340768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baseline="0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Особенности </a:t>
            </a: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коммуникации русских и англичан</a:t>
            </a:r>
            <a:endParaRPr lang="ru-RU" sz="4400" b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61048"/>
            <a:ext cx="3992488" cy="29969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Коновалова А.А.</a:t>
            </a:r>
          </a:p>
          <a:p>
            <a:pPr algn="l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русского языка и литературы</a:t>
            </a:r>
          </a:p>
          <a:p>
            <a:pPr algn="l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ГАПОУ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Самарский государственный колледж»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Самара,2016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Проксемика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(русские)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C:\Users\Анна\Desktop\ЦПО\русск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952002" cy="452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Такесика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484784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/>
              <a:t>Англичане в общении избегают физических контактов, что неудивительно: прикоснуться к собеседнику, похлопать его по плечу на расстоянии вытянутой руки сложно и неудобно. Англичане этого практически и не делают: они не обнимаются, не целуются, не прикасаются друг к другу.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Такесика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556792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Рукопожатие у англичан используется только при знакомстве, у русских – при каждой встрече (у мужчин). При этом у англичан этот жест </a:t>
            </a:r>
            <a:r>
              <a:rPr lang="ru-RU" sz="2800" b="1" u="sng" dirty="0" smtClean="0">
                <a:solidFill>
                  <a:srgbClr val="C00000"/>
                </a:solidFill>
              </a:rPr>
              <a:t>более краткий</a:t>
            </a:r>
            <a:r>
              <a:rPr lang="ru-RU" sz="2800" dirty="0" smtClean="0"/>
              <a:t>, чем у русских, делается он при </a:t>
            </a:r>
            <a:r>
              <a:rPr lang="ru-RU" sz="2800" b="1" u="sng" dirty="0" smtClean="0">
                <a:solidFill>
                  <a:srgbClr val="C00000"/>
                </a:solidFill>
              </a:rPr>
              <a:t>полностью вытянутой руке и без попытки задержать руку собеседника в своей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Такесика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(англичане)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 descr="C:\Users\Анна\Desktop\ЦПО\р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193876" cy="347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Такесика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(русские)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C:\Users\Анна\Desktop\ЦПО\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991405" cy="374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Кинесика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(англичане)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04864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/>
              <a:t>Ограниченная жестикуляция, как и сдержанная, неинтенсивная мимика, являются признаком воспитанности и хороших манер </a:t>
            </a:r>
            <a:r>
              <a:rPr lang="ru-RU" sz="2800" b="1" u="sng" dirty="0" smtClean="0">
                <a:solidFill>
                  <a:srgbClr val="C00000"/>
                </a:solidFill>
              </a:rPr>
              <a:t>у англичан</a:t>
            </a:r>
            <a:r>
              <a:rPr lang="ru-RU" sz="2800" dirty="0" smtClean="0"/>
              <a:t>. Кроме того улыбка в Англии имеет является обязательным элементом коммуникации.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Кинесика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(русские)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556792"/>
            <a:ext cx="6264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Русские используют жесты намного больше: они кивают головой в знак согласия; качают головой, когда </a:t>
            </a:r>
            <a:r>
              <a:rPr lang="ru-RU" sz="2800" dirty="0" err="1" smtClean="0"/>
              <a:t>несогласны</a:t>
            </a:r>
            <a:r>
              <a:rPr lang="ru-RU" sz="2800" dirty="0" smtClean="0"/>
              <a:t>; пожимают плечами или разводят руки, когда говорят «не знаю», и т. д., при этом жесты рукой имеют </a:t>
            </a:r>
            <a:r>
              <a:rPr lang="ru-RU" sz="2800" dirty="0" err="1" smtClean="0"/>
              <a:t>бoльшую</a:t>
            </a:r>
            <a:r>
              <a:rPr lang="ru-RU" sz="2800" dirty="0" smtClean="0"/>
              <a:t> амплитуду и занимают большее пространство. Специфической чертой русского общения является «бытовая </a:t>
            </a:r>
            <a:r>
              <a:rPr lang="ru-RU" sz="2800" dirty="0" err="1" smtClean="0"/>
              <a:t>неулыбчивость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Кинесика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(англичане)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194" name="Picture 2" descr="C:\Users\Анна\Desktop\ЦП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481137"/>
            <a:ext cx="638175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Кинесика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(русские)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218" name="Picture 2" descr="C:\Users\Анна\Desktop\ЦПО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96752"/>
            <a:ext cx="3749402" cy="501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88632" cy="15121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Итог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Английский тип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42" name="Picture 2" descr="C:\Users\Анна\Desktop\ЦПО\гру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3618334" cy="457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551723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en-US" sz="5300" b="1" dirty="0" smtClean="0">
                <a:latin typeface="+mn-lt"/>
              </a:rPr>
              <a:t>- </a:t>
            </a:r>
            <a:r>
              <a:rPr lang="en-US" sz="5300" b="1" dirty="0" smtClean="0">
                <a:latin typeface="+mn-lt"/>
              </a:rPr>
              <a:t>Do you speak English?</a:t>
            </a:r>
            <a:br>
              <a:rPr lang="en-US" sz="5300" b="1" dirty="0" smtClean="0">
                <a:latin typeface="+mn-lt"/>
              </a:rPr>
            </a:br>
            <a:r>
              <a:rPr lang="en-US" sz="5300" b="1" dirty="0" smtClean="0">
                <a:latin typeface="+mn-lt"/>
              </a:rPr>
              <a:t>-</a:t>
            </a:r>
            <a:r>
              <a:rPr lang="ru-RU" sz="5300" b="1" dirty="0" smtClean="0">
                <a:latin typeface="+mn-lt"/>
              </a:rPr>
              <a:t> </a:t>
            </a:r>
            <a:r>
              <a:rPr lang="en-US" sz="5300" b="1" dirty="0" smtClean="0">
                <a:latin typeface="+mn-lt"/>
              </a:rPr>
              <a:t>Yes</a:t>
            </a:r>
            <a:r>
              <a:rPr lang="ru-RU" sz="5300" b="1" dirty="0" smtClean="0">
                <a:latin typeface="+mn-lt"/>
              </a:rPr>
              <a:t>…ли бы</a:t>
            </a:r>
            <a:r>
              <a:rPr lang="ru-RU" sz="5300" b="1" dirty="0" smtClean="0">
                <a:latin typeface="+mn-lt"/>
              </a:rPr>
              <a:t>…</a:t>
            </a:r>
            <a:r>
              <a:rPr lang="ru-RU" sz="5300" b="1" dirty="0" smtClean="0">
                <a:latin typeface="+mn-lt"/>
              </a:rPr>
              <a:t>*</a:t>
            </a:r>
            <a:r>
              <a:rPr lang="ru-RU" sz="4800" b="1" dirty="0" smtClean="0">
                <a:latin typeface="+mn-lt"/>
              </a:rPr>
              <a:t/>
            </a:r>
            <a:br>
              <a:rPr lang="ru-RU" sz="4800" b="1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3200" b="1" dirty="0" smtClean="0"/>
              <a:t>* - Вы говорите по-английски?</a:t>
            </a:r>
            <a:br>
              <a:rPr lang="ru-RU" sz="3200" b="1" dirty="0" smtClean="0"/>
            </a:br>
            <a:r>
              <a:rPr lang="ru-RU" sz="3200" b="1" dirty="0" smtClean="0"/>
              <a:t>   - </a:t>
            </a:r>
            <a:r>
              <a:rPr lang="ru-RU" sz="3200" b="1" dirty="0" err="1" smtClean="0"/>
              <a:t>Йес</a:t>
            </a:r>
            <a:r>
              <a:rPr lang="ru-RU" sz="3200" b="1" dirty="0" smtClean="0"/>
              <a:t>…ли бы…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Английский тип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96752"/>
            <a:ext cx="7272808" cy="4904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dirty="0" smtClean="0"/>
              <a:t>• значительная пространственная дистанция;</a:t>
            </a:r>
          </a:p>
          <a:p>
            <a:pPr fontAlgn="t"/>
            <a:r>
              <a:rPr lang="ru-RU" sz="2800" dirty="0" smtClean="0"/>
              <a:t>• бережное отношение к незыблемости личного пространства каждого из участников коммуникативного акта, его автономии, недопустимость его нарушения;</a:t>
            </a:r>
          </a:p>
          <a:p>
            <a:pPr fontAlgn="t"/>
            <a:r>
              <a:rPr lang="ru-RU" sz="2800" dirty="0" smtClean="0"/>
              <a:t>• практически полное отсутствие тактильной коммуникации;</a:t>
            </a:r>
          </a:p>
          <a:p>
            <a:pPr fontAlgn="t"/>
            <a:r>
              <a:rPr lang="ru-RU" sz="2800" dirty="0" smtClean="0"/>
              <a:t>• ограниченное и сдержанное использование мимики и жестов;</a:t>
            </a:r>
          </a:p>
          <a:p>
            <a:pPr fontAlgn="t"/>
            <a:r>
              <a:rPr lang="ru-RU" sz="2800" dirty="0" smtClean="0"/>
              <a:t>• сдержанность в проявлении эмоций;</a:t>
            </a:r>
          </a:p>
          <a:p>
            <a:pPr fontAlgn="t"/>
            <a:r>
              <a:rPr lang="ru-RU" sz="2800" dirty="0" smtClean="0"/>
              <a:t>• социальная улыбчивость.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Английский тип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266" name="Picture 2" descr="C:\Users\Анна\Desktop\ЦПО\погод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320480" cy="552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Английский тип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0" name="Picture 2" descr="C:\Users\Анна\Desktop\ЦПО\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6296744" cy="498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Английский тип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314" name="Picture 2" descr="C:\Users\Анна\Desktop\ЦПО\са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832648" cy="487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Русский стиль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268760"/>
            <a:ext cx="6480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800" dirty="0" smtClean="0"/>
              <a:t>• достаточно близкая дистанция общения;</a:t>
            </a:r>
          </a:p>
          <a:p>
            <a:pPr fontAlgn="t"/>
            <a:r>
              <a:rPr lang="ru-RU" sz="2800" dirty="0" smtClean="0"/>
              <a:t>• незначительное личное пространство и допустимость его нарушения;</a:t>
            </a:r>
          </a:p>
          <a:p>
            <a:pPr fontAlgn="t"/>
            <a:r>
              <a:rPr lang="ru-RU" sz="2800" dirty="0" smtClean="0"/>
              <a:t>• использование тактильной коммуникации;</a:t>
            </a:r>
          </a:p>
          <a:p>
            <a:pPr fontAlgn="t"/>
            <a:r>
              <a:rPr lang="ru-RU" sz="2800" dirty="0" smtClean="0"/>
              <a:t>• более активная жестикуляция;</a:t>
            </a:r>
          </a:p>
          <a:p>
            <a:pPr fontAlgn="t"/>
            <a:r>
              <a:rPr lang="ru-RU" sz="2800" dirty="0" smtClean="0"/>
              <a:t>• более интенсивная и выразительная мимика;</a:t>
            </a:r>
          </a:p>
          <a:p>
            <a:pPr fontAlgn="t"/>
            <a:r>
              <a:rPr lang="ru-RU" sz="2800" dirty="0" smtClean="0"/>
              <a:t>• открытое проявление эмоций;</a:t>
            </a:r>
          </a:p>
          <a:p>
            <a:pPr fontAlgn="t"/>
            <a:r>
              <a:rPr lang="ru-RU" sz="2800" dirty="0" smtClean="0"/>
              <a:t>• бытовая </a:t>
            </a:r>
            <a:r>
              <a:rPr lang="ru-RU" sz="2800" dirty="0" err="1" smtClean="0"/>
              <a:t>неулыбчивость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Русский стиль</a:t>
            </a:r>
            <a:endParaRPr lang="ru-RU" dirty="0">
              <a:latin typeface="+mn-lt"/>
            </a:endParaRPr>
          </a:p>
        </p:txBody>
      </p:sp>
      <p:pic>
        <p:nvPicPr>
          <p:cNvPr id="14338" name="Picture 2" descr="C:\Users\Анна\Desktop\ЦПО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840760" cy="459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Русский стиль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5362" name="Picture 2" descr="C:\Users\Анна\Desktop\ЦПО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43546"/>
            <a:ext cx="6624736" cy="4260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P.S.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D:\Мои документы\Рабочий стол\Sorry2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32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749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Формирование толерантного коммуникативного поведения, соответствующего нормам английского стиля.</a:t>
            </a:r>
          </a:p>
          <a:p>
            <a:pPr marL="342900" indent="-342900"/>
            <a:r>
              <a:rPr lang="ru-RU" sz="2800" dirty="0" smtClean="0"/>
              <a:t> </a:t>
            </a:r>
          </a:p>
          <a:p>
            <a:pPr marL="342900" indent="-342900"/>
            <a:r>
              <a:rPr lang="ru-RU" sz="2800" dirty="0" smtClean="0"/>
              <a:t>2. Интерес к английской культуре поведения.</a:t>
            </a:r>
          </a:p>
          <a:p>
            <a:pPr marL="342900" indent="-342900"/>
            <a:r>
              <a:rPr lang="ru-RU" sz="2800" dirty="0" smtClean="0"/>
              <a:t> </a:t>
            </a:r>
          </a:p>
          <a:p>
            <a:pPr marL="342900" indent="-342900"/>
            <a:r>
              <a:rPr lang="ru-RU" sz="2800" dirty="0" smtClean="0"/>
              <a:t>3. Интерес к урокам русского языка. 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060848"/>
            <a:ext cx="72009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Тонет корабль. Англичанин с трубкой во рту обращается к капитану:</a:t>
            </a:r>
            <a:br>
              <a:rPr lang="ru-RU" sz="2800" b="1" dirty="0"/>
            </a:b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 err="1"/>
              <a:t>Cэр</a:t>
            </a:r>
            <a:r>
              <a:rPr lang="ru-RU" sz="2800" b="1" dirty="0"/>
              <a:t>, какая из шлюпок для курящих?</a:t>
            </a:r>
          </a:p>
        </p:txBody>
      </p:sp>
    </p:spTree>
    <p:extLst>
      <p:ext uri="{BB962C8B-B14F-4D97-AF65-F5344CB8AC3E}">
        <p14:creationId xmlns:p14="http://schemas.microsoft.com/office/powerpoint/2010/main" xmlns="" val="269560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052736"/>
            <a:ext cx="734481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Цели</a:t>
            </a:r>
            <a:r>
              <a:rPr lang="en-US" sz="2800" b="1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сформировать навыки межкультурной коммуникации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научить различать нормы невербальной коммуникации русских и англичан.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800" b="1" dirty="0" smtClean="0"/>
              <a:t>Задачи</a:t>
            </a:r>
            <a:r>
              <a:rPr lang="en-US" sz="2800" b="1" dirty="0" smtClean="0"/>
              <a:t>: </a:t>
            </a:r>
          </a:p>
          <a:p>
            <a:r>
              <a:rPr lang="en-US" sz="2400" b="1" dirty="0" smtClean="0"/>
              <a:t>- </a:t>
            </a:r>
            <a:r>
              <a:rPr lang="ru-RU" sz="2400" dirty="0" smtClean="0"/>
              <a:t>научить нормам общения с представителями англоязычных стран</a:t>
            </a:r>
            <a:r>
              <a:rPr lang="en-US" sz="2400" dirty="0" smtClean="0"/>
              <a:t>;</a:t>
            </a:r>
          </a:p>
          <a:p>
            <a:r>
              <a:rPr lang="en-US" sz="2400" b="1" dirty="0" smtClean="0"/>
              <a:t>- </a:t>
            </a:r>
            <a:r>
              <a:rPr lang="ru-RU" sz="2400" dirty="0" smtClean="0"/>
              <a:t>повторить </a:t>
            </a:r>
            <a:r>
              <a:rPr lang="ru-RU" sz="2400" smtClean="0"/>
              <a:t>нормы невербальной коммуникации </a:t>
            </a:r>
            <a:r>
              <a:rPr lang="ru-RU" sz="2400" dirty="0" smtClean="0"/>
              <a:t>в русской культуре. </a:t>
            </a:r>
            <a:endParaRPr lang="en-US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Невербальное общение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556792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/>
              <a:t>Проксемика</a:t>
            </a:r>
            <a:r>
              <a:rPr lang="ru-RU" sz="2800" b="1" dirty="0" smtClean="0"/>
              <a:t> </a:t>
            </a:r>
            <a:r>
              <a:rPr lang="ru-RU" sz="2800" dirty="0" smtClean="0"/>
              <a:t>- необходимое количество личной территории.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b="1" dirty="0" err="1" smtClean="0"/>
              <a:t>Такесика</a:t>
            </a:r>
            <a:r>
              <a:rPr lang="ru-RU" sz="2800" b="1" dirty="0" smtClean="0"/>
              <a:t> - </a:t>
            </a:r>
            <a:r>
              <a:rPr lang="ru-RU" sz="2800" dirty="0" smtClean="0"/>
              <a:t>прикосновения и тактильные жесты.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b="1" dirty="0" err="1" smtClean="0"/>
              <a:t>Кинесика</a:t>
            </a:r>
            <a:r>
              <a:rPr lang="ru-RU" sz="2800" b="1" dirty="0" smtClean="0"/>
              <a:t> – </a:t>
            </a:r>
            <a:r>
              <a:rPr lang="ru-RU" sz="2800" dirty="0" smtClean="0"/>
              <a:t>жесты, выражения лица, позы, телодвижения.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Проксемика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 descr="C:\Users\Анна\Desktop\ЦПО\137743-i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20880" cy="2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Проксемика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Поведение русских, которые привыкли к </a:t>
            </a:r>
            <a:r>
              <a:rPr lang="ru-RU" sz="2800" b="1" u="sng" dirty="0" smtClean="0">
                <a:solidFill>
                  <a:srgbClr val="C00000"/>
                </a:solidFill>
              </a:rPr>
              <a:t>меньшей дистанции общения </a:t>
            </a:r>
            <a:r>
              <a:rPr lang="ru-RU" sz="2800" dirty="0" smtClean="0"/>
              <a:t>и регулярно нарушают это пространство, расценивается англичанами как </a:t>
            </a:r>
            <a:r>
              <a:rPr lang="ru-RU" sz="2800" b="1" u="sng" dirty="0" smtClean="0">
                <a:solidFill>
                  <a:srgbClr val="C00000"/>
                </a:solidFill>
              </a:rPr>
              <a:t>приглашение к более близким отношениям</a:t>
            </a:r>
            <a:r>
              <a:rPr lang="ru-RU" sz="2800" dirty="0" smtClean="0"/>
              <a:t>, </a:t>
            </a:r>
            <a:r>
              <a:rPr lang="ru-RU" sz="2800" b="1" u="sng" dirty="0" smtClean="0">
                <a:solidFill>
                  <a:srgbClr val="C00000"/>
                </a:solidFill>
              </a:rPr>
              <a:t>заигрыванию </a:t>
            </a:r>
            <a:r>
              <a:rPr lang="ru-RU" sz="2800" dirty="0" smtClean="0"/>
              <a:t>или, наоборот, может быть воспринято как </a:t>
            </a:r>
            <a:r>
              <a:rPr lang="ru-RU" sz="2800" b="1" u="sng" dirty="0" smtClean="0">
                <a:solidFill>
                  <a:srgbClr val="C00000"/>
                </a:solidFill>
              </a:rPr>
              <a:t>агрессия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Проксемика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У русских личная зона минимальна. У англичан личное пространство – высшая ценность. Для ее обозначения существует отдельное слово – </a:t>
            </a:r>
            <a:r>
              <a:rPr lang="en-US" sz="2800" b="1" u="sng" dirty="0" smtClean="0">
                <a:solidFill>
                  <a:srgbClr val="C00000"/>
                </a:solidFill>
              </a:rPr>
              <a:t>privacy</a:t>
            </a:r>
            <a:r>
              <a:rPr lang="ru-RU" sz="2800" dirty="0" smtClean="0"/>
              <a:t>(личная зона доступна лишь родственникам и близким друзьям). Культ индивидуальности и независимости у англичан выражен не только в пространстве, но и в вербальном общении (личная жизнь «под замком»).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Проксемика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(англичане)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74" name="Picture 2" descr="C:\Users\Анна\Desktop\ЦПО\c5698076e5b5d7658b12f692e6a59f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12443"/>
            <a:ext cx="5904656" cy="393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362</Words>
  <Application>Microsoft Office PowerPoint</Application>
  <PresentationFormat>Экран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 - Do you speak English? - Yes…ли бы…*   * - Вы говорите по-английски?    - Йес…ли бы… </vt:lpstr>
      <vt:lpstr>Слайд 3</vt:lpstr>
      <vt:lpstr>Слайд 4</vt:lpstr>
      <vt:lpstr>Слайд 5</vt:lpstr>
      <vt:lpstr>Проксемика</vt:lpstr>
      <vt:lpstr>Проксемика</vt:lpstr>
      <vt:lpstr>Проксемика</vt:lpstr>
      <vt:lpstr>Проксемика (англичане)</vt:lpstr>
      <vt:lpstr>Проксемика (русские)</vt:lpstr>
      <vt:lpstr>Такесика</vt:lpstr>
      <vt:lpstr>Такесика </vt:lpstr>
      <vt:lpstr>Такесика (англичане)</vt:lpstr>
      <vt:lpstr>Такесика (русские)</vt:lpstr>
      <vt:lpstr>Кинесика (англичане)</vt:lpstr>
      <vt:lpstr>Кинесика (русские)</vt:lpstr>
      <vt:lpstr>Кинесика (англичане)</vt:lpstr>
      <vt:lpstr>Кинесика (русские)</vt:lpstr>
      <vt:lpstr>Итог: Английский тип</vt:lpstr>
      <vt:lpstr>Английский тип</vt:lpstr>
      <vt:lpstr>Английский тип</vt:lpstr>
      <vt:lpstr>Английский тип</vt:lpstr>
      <vt:lpstr>Английский тип</vt:lpstr>
      <vt:lpstr>Русский стиль</vt:lpstr>
      <vt:lpstr>Русский стиль</vt:lpstr>
      <vt:lpstr>Русский стиль</vt:lpstr>
      <vt:lpstr>P.S.</vt:lpstr>
      <vt:lpstr>СПАСИБО ЗА ВНИМАНИЕ!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Анна</cp:lastModifiedBy>
  <cp:revision>19</cp:revision>
  <dcterms:created xsi:type="dcterms:W3CDTF">2013-08-20T23:50:31Z</dcterms:created>
  <dcterms:modified xsi:type="dcterms:W3CDTF">2016-10-16T15:36:11Z</dcterms:modified>
</cp:coreProperties>
</file>