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9" r:id="rId4"/>
    <p:sldId id="277" r:id="rId5"/>
    <p:sldId id="258" r:id="rId6"/>
    <p:sldId id="278" r:id="rId7"/>
    <p:sldId id="262" r:id="rId8"/>
    <p:sldId id="280" r:id="rId9"/>
    <p:sldId id="263" r:id="rId10"/>
    <p:sldId id="266" r:id="rId11"/>
    <p:sldId id="270" r:id="rId12"/>
    <p:sldId id="273" r:id="rId13"/>
    <p:sldId id="274" r:id="rId14"/>
    <p:sldId id="275" r:id="rId15"/>
    <p:sldId id="276" r:id="rId16"/>
    <p:sldId id="28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4C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284984"/>
            <a:ext cx="7543800" cy="2152650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/>
              <a:t>Кто хочет стать знатоком истории искусств?</a:t>
            </a:r>
            <a:endParaRPr lang="ru-RU" sz="7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3068960"/>
            <a:ext cx="1440160" cy="144016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07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85801"/>
            <a:ext cx="7546032" cy="5047455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3600" dirty="0"/>
              <a:t>9</a:t>
            </a:r>
            <a:r>
              <a:rPr lang="ru-RU" sz="3600" dirty="0" smtClean="0"/>
              <a:t>. </a:t>
            </a:r>
            <a:r>
              <a:rPr lang="ru-RU" sz="3600" dirty="0" smtClean="0"/>
              <a:t>Родоначальницей культуры какой страны не стала Византийская культура?</a:t>
            </a:r>
          </a:p>
          <a:p>
            <a:pPr marL="0" indent="457200" algn="just">
              <a:buNone/>
            </a:pPr>
            <a:r>
              <a:rPr lang="ru-RU" sz="3600" dirty="0" smtClean="0"/>
              <a:t>А. Германии</a:t>
            </a:r>
          </a:p>
          <a:p>
            <a:pPr marL="0" indent="457200" algn="just">
              <a:buNone/>
            </a:pPr>
            <a:r>
              <a:rPr lang="ru-RU" sz="3600" dirty="0" smtClean="0"/>
              <a:t>Б. Руси</a:t>
            </a:r>
          </a:p>
          <a:p>
            <a:pPr marL="0" indent="457200" algn="just">
              <a:buNone/>
            </a:pPr>
            <a:r>
              <a:rPr lang="ru-RU" sz="3600" dirty="0" smtClean="0"/>
              <a:t>В. </a:t>
            </a:r>
            <a:r>
              <a:rPr lang="ru-RU" sz="3600" dirty="0" smtClean="0"/>
              <a:t>Македонии</a:t>
            </a:r>
            <a:endParaRPr lang="ru-RU" sz="3600" dirty="0" smtClean="0"/>
          </a:p>
          <a:p>
            <a:pPr marL="0" indent="457200" algn="just">
              <a:buNone/>
            </a:pPr>
            <a:r>
              <a:rPr lang="ru-RU" sz="3600" dirty="0" smtClean="0"/>
              <a:t>Д. </a:t>
            </a:r>
            <a:r>
              <a:rPr lang="ru-RU" sz="3600" dirty="0" smtClean="0"/>
              <a:t>Палестины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3386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85801"/>
            <a:ext cx="7546032" cy="5263479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4000" dirty="0" smtClean="0"/>
              <a:t>10. </a:t>
            </a:r>
            <a:r>
              <a:rPr lang="ru-RU" sz="4000" dirty="0" smtClean="0"/>
              <a:t>Что символизирует </a:t>
            </a:r>
            <a:r>
              <a:rPr lang="ru-RU" sz="4000" dirty="0" smtClean="0"/>
              <a:t>«</a:t>
            </a:r>
            <a:r>
              <a:rPr lang="ru-RU" sz="4000" dirty="0" smtClean="0"/>
              <a:t>Лилия</a:t>
            </a:r>
            <a:r>
              <a:rPr lang="ru-RU" sz="4000" dirty="0" smtClean="0"/>
              <a:t>» в византийском орнаменте?</a:t>
            </a:r>
            <a:endParaRPr lang="ru-RU" sz="4000" dirty="0" smtClean="0"/>
          </a:p>
          <a:p>
            <a:pPr marL="0" indent="457200" algn="just">
              <a:buNone/>
            </a:pPr>
            <a:r>
              <a:rPr lang="ru-RU" sz="4000" dirty="0" smtClean="0"/>
              <a:t>А. Вечную жизнь</a:t>
            </a:r>
          </a:p>
          <a:p>
            <a:pPr marL="0" indent="457200" algn="just">
              <a:buNone/>
            </a:pPr>
            <a:r>
              <a:rPr lang="ru-RU" sz="4000" dirty="0" smtClean="0"/>
              <a:t>Б. символ плодородия</a:t>
            </a:r>
          </a:p>
          <a:p>
            <a:pPr marL="0" indent="457200" algn="just">
              <a:buNone/>
            </a:pPr>
            <a:r>
              <a:rPr lang="ru-RU" sz="4000" dirty="0" smtClean="0"/>
              <a:t>В. Символ </a:t>
            </a:r>
            <a:r>
              <a:rPr lang="ru-RU" sz="4000" dirty="0" smtClean="0"/>
              <a:t>благовещения</a:t>
            </a:r>
            <a:endParaRPr lang="ru-RU" sz="4000" dirty="0" smtClean="0"/>
          </a:p>
          <a:p>
            <a:pPr marL="0" indent="457200" algn="just">
              <a:buNone/>
            </a:pPr>
            <a:r>
              <a:rPr lang="ru-RU" sz="4000" dirty="0" smtClean="0"/>
              <a:t>Д. Всех верующих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0915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85801"/>
            <a:ext cx="7474024" cy="5119463"/>
          </a:xfrm>
        </p:spPr>
        <p:txBody>
          <a:bodyPr>
            <a:normAutofit lnSpcReduction="10000"/>
          </a:bodyPr>
          <a:lstStyle/>
          <a:p>
            <a:pPr marL="0" indent="457200" algn="just">
              <a:buNone/>
            </a:pPr>
            <a:r>
              <a:rPr lang="ru-RU" sz="4000" dirty="0" smtClean="0"/>
              <a:t>11. Что не является памятником </a:t>
            </a:r>
            <a:r>
              <a:rPr lang="ru-RU" sz="4000" dirty="0" smtClean="0"/>
              <a:t>школы </a:t>
            </a:r>
            <a:r>
              <a:rPr lang="ru-RU" sz="4000" dirty="0" smtClean="0"/>
              <a:t>миниатюры во времена искусства варваров?</a:t>
            </a:r>
            <a:endParaRPr lang="ru-RU" sz="4000" dirty="0" smtClean="0"/>
          </a:p>
          <a:p>
            <a:pPr marL="0" indent="457200" algn="just">
              <a:buNone/>
            </a:pPr>
            <a:r>
              <a:rPr lang="ru-RU" sz="4000" dirty="0" smtClean="0"/>
              <a:t>А. Книга из </a:t>
            </a:r>
            <a:r>
              <a:rPr lang="ru-RU" sz="4000" dirty="0" err="1" smtClean="0"/>
              <a:t>Дарроу</a:t>
            </a:r>
            <a:endParaRPr lang="ru-RU" sz="4000" dirty="0" smtClean="0"/>
          </a:p>
          <a:p>
            <a:pPr marL="0" indent="457200" algn="just">
              <a:buNone/>
            </a:pPr>
            <a:r>
              <a:rPr lang="ru-RU" sz="4000" dirty="0" smtClean="0"/>
              <a:t>Б. </a:t>
            </a:r>
            <a:r>
              <a:rPr lang="ru-RU" sz="4000" dirty="0" err="1" smtClean="0"/>
              <a:t>Келлская</a:t>
            </a:r>
            <a:r>
              <a:rPr lang="ru-RU" sz="4000" dirty="0" smtClean="0"/>
              <a:t> книга</a:t>
            </a:r>
          </a:p>
          <a:p>
            <a:pPr marL="0" indent="457200" algn="just">
              <a:buNone/>
            </a:pPr>
            <a:r>
              <a:rPr lang="ru-RU" sz="4000" dirty="0" smtClean="0"/>
              <a:t>В. Библия</a:t>
            </a:r>
          </a:p>
          <a:p>
            <a:pPr marL="0" indent="457200" algn="just">
              <a:buNone/>
            </a:pPr>
            <a:r>
              <a:rPr lang="ru-RU" sz="4000" dirty="0" smtClean="0"/>
              <a:t>Д. Евангелие из </a:t>
            </a:r>
            <a:r>
              <a:rPr lang="ru-RU" sz="4000" dirty="0" err="1" smtClean="0"/>
              <a:t>Эхтернаха</a:t>
            </a:r>
            <a:r>
              <a:rPr lang="ru-RU" sz="4000" dirty="0" smtClean="0"/>
              <a:t>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137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85801"/>
            <a:ext cx="7618040" cy="5263479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sz="4000" dirty="0" smtClean="0"/>
              <a:t>12. Термин «готика» чаще всего применяется к стилю:</a:t>
            </a:r>
            <a:endParaRPr lang="ru-RU" sz="4000" dirty="0" smtClean="0"/>
          </a:p>
          <a:p>
            <a:pPr marL="0" indent="457200" algn="just">
              <a:buNone/>
            </a:pPr>
            <a:r>
              <a:rPr lang="ru-RU" sz="4000" dirty="0" smtClean="0"/>
              <a:t>А. </a:t>
            </a:r>
            <a:r>
              <a:rPr lang="ru-RU" sz="4000" dirty="0" smtClean="0"/>
              <a:t>в архитектуре</a:t>
            </a:r>
            <a:endParaRPr lang="ru-RU" sz="4000" dirty="0" smtClean="0"/>
          </a:p>
          <a:p>
            <a:pPr marL="0" indent="457200" algn="just">
              <a:buNone/>
            </a:pPr>
            <a:r>
              <a:rPr lang="ru-RU" sz="4000" dirty="0" smtClean="0"/>
              <a:t>Б. </a:t>
            </a:r>
            <a:r>
              <a:rPr lang="ru-RU" sz="4000" dirty="0" smtClean="0"/>
              <a:t>в графике</a:t>
            </a:r>
            <a:endParaRPr lang="ru-RU" sz="4000" dirty="0" smtClean="0"/>
          </a:p>
          <a:p>
            <a:pPr marL="0" indent="457200" algn="just">
              <a:buNone/>
            </a:pPr>
            <a:r>
              <a:rPr lang="ru-RU" sz="4000" dirty="0" smtClean="0"/>
              <a:t>В. </a:t>
            </a:r>
            <a:r>
              <a:rPr lang="ru-RU" sz="4000" dirty="0"/>
              <a:t>в живописи </a:t>
            </a:r>
            <a:endParaRPr lang="ru-RU" sz="4000" dirty="0" smtClean="0"/>
          </a:p>
          <a:p>
            <a:pPr marL="0" indent="457200" algn="just">
              <a:buNone/>
            </a:pPr>
            <a:r>
              <a:rPr lang="ru-RU" sz="4000" dirty="0" smtClean="0"/>
              <a:t>Д</a:t>
            </a:r>
            <a:r>
              <a:rPr lang="ru-RU" sz="4000" dirty="0" smtClean="0"/>
              <a:t>. </a:t>
            </a:r>
            <a:r>
              <a:rPr lang="ru-RU" sz="4000" dirty="0" smtClean="0"/>
              <a:t>в скульптуре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03241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85801"/>
            <a:ext cx="7474024" cy="5263479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3600" dirty="0" smtClean="0"/>
              <a:t>13. </a:t>
            </a:r>
            <a:r>
              <a:rPr lang="ru-RU" sz="3600" dirty="0" smtClean="0"/>
              <a:t>В какой </a:t>
            </a:r>
            <a:r>
              <a:rPr lang="ru-RU" sz="3600" dirty="0" smtClean="0"/>
              <a:t>период стали использовать бесцветное стекло в витражах</a:t>
            </a:r>
            <a:r>
              <a:rPr lang="ru-RU" sz="3600" dirty="0" smtClean="0"/>
              <a:t>?</a:t>
            </a:r>
            <a:endParaRPr lang="ru-RU" sz="3600" dirty="0" smtClean="0"/>
          </a:p>
          <a:p>
            <a:pPr marL="0" indent="457200" algn="just">
              <a:buNone/>
            </a:pPr>
            <a:r>
              <a:rPr lang="ru-RU" sz="3600" dirty="0" smtClean="0"/>
              <a:t>А. </a:t>
            </a:r>
            <a:r>
              <a:rPr lang="ru-RU" sz="3600" dirty="0" smtClean="0"/>
              <a:t>в период искусства варваров</a:t>
            </a:r>
            <a:endParaRPr lang="ru-RU" sz="3600" dirty="0" smtClean="0"/>
          </a:p>
          <a:p>
            <a:pPr marL="0" indent="457200" algn="just">
              <a:buNone/>
            </a:pPr>
            <a:r>
              <a:rPr lang="ru-RU" sz="3600" dirty="0" smtClean="0"/>
              <a:t>Б. </a:t>
            </a:r>
            <a:r>
              <a:rPr lang="ru-RU" sz="3600" dirty="0" smtClean="0"/>
              <a:t>в период готического стиля</a:t>
            </a:r>
            <a:endParaRPr lang="ru-RU" sz="3600" dirty="0" smtClean="0"/>
          </a:p>
          <a:p>
            <a:pPr marL="0" indent="457200" algn="just">
              <a:buNone/>
            </a:pPr>
            <a:r>
              <a:rPr lang="ru-RU" sz="3600" dirty="0" smtClean="0"/>
              <a:t>В. </a:t>
            </a:r>
            <a:r>
              <a:rPr lang="ru-RU" sz="3600" dirty="0" smtClean="0"/>
              <a:t>В период романского стиля</a:t>
            </a:r>
            <a:endParaRPr lang="ru-RU" sz="3600" dirty="0" smtClean="0"/>
          </a:p>
          <a:p>
            <a:pPr marL="0" indent="457200" algn="just">
              <a:buNone/>
            </a:pPr>
            <a:r>
              <a:rPr lang="ru-RU" sz="3600" dirty="0" smtClean="0"/>
              <a:t>Д. </a:t>
            </a:r>
            <a:r>
              <a:rPr lang="ru-RU" sz="3600" dirty="0" smtClean="0"/>
              <a:t>в период искусства Византии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1015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85801"/>
            <a:ext cx="7546032" cy="4975447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sz="4000" dirty="0" smtClean="0"/>
              <a:t>14</a:t>
            </a:r>
            <a:r>
              <a:rPr lang="ru-RU" sz="4000" dirty="0" smtClean="0"/>
              <a:t>. Временные рамки романского стиля?</a:t>
            </a:r>
            <a:endParaRPr lang="ru-RU" sz="4000" dirty="0" smtClean="0"/>
          </a:p>
          <a:p>
            <a:pPr marL="0" indent="457200" algn="just">
              <a:buNone/>
            </a:pPr>
            <a:r>
              <a:rPr lang="ru-RU" sz="4000" dirty="0" smtClean="0"/>
              <a:t>А. </a:t>
            </a:r>
            <a:r>
              <a:rPr lang="en-US" sz="4000" dirty="0" smtClean="0"/>
              <a:t>XI-XIII </a:t>
            </a:r>
            <a:r>
              <a:rPr lang="ru-RU" sz="4000" dirty="0" err="1" smtClean="0"/>
              <a:t>вв</a:t>
            </a:r>
            <a:endParaRPr lang="ru-RU" sz="4000" dirty="0" smtClean="0"/>
          </a:p>
          <a:p>
            <a:pPr marL="0" indent="457200" algn="just">
              <a:buNone/>
            </a:pPr>
            <a:r>
              <a:rPr lang="ru-RU" sz="4000" dirty="0" smtClean="0"/>
              <a:t>Б. </a:t>
            </a:r>
            <a:r>
              <a:rPr lang="en-US" sz="4000" dirty="0" smtClean="0"/>
              <a:t>IX-XII</a:t>
            </a:r>
            <a:r>
              <a:rPr lang="ru-RU" sz="4000" dirty="0" smtClean="0"/>
              <a:t> </a:t>
            </a:r>
            <a:r>
              <a:rPr lang="ru-RU" sz="4000" dirty="0" err="1" smtClean="0"/>
              <a:t>вв</a:t>
            </a:r>
            <a:endParaRPr lang="ru-RU" sz="4000" dirty="0" smtClean="0"/>
          </a:p>
          <a:p>
            <a:pPr marL="0" indent="457200" algn="just">
              <a:buNone/>
            </a:pPr>
            <a:r>
              <a:rPr lang="ru-RU" sz="4000" dirty="0" smtClean="0"/>
              <a:t>В. </a:t>
            </a:r>
            <a:r>
              <a:rPr lang="en-US" sz="4000" dirty="0" smtClean="0"/>
              <a:t>X-XI</a:t>
            </a:r>
            <a:r>
              <a:rPr lang="ru-RU" sz="4000" dirty="0" smtClean="0"/>
              <a:t> </a:t>
            </a:r>
            <a:r>
              <a:rPr lang="ru-RU" sz="4000" dirty="0" err="1" smtClean="0"/>
              <a:t>вв</a:t>
            </a:r>
            <a:endParaRPr lang="ru-RU" sz="4000" dirty="0" smtClean="0"/>
          </a:p>
          <a:p>
            <a:pPr marL="0" indent="457200" algn="just">
              <a:buNone/>
            </a:pPr>
            <a:r>
              <a:rPr lang="ru-RU" sz="4000" dirty="0" smtClean="0"/>
              <a:t>Д. </a:t>
            </a:r>
            <a:r>
              <a:rPr lang="en-US" sz="4000" dirty="0" smtClean="0"/>
              <a:t>XII-XIII</a:t>
            </a:r>
            <a:r>
              <a:rPr lang="ru-RU" sz="4000" dirty="0" smtClean="0"/>
              <a:t> </a:t>
            </a:r>
            <a:r>
              <a:rPr lang="ru-RU" sz="4000" dirty="0" err="1" smtClean="0"/>
              <a:t>вв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2004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36912"/>
            <a:ext cx="10513168" cy="914400"/>
          </a:xfrm>
        </p:spPr>
        <p:txBody>
          <a:bodyPr/>
          <a:lstStyle/>
          <a:p>
            <a:r>
              <a:rPr lang="ru-RU" sz="3200" dirty="0" smtClean="0"/>
              <a:t>15. На рисунке изображён:</a:t>
            </a:r>
            <a:br>
              <a:rPr lang="ru-RU" sz="3200" dirty="0" smtClean="0"/>
            </a:br>
            <a:r>
              <a:rPr lang="ru-RU" sz="3200" dirty="0" smtClean="0"/>
              <a:t>А. </a:t>
            </a:r>
            <a:r>
              <a:rPr lang="ru-RU" sz="3200" dirty="0"/>
              <a:t>Капелла кающихся грешников.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Б.</a:t>
            </a:r>
            <a:r>
              <a:rPr lang="ru-RU" sz="3200" dirty="0"/>
              <a:t> </a:t>
            </a:r>
            <a:r>
              <a:rPr lang="ru-RU" sz="3200" dirty="0" err="1"/>
              <a:t>Лимбургский</a:t>
            </a:r>
            <a:r>
              <a:rPr lang="ru-RU" sz="3200" dirty="0"/>
              <a:t> </a:t>
            </a:r>
            <a:r>
              <a:rPr lang="ru-RU" sz="3200" dirty="0" smtClean="0"/>
              <a:t>собор</a:t>
            </a:r>
            <a:br>
              <a:rPr lang="ru-RU" sz="3200" dirty="0" smtClean="0"/>
            </a:br>
            <a:r>
              <a:rPr lang="ru-RU" sz="3200" dirty="0" smtClean="0"/>
              <a:t>В. Софийский собор</a:t>
            </a:r>
            <a:br>
              <a:rPr lang="ru-RU" sz="3200" dirty="0" smtClean="0"/>
            </a:br>
            <a:r>
              <a:rPr lang="ru-RU" sz="3200" dirty="0" smtClean="0"/>
              <a:t>Д.</a:t>
            </a:r>
            <a:r>
              <a:rPr lang="ru-RU" sz="32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Старый </a:t>
            </a:r>
            <a:r>
              <a:rPr lang="ru-RU" sz="32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кафедральный</a:t>
            </a:r>
            <a:br>
              <a:rPr lang="ru-RU" sz="32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2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собор </a:t>
            </a:r>
            <a:r>
              <a:rPr lang="ru-RU" sz="3200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Коимбры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3074" name="Picture 2" descr="C:\Users\ALEXANDRA\Desktop\РАБОТА\ИИИ\собор святой софии\cf71704d-174a-4b0e-9c7b-0eb367ff4cb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890658"/>
            <a:ext cx="4788024" cy="3967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08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24744"/>
            <a:ext cx="7258000" cy="3657599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sz="4000" dirty="0" smtClean="0"/>
              <a:t>1. Сколько лет строился Софийский собор в Константинополе?</a:t>
            </a:r>
          </a:p>
          <a:p>
            <a:pPr marL="0" indent="0" algn="just">
              <a:buNone/>
            </a:pPr>
            <a:r>
              <a:rPr lang="ru-RU" sz="4000" dirty="0" smtClean="0"/>
              <a:t>А. 5 лет</a:t>
            </a:r>
          </a:p>
          <a:p>
            <a:pPr marL="0" indent="0" algn="just">
              <a:buNone/>
            </a:pPr>
            <a:r>
              <a:rPr lang="ru-RU" sz="4000" dirty="0" smtClean="0"/>
              <a:t>Б. 10 лет</a:t>
            </a:r>
          </a:p>
          <a:p>
            <a:pPr marL="0" indent="0" algn="just">
              <a:buNone/>
            </a:pPr>
            <a:r>
              <a:rPr lang="ru-RU" sz="4000" dirty="0" smtClean="0"/>
              <a:t>В. 3 года</a:t>
            </a:r>
          </a:p>
          <a:p>
            <a:pPr marL="0" indent="0" algn="just">
              <a:buNone/>
            </a:pPr>
            <a:r>
              <a:rPr lang="ru-RU" sz="4000" dirty="0" smtClean="0"/>
              <a:t>Д. 15 лет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3454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240" y="3789040"/>
            <a:ext cx="7971224" cy="2002160"/>
          </a:xfrm>
        </p:spPr>
        <p:txBody>
          <a:bodyPr/>
          <a:lstStyle/>
          <a:p>
            <a:r>
              <a:rPr lang="ru-RU" sz="4400" dirty="0" smtClean="0"/>
              <a:t>2. Кратко готический стиль можно охарактеризовать:</a:t>
            </a:r>
            <a:br>
              <a:rPr lang="ru-RU" sz="4400" dirty="0" smtClean="0"/>
            </a:br>
            <a:r>
              <a:rPr lang="ru-RU" sz="4400" dirty="0" smtClean="0"/>
              <a:t>А. Божественно-величественный</a:t>
            </a:r>
            <a:br>
              <a:rPr lang="ru-RU" sz="4400" dirty="0" smtClean="0"/>
            </a:br>
            <a:r>
              <a:rPr lang="ru-RU" sz="4400" dirty="0" smtClean="0"/>
              <a:t>Б. Страшно красивый</a:t>
            </a:r>
            <a:br>
              <a:rPr lang="ru-RU" sz="4400" dirty="0" smtClean="0"/>
            </a:br>
            <a:r>
              <a:rPr lang="ru-RU" sz="4400" dirty="0" smtClean="0"/>
              <a:t>В. Устрашающе величественный</a:t>
            </a:r>
            <a:br>
              <a:rPr lang="ru-RU" sz="4400" dirty="0" smtClean="0"/>
            </a:br>
            <a:r>
              <a:rPr lang="ru-RU" sz="4400" dirty="0" smtClean="0"/>
              <a:t>Д. Красотища то какая!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6079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933056"/>
            <a:ext cx="7543800" cy="914400"/>
          </a:xfrm>
        </p:spPr>
        <p:txBody>
          <a:bodyPr/>
          <a:lstStyle/>
          <a:p>
            <a:r>
              <a:rPr lang="ru-RU" dirty="0"/>
              <a:t>3</a:t>
            </a:r>
            <a:r>
              <a:rPr lang="ru-RU" dirty="0" smtClean="0"/>
              <a:t>. Где находится «Падающая башня»?</a:t>
            </a:r>
            <a:br>
              <a:rPr lang="ru-RU" dirty="0" smtClean="0"/>
            </a:br>
            <a:r>
              <a:rPr lang="ru-RU" dirty="0" smtClean="0"/>
              <a:t>А. Париж</a:t>
            </a:r>
            <a:br>
              <a:rPr lang="ru-RU" dirty="0" smtClean="0"/>
            </a:br>
            <a:r>
              <a:rPr lang="ru-RU" dirty="0" smtClean="0"/>
              <a:t>Б. Пиза</a:t>
            </a:r>
            <a:br>
              <a:rPr lang="ru-RU" dirty="0" smtClean="0"/>
            </a:br>
            <a:r>
              <a:rPr lang="ru-RU" dirty="0" smtClean="0"/>
              <a:t>В. Германия</a:t>
            </a:r>
            <a:br>
              <a:rPr lang="ru-RU" dirty="0" smtClean="0"/>
            </a:br>
            <a:r>
              <a:rPr lang="ru-RU" dirty="0" smtClean="0"/>
              <a:t>Д. Лондон</a:t>
            </a:r>
            <a:endParaRPr lang="ru-RU" dirty="0"/>
          </a:p>
        </p:txBody>
      </p:sp>
      <p:pic>
        <p:nvPicPr>
          <p:cNvPr id="1026" name="Picture 2" descr="C:\Users\ALEXANDRA\Desktop\РАБОТА\ИИИ\романский стиль\C__Data_Users_DefApps_AppData_INTERNETEXPLORER_Temp_Saved Images_Cathedral_and_Campanary_-_Pisa_2014_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05462"/>
            <a:ext cx="2239888" cy="4715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06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488832" cy="3657599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sz="4000" dirty="0" smtClean="0"/>
              <a:t>4</a:t>
            </a:r>
            <a:r>
              <a:rPr lang="ru-RU" sz="4000" dirty="0" smtClean="0"/>
              <a:t>. </a:t>
            </a:r>
            <a:r>
              <a:rPr lang="ru-RU" sz="4000" dirty="0" smtClean="0"/>
              <a:t>При каком императоре был построен Софийский собор в Константинополе?</a:t>
            </a:r>
          </a:p>
          <a:p>
            <a:pPr marL="0" indent="457200" algn="just">
              <a:buNone/>
            </a:pPr>
            <a:r>
              <a:rPr lang="ru-RU" sz="4000" dirty="0" smtClean="0"/>
              <a:t>А. Феодосий </a:t>
            </a:r>
            <a:r>
              <a:rPr lang="en-US" sz="4000" dirty="0" smtClean="0"/>
              <a:t>II</a:t>
            </a:r>
          </a:p>
          <a:p>
            <a:pPr marL="0" indent="457200" algn="just">
              <a:buNone/>
            </a:pPr>
            <a:r>
              <a:rPr lang="ru-RU" sz="4000" dirty="0" smtClean="0"/>
              <a:t>Б. Юстиниан </a:t>
            </a:r>
            <a:r>
              <a:rPr lang="en-US" sz="4000" dirty="0" smtClean="0"/>
              <a:t>I</a:t>
            </a:r>
          </a:p>
          <a:p>
            <a:pPr marL="0" indent="457200" algn="just">
              <a:buNone/>
            </a:pPr>
            <a:r>
              <a:rPr lang="ru-RU" sz="4000" dirty="0" smtClean="0"/>
              <a:t>В. Султан </a:t>
            </a:r>
            <a:r>
              <a:rPr lang="ru-RU" sz="4000" dirty="0" err="1" smtClean="0"/>
              <a:t>Мехмед</a:t>
            </a:r>
            <a:r>
              <a:rPr lang="ru-RU" sz="4000" dirty="0" smtClean="0"/>
              <a:t> </a:t>
            </a:r>
            <a:r>
              <a:rPr lang="en-US" sz="4000" dirty="0" smtClean="0"/>
              <a:t>II</a:t>
            </a:r>
          </a:p>
          <a:p>
            <a:pPr marL="0" indent="457200" algn="just">
              <a:buNone/>
            </a:pPr>
            <a:r>
              <a:rPr lang="ru-RU" sz="4000" dirty="0" smtClean="0"/>
              <a:t>Д. султан </a:t>
            </a:r>
            <a:r>
              <a:rPr lang="ru-RU" sz="4000" dirty="0" err="1" smtClean="0"/>
              <a:t>Мурад</a:t>
            </a:r>
            <a:r>
              <a:rPr lang="ru-RU" sz="4000" dirty="0" smtClean="0"/>
              <a:t> </a:t>
            </a:r>
            <a:r>
              <a:rPr lang="en-US" sz="4000" dirty="0" smtClean="0"/>
              <a:t>III</a:t>
            </a:r>
            <a:endParaRPr lang="ru-RU" sz="4000" dirty="0" smtClean="0"/>
          </a:p>
        </p:txBody>
      </p:sp>
    </p:spTree>
    <p:extLst>
      <p:ext uri="{BB962C8B-B14F-4D97-AF65-F5344CB8AC3E}">
        <p14:creationId xmlns:p14="http://schemas.microsoft.com/office/powerpoint/2010/main" val="331961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543800" cy="914400"/>
          </a:xfrm>
        </p:spPr>
        <p:txBody>
          <a:bodyPr/>
          <a:lstStyle/>
          <a:p>
            <a:r>
              <a:rPr lang="ru-RU" sz="3200" dirty="0"/>
              <a:t>5</a:t>
            </a:r>
            <a:r>
              <a:rPr lang="ru-RU" sz="3200" dirty="0" smtClean="0"/>
              <a:t>. На рисунке изображена схема собора:</a:t>
            </a:r>
            <a:br>
              <a:rPr lang="ru-RU" sz="3200" dirty="0" smtClean="0"/>
            </a:br>
            <a:r>
              <a:rPr lang="ru-RU" sz="3200" dirty="0" smtClean="0"/>
              <a:t>А. В романском стиле</a:t>
            </a:r>
            <a:br>
              <a:rPr lang="ru-RU" sz="3200" dirty="0" smtClean="0"/>
            </a:br>
            <a:r>
              <a:rPr lang="ru-RU" sz="3200" dirty="0" smtClean="0"/>
              <a:t>Б. В стиле ампир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В. В неоготическом стиле</a:t>
            </a:r>
            <a:br>
              <a:rPr lang="ru-RU" sz="3200" dirty="0" smtClean="0"/>
            </a:br>
            <a:r>
              <a:rPr lang="ru-RU" sz="3200" dirty="0" smtClean="0"/>
              <a:t>Д. В готическом стиле</a:t>
            </a:r>
            <a:endParaRPr lang="ru-RU" sz="3200" dirty="0"/>
          </a:p>
        </p:txBody>
      </p:sp>
      <p:pic>
        <p:nvPicPr>
          <p:cNvPr id="2050" name="Picture 2" descr="C:\Users\ALEXANDRA\Desktop\РАБОТА\ИИИ\готический стиль\C__Data_Users_DefApps_AppData_INTERNETEXPLORER_Temp_Saved Images_640px-Gotic3d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531822"/>
            <a:ext cx="4434904" cy="3326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226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85801"/>
            <a:ext cx="7690048" cy="5191471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3600" dirty="0" smtClean="0"/>
              <a:t>6. Как называется первая икона?</a:t>
            </a:r>
          </a:p>
          <a:p>
            <a:pPr marL="0" indent="457200" algn="just">
              <a:buNone/>
            </a:pPr>
            <a:r>
              <a:rPr lang="ru-RU" sz="3600" dirty="0" smtClean="0"/>
              <a:t>А. «Христос </a:t>
            </a:r>
            <a:r>
              <a:rPr lang="ru-RU" sz="3600" dirty="0" err="1" smtClean="0"/>
              <a:t>Пантократор</a:t>
            </a:r>
            <a:r>
              <a:rPr lang="ru-RU" sz="3600" dirty="0" smtClean="0"/>
              <a:t>»</a:t>
            </a:r>
          </a:p>
          <a:p>
            <a:pPr marL="0" indent="457200" algn="just">
              <a:buNone/>
            </a:pPr>
            <a:r>
              <a:rPr lang="ru-RU" sz="3600" dirty="0" smtClean="0"/>
              <a:t>Б. «Апостол Пётр»</a:t>
            </a:r>
          </a:p>
          <a:p>
            <a:pPr marL="0" indent="457200" algn="just">
              <a:buNone/>
            </a:pPr>
            <a:r>
              <a:rPr lang="ru-RU" sz="3600" dirty="0" smtClean="0"/>
              <a:t>В. «Богоматерь с младенцем»</a:t>
            </a:r>
          </a:p>
          <a:p>
            <a:pPr marL="0" indent="457200" algn="just">
              <a:buNone/>
            </a:pPr>
            <a:r>
              <a:rPr lang="ru-RU" sz="3600" dirty="0" smtClean="0"/>
              <a:t>Д. «Спас нерукотворный»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9666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7. Готика переводится как :</a:t>
            </a:r>
            <a:br>
              <a:rPr lang="ru-RU" dirty="0" smtClean="0"/>
            </a:br>
            <a:r>
              <a:rPr lang="ru-RU" dirty="0" smtClean="0"/>
              <a:t>А. Варварский</a:t>
            </a:r>
            <a:br>
              <a:rPr lang="ru-RU" dirty="0" smtClean="0"/>
            </a:br>
            <a:r>
              <a:rPr lang="ru-RU" dirty="0" smtClean="0"/>
              <a:t>Б. Красивый</a:t>
            </a:r>
            <a:br>
              <a:rPr lang="ru-RU" dirty="0" smtClean="0"/>
            </a:br>
            <a:r>
              <a:rPr lang="ru-RU" dirty="0" smtClean="0"/>
              <a:t>В. Узорчатый</a:t>
            </a:r>
            <a:br>
              <a:rPr lang="ru-RU" dirty="0" smtClean="0"/>
            </a:br>
            <a:r>
              <a:rPr lang="ru-RU" dirty="0" smtClean="0"/>
              <a:t>Д. Высокий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790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85801"/>
            <a:ext cx="7618040" cy="4975447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sz="4000" dirty="0"/>
              <a:t>8</a:t>
            </a:r>
            <a:r>
              <a:rPr lang="ru-RU" sz="4000" dirty="0" smtClean="0"/>
              <a:t>. </a:t>
            </a:r>
            <a:r>
              <a:rPr lang="ru-RU" sz="4000" dirty="0" smtClean="0"/>
              <a:t>Как называется период, когда иконы были запрещены?</a:t>
            </a:r>
          </a:p>
          <a:p>
            <a:pPr marL="0" indent="457200" algn="just">
              <a:buNone/>
            </a:pPr>
            <a:r>
              <a:rPr lang="ru-RU" sz="4000" dirty="0" smtClean="0"/>
              <a:t>А. </a:t>
            </a:r>
            <a:r>
              <a:rPr lang="ru-RU" sz="4000" dirty="0" err="1" smtClean="0"/>
              <a:t>Доиконоборческий</a:t>
            </a:r>
            <a:endParaRPr lang="ru-RU" sz="4000" dirty="0" smtClean="0"/>
          </a:p>
          <a:p>
            <a:pPr marL="0" indent="457200" algn="just">
              <a:buNone/>
            </a:pPr>
            <a:r>
              <a:rPr lang="ru-RU" sz="4000" dirty="0" smtClean="0"/>
              <a:t>Б. </a:t>
            </a:r>
            <a:r>
              <a:rPr lang="ru-RU" sz="4000" dirty="0" err="1" smtClean="0"/>
              <a:t>Комниновский</a:t>
            </a:r>
            <a:endParaRPr lang="ru-RU" sz="4000" dirty="0" smtClean="0"/>
          </a:p>
          <a:p>
            <a:pPr marL="0" indent="457200" algn="just">
              <a:buNone/>
            </a:pPr>
            <a:r>
              <a:rPr lang="ru-RU" sz="4000" dirty="0" smtClean="0"/>
              <a:t>В. Македонский</a:t>
            </a:r>
          </a:p>
          <a:p>
            <a:pPr marL="0" indent="457200" algn="just">
              <a:buNone/>
            </a:pPr>
            <a:r>
              <a:rPr lang="ru-RU" sz="4000" dirty="0" smtClean="0"/>
              <a:t>Д. Иконоборческий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8629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186</TotalTime>
  <Words>321</Words>
  <Application>Microsoft Office PowerPoint</Application>
  <PresentationFormat>Экран (4:3)</PresentationFormat>
  <Paragraphs>56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Базовая</vt:lpstr>
      <vt:lpstr>Кто хочет стать знатоком истории искусств?</vt:lpstr>
      <vt:lpstr>Презентация PowerPoint</vt:lpstr>
      <vt:lpstr>2. Кратко готический стиль можно охарактеризовать: А. Божественно-величественный Б. Страшно красивый В. Устрашающе величественный Д. Красотища то какая!</vt:lpstr>
      <vt:lpstr>3. Где находится «Падающая башня»? А. Париж Б. Пиза В. Германия Д. Лондон</vt:lpstr>
      <vt:lpstr>Презентация PowerPoint</vt:lpstr>
      <vt:lpstr>5. На рисунке изображена схема собора: А. В романском стиле Б. В стиле ампир В. В неоготическом стиле Д. В готическом стиле</vt:lpstr>
      <vt:lpstr>Презентация PowerPoint</vt:lpstr>
      <vt:lpstr>7. Готика переводится как : А. Варварский Б. Красивый В. Узорчатый Д. Высокий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15. На рисунке изображён: А. Капелла кающихся грешников.  Б. Лимбургский собор В. Софийский собор Д. Старый кафедральный собор Коимбры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Искусство Византии</dc:title>
  <dc:creator>ALEXANDRA</dc:creator>
  <cp:lastModifiedBy>ALEXANDRA</cp:lastModifiedBy>
  <cp:revision>17</cp:revision>
  <dcterms:created xsi:type="dcterms:W3CDTF">2017-10-22T12:28:14Z</dcterms:created>
  <dcterms:modified xsi:type="dcterms:W3CDTF">2017-12-19T16:16:45Z</dcterms:modified>
</cp:coreProperties>
</file>