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6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17" r:id="rId66"/>
    <p:sldId id="315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37_%D0%B3%D0%BE%D0%B4" TargetMode="External"/><Relationship Id="rId3" Type="http://schemas.openxmlformats.org/officeDocument/2006/relationships/hyperlink" Target="https://ru.wikipedia.org/wiki/%D0%9D%D0%B0%D1%80%D0%BE%D0%B2%D1%87%D0%B0%D1%82" TargetMode="External"/><Relationship Id="rId7" Type="http://schemas.openxmlformats.org/officeDocument/2006/relationships/hyperlink" Target="https://ru.wikipedia.org/wiki/%D0%9F%D0%B8%D1%81%D0%B0%D1%82%D0%B5%D0%BB%D1%8C" TargetMode="External"/><Relationship Id="rId2" Type="http://schemas.openxmlformats.org/officeDocument/2006/relationships/hyperlink" Target="https://ru.wikipedia.org/wiki/1870_%D0%B3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0%D1%83%D1%81%D1%81%D0%BA%D0%B8%D0%B9_%D1%8F%D0%B7%D1%8B%D0%BA" TargetMode="External"/><Relationship Id="rId5" Type="http://schemas.openxmlformats.org/officeDocument/2006/relationships/hyperlink" Target="https://ru.wikipedia.org/wiki/%D0%9B%D0%B5%D0%BD%D0%B8%D0%BD%D0%B3%D1%80%D0%B0%D0%B4" TargetMode="External"/><Relationship Id="rId4" Type="http://schemas.openxmlformats.org/officeDocument/2006/relationships/hyperlink" Target="https://ru.wikipedia.org/wiki/1938" TargetMode="External"/><Relationship Id="rId9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E%D0%B7%D0%B0%D0%B8%D0%BA" TargetMode="External"/><Relationship Id="rId3" Type="http://schemas.openxmlformats.org/officeDocument/2006/relationships/hyperlink" Target="https://ru.wikipedia.org/wiki/%D0%A2%D0%B0%D0%B3%D0%B0%D0%BD%D1%80%D0%BE%D0%B3" TargetMode="External"/><Relationship Id="rId7" Type="http://schemas.openxmlformats.org/officeDocument/2006/relationships/hyperlink" Target="https://ru.wikipedia.org/wiki/%D0%9F%D0%B8%D1%81%D0%B0%D1%82%D0%B5%D0%BB%D1%8C" TargetMode="External"/><Relationship Id="rId2" Type="http://schemas.openxmlformats.org/officeDocument/2006/relationships/hyperlink" Target="https://ru.wikipedia.org/wiki/1860_%D0%B3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0%D1%83%D1%81%D1%81%D0%BA%D0%B0%D1%8F_%D0%BB%D0%B8%D1%82%D0%B5%D1%80%D0%B0%D1%82%D1%83%D1%80%D0%B0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s://ru.wikipedia.org/wiki/%D0%91%D0%B0%D0%B4%D0%B5%D0%BD%D0%B2%D0%B0%D0%B9%D0%BB%D0%B5%D1%80" TargetMode="External"/><Relationship Id="rId10" Type="http://schemas.openxmlformats.org/officeDocument/2006/relationships/hyperlink" Target="https://ru.wikipedia.org/wiki/%D0%9F%D0%BE%D1%87%D1%91%D1%82%D0%BD%D1%8B%D0%B9_%D0%B0%D0%BA%D0%B0%D0%B4%D0%B5%D0%BC%D0%B8%D0%BA_%D0%BF%D0%BE_%D1%80%D0%B0%D0%B7%D1%80%D1%8F%D0%B4%D1%83_%D0%B8%D0%B7%D1%8F%D1%89%D0%BD%D0%BE%D0%B9_%D1%81%D0%BB%D0%BE%D0%B2%D0%B5%D1%81%D0%BD%D0%BE%D1%81%D1%82%D0%B8" TargetMode="External"/><Relationship Id="rId4" Type="http://schemas.openxmlformats.org/officeDocument/2006/relationships/hyperlink" Target="https://ru.wikipedia.org/wiki/1904_%D0%B3%D0%BE%D0%B4" TargetMode="External"/><Relationship Id="rId9" Type="http://schemas.openxmlformats.org/officeDocument/2006/relationships/hyperlink" Target="https://ru.wikipedia.org/wiki/%D0%94%D1%80%D0%B0%D0%BC%D0%B0%D1%82%D1%83%D1%80%D0%B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052736"/>
            <a:ext cx="777686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4000" b="1" i="1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«Мы в ответе за тех, кого приручили»                                     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произведения о животных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Литературная игра для 4 класса</a:t>
            </a:r>
            <a:endParaRPr kumimoji="0" lang="ru-RU" sz="6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05064"/>
            <a:ext cx="3763962" cy="172878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Алпеева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 Васильевна, учитель начальных классов МБОУ «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Гридасовскаая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«Каштанка»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2.Какого </a:t>
            </a:r>
            <a:r>
              <a:rPr lang="ru-RU" dirty="0"/>
              <a:t>цвета была Каштанка?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 а)белая       </a:t>
            </a:r>
            <a:r>
              <a:rPr lang="ru-RU" dirty="0"/>
              <a:t> б)рыжая          в)чёрная      </a:t>
            </a:r>
          </a:p>
        </p:txBody>
      </p:sp>
      <p:sp>
        <p:nvSpPr>
          <p:cNvPr id="4" name="Овал 3"/>
          <p:cNvSpPr/>
          <p:nvPr/>
        </p:nvSpPr>
        <p:spPr>
          <a:xfrm>
            <a:off x="2915816" y="2204864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36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«Каштанка»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3.У </a:t>
            </a:r>
            <a:r>
              <a:rPr lang="ru-RU" dirty="0"/>
              <a:t>кого жила Каштанка?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а</a:t>
            </a:r>
            <a:r>
              <a:rPr lang="ru-RU" dirty="0"/>
              <a:t>) у </a:t>
            </a:r>
            <a:r>
              <a:rPr lang="ru-RU" dirty="0" smtClean="0"/>
              <a:t>плотника</a:t>
            </a:r>
          </a:p>
          <a:p>
            <a:pPr marL="0" indent="0">
              <a:buNone/>
            </a:pPr>
            <a:r>
              <a:rPr lang="ru-RU" dirty="0" smtClean="0"/>
              <a:t>   б</a:t>
            </a:r>
            <a:r>
              <a:rPr lang="ru-RU" dirty="0"/>
              <a:t>) у столяра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в</a:t>
            </a:r>
            <a:r>
              <a:rPr lang="ru-RU" dirty="0"/>
              <a:t>) у сапожника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683568" y="2852936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73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«Каштанка»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4. Имя мальчика, сына Луки </a:t>
            </a:r>
            <a:r>
              <a:rPr lang="ru-RU" dirty="0" err="1" smtClean="0"/>
              <a:t>Александрыча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а)</a:t>
            </a:r>
            <a:r>
              <a:rPr lang="ru-RU" dirty="0" err="1" smtClean="0"/>
              <a:t>Федюшка</a:t>
            </a:r>
            <a:r>
              <a:rPr lang="ru-RU" dirty="0" smtClean="0"/>
              <a:t>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б)</a:t>
            </a:r>
            <a:r>
              <a:rPr lang="ru-RU" dirty="0" err="1"/>
              <a:t>Кирюшка</a:t>
            </a:r>
            <a:r>
              <a:rPr lang="ru-RU" dirty="0"/>
              <a:t>        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г)Ванюшка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2204864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05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«Каштанка»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5.Почему </a:t>
            </a:r>
            <a:r>
              <a:rPr lang="ru-RU" dirty="0"/>
              <a:t>Каштанка оказалась одна на улице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  а</a:t>
            </a:r>
            <a:r>
              <a:rPr lang="ru-RU" dirty="0"/>
              <a:t>) она потерялась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б</a:t>
            </a:r>
            <a:r>
              <a:rPr lang="ru-RU" dirty="0"/>
              <a:t>) она </a:t>
            </a:r>
            <a:r>
              <a:rPr lang="ru-RU" dirty="0" smtClean="0"/>
              <a:t>гуляла</a:t>
            </a:r>
          </a:p>
          <a:p>
            <a:pPr marL="0" indent="0">
              <a:buNone/>
            </a:pPr>
            <a:r>
              <a:rPr lang="ru-RU" dirty="0" smtClean="0"/>
              <a:t>  в</a:t>
            </a:r>
            <a:r>
              <a:rPr lang="ru-RU" dirty="0"/>
              <a:t>) она убежала от своего хозяина</a:t>
            </a:r>
          </a:p>
        </p:txBody>
      </p:sp>
      <p:sp>
        <p:nvSpPr>
          <p:cNvPr id="4" name="Овал 3"/>
          <p:cNvSpPr/>
          <p:nvPr/>
        </p:nvSpPr>
        <p:spPr>
          <a:xfrm>
            <a:off x="539552" y="270892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7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«Каштанка»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6.С </a:t>
            </a:r>
            <a:r>
              <a:rPr lang="ru-RU" dirty="0"/>
              <a:t>кем сначала познакомилась Каштанка в доме у незнакомца?</a:t>
            </a:r>
          </a:p>
          <a:p>
            <a:pPr marL="0" indent="0">
              <a:buNone/>
            </a:pPr>
            <a:r>
              <a:rPr lang="ru-RU" dirty="0" smtClean="0"/>
              <a:t>   а</a:t>
            </a:r>
            <a:r>
              <a:rPr lang="ru-RU" dirty="0"/>
              <a:t>) с гусем и свиньёй</a:t>
            </a:r>
          </a:p>
          <a:p>
            <a:pPr marL="0" indent="0">
              <a:buNone/>
            </a:pPr>
            <a:r>
              <a:rPr lang="ru-RU" dirty="0" smtClean="0"/>
              <a:t>   б</a:t>
            </a:r>
            <a:r>
              <a:rPr lang="ru-RU" dirty="0"/>
              <a:t>) с котом и свиньёй</a:t>
            </a:r>
          </a:p>
          <a:p>
            <a:pPr marL="0" indent="0">
              <a:buNone/>
            </a:pPr>
            <a:r>
              <a:rPr lang="ru-RU" dirty="0" smtClean="0"/>
              <a:t>   в</a:t>
            </a:r>
            <a:r>
              <a:rPr lang="ru-RU" dirty="0"/>
              <a:t>) с гусем и котом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83568" y="3863181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40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«Каштанка»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7.Как </a:t>
            </a:r>
            <a:r>
              <a:rPr lang="ru-RU" dirty="0"/>
              <a:t>назвал незнакомец Каштанку?</a:t>
            </a:r>
          </a:p>
          <a:p>
            <a:pPr marL="0" indent="0">
              <a:buNone/>
            </a:pPr>
            <a:r>
              <a:rPr lang="ru-RU" dirty="0" smtClean="0"/>
              <a:t>  а</a:t>
            </a:r>
            <a:r>
              <a:rPr lang="ru-RU" dirty="0"/>
              <a:t>) Сестрой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б</a:t>
            </a:r>
            <a:r>
              <a:rPr lang="ru-RU" dirty="0"/>
              <a:t>) </a:t>
            </a:r>
            <a:r>
              <a:rPr lang="ru-RU" dirty="0" smtClean="0"/>
              <a:t>Тёткой</a:t>
            </a:r>
          </a:p>
          <a:p>
            <a:pPr marL="0" indent="0">
              <a:buNone/>
            </a:pPr>
            <a:r>
              <a:rPr lang="ru-RU" b="1" dirty="0"/>
              <a:t> </a:t>
            </a:r>
            <a:r>
              <a:rPr lang="ru-RU" b="1" dirty="0" smtClean="0"/>
              <a:t> </a:t>
            </a:r>
            <a:r>
              <a:rPr lang="ru-RU" dirty="0" smtClean="0"/>
              <a:t>в</a:t>
            </a:r>
            <a:r>
              <a:rPr lang="ru-RU" dirty="0"/>
              <a:t>) Дочкой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2780928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67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«Каштанка»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8</a:t>
            </a:r>
            <a:r>
              <a:rPr lang="ru-RU" dirty="0"/>
              <a:t>. Какой талант обнаружил хозяин у </a:t>
            </a:r>
            <a:r>
              <a:rPr lang="ru-RU" dirty="0" smtClean="0"/>
              <a:t>Каштанки?</a:t>
            </a:r>
          </a:p>
          <a:p>
            <a:pPr marL="0" indent="0">
              <a:buNone/>
            </a:pPr>
            <a:r>
              <a:rPr lang="ru-RU" dirty="0" smtClean="0"/>
              <a:t>   а)стоять </a:t>
            </a:r>
            <a:r>
              <a:rPr lang="ru-RU" dirty="0"/>
              <a:t>на задних лапах и звонко лаять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  б)вилять </a:t>
            </a:r>
            <a:r>
              <a:rPr lang="ru-RU" dirty="0"/>
              <a:t>хвостом</a:t>
            </a:r>
            <a:br>
              <a:rPr lang="ru-RU" dirty="0"/>
            </a:br>
            <a:r>
              <a:rPr lang="ru-RU" b="1" dirty="0"/>
              <a:t> </a:t>
            </a:r>
            <a:r>
              <a:rPr lang="ru-RU" b="1" dirty="0" smtClean="0"/>
              <a:t>  </a:t>
            </a:r>
            <a:r>
              <a:rPr lang="ru-RU" dirty="0" smtClean="0"/>
              <a:t>в)прыгать </a:t>
            </a:r>
            <a:r>
              <a:rPr lang="ru-RU" dirty="0"/>
              <a:t>в обруч 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270892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14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«Каштанка»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907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9</a:t>
            </a:r>
            <a:r>
              <a:rPr lang="ru-RU" dirty="0"/>
              <a:t>. Федор Тимофеевич—это</a:t>
            </a:r>
            <a:r>
              <a:rPr lang="ru-RU" dirty="0" smtClean="0"/>
              <a:t>…</a:t>
            </a:r>
          </a:p>
          <a:p>
            <a:pPr marL="0" indent="0">
              <a:buNone/>
            </a:pPr>
            <a:r>
              <a:rPr lang="ru-RU" dirty="0" smtClean="0"/>
              <a:t>  а)гусь        </a:t>
            </a:r>
            <a:r>
              <a:rPr lang="ru-RU" dirty="0"/>
              <a:t>б)кот         </a:t>
            </a:r>
            <a:r>
              <a:rPr lang="ru-RU" dirty="0" smtClean="0"/>
              <a:t> </a:t>
            </a:r>
            <a:r>
              <a:rPr lang="ru-RU" dirty="0"/>
              <a:t>в)петух</a:t>
            </a:r>
          </a:p>
        </p:txBody>
      </p:sp>
      <p:sp>
        <p:nvSpPr>
          <p:cNvPr id="4" name="Овал 3"/>
          <p:cNvSpPr/>
          <p:nvPr/>
        </p:nvSpPr>
        <p:spPr>
          <a:xfrm>
            <a:off x="2411760" y="2132856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«Каштанка»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10.Где </a:t>
            </a:r>
            <a:r>
              <a:rPr lang="ru-RU" dirty="0"/>
              <a:t>оказалась Каштанка со своим новым хозяином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     а</a:t>
            </a:r>
            <a:r>
              <a:rPr lang="ru-RU" dirty="0"/>
              <a:t>) </a:t>
            </a:r>
            <a:r>
              <a:rPr lang="ru-RU" dirty="0" smtClean="0"/>
              <a:t>в цирке</a:t>
            </a:r>
            <a:r>
              <a:rPr lang="ru-RU" dirty="0"/>
              <a:t> </a:t>
            </a:r>
            <a:r>
              <a:rPr lang="ru-RU" dirty="0" smtClean="0"/>
              <a:t>  б</a:t>
            </a:r>
            <a:r>
              <a:rPr lang="ru-RU" dirty="0"/>
              <a:t>) в театре </a:t>
            </a:r>
            <a:r>
              <a:rPr lang="ru-RU" dirty="0" smtClean="0"/>
              <a:t>    в</a:t>
            </a:r>
            <a:r>
              <a:rPr lang="ru-RU" dirty="0"/>
              <a:t>) в зверинце</a:t>
            </a:r>
          </a:p>
        </p:txBody>
      </p:sp>
      <p:sp>
        <p:nvSpPr>
          <p:cNvPr id="4" name="Овал 3"/>
          <p:cNvSpPr/>
          <p:nvPr/>
        </p:nvSpPr>
        <p:spPr>
          <a:xfrm>
            <a:off x="827584" y="270892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33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«Каштанка»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11. В кого переоделся хозяин в цирке?</a:t>
            </a:r>
          </a:p>
          <a:p>
            <a:pPr marL="0" indent="0">
              <a:buNone/>
            </a:pPr>
            <a:r>
              <a:rPr lang="ru-RU" dirty="0"/>
              <a:t>   а) акробата      б)клоуна </a:t>
            </a:r>
            <a:r>
              <a:rPr lang="ru-RU" b="1" dirty="0"/>
              <a:t>   </a:t>
            </a:r>
            <a:r>
              <a:rPr lang="ru-RU" dirty="0"/>
              <a:t>в)жонглера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347864" y="2204864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27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Закрепить знания учащихся, полученные в ходе изучения произведений  А</a:t>
            </a:r>
            <a:r>
              <a:rPr lang="ru-RU" dirty="0"/>
              <a:t>. Чехова, А. Куприна, Г. </a:t>
            </a:r>
            <a:r>
              <a:rPr lang="ru-RU" dirty="0" err="1"/>
              <a:t>Троепольского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98041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«Каштанка»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12. Кого заменила Каштанка в «египетской пирамиде</a:t>
            </a:r>
            <a:r>
              <a:rPr lang="ru-RU" dirty="0" smtClean="0"/>
              <a:t>»?</a:t>
            </a:r>
          </a:p>
          <a:p>
            <a:pPr marL="0" indent="0">
              <a:buNone/>
            </a:pPr>
            <a:r>
              <a:rPr lang="ru-RU" dirty="0"/>
              <a:t>а) Ивана </a:t>
            </a:r>
            <a:r>
              <a:rPr lang="ru-RU" dirty="0" smtClean="0"/>
              <a:t>Ивановича</a:t>
            </a:r>
          </a:p>
          <a:p>
            <a:pPr marL="0" indent="0">
              <a:buNone/>
            </a:pPr>
            <a:r>
              <a:rPr lang="ru-RU" dirty="0"/>
              <a:t>б)Федора </a:t>
            </a:r>
            <a:r>
              <a:rPr lang="ru-RU" dirty="0" smtClean="0"/>
              <a:t>Тимофеевича</a:t>
            </a:r>
          </a:p>
          <a:p>
            <a:pPr marL="0" indent="0">
              <a:buNone/>
            </a:pPr>
            <a:r>
              <a:rPr lang="ru-RU" dirty="0"/>
              <a:t>в)Хавронью Ивановну</a:t>
            </a:r>
          </a:p>
        </p:txBody>
      </p:sp>
      <p:sp>
        <p:nvSpPr>
          <p:cNvPr id="4" name="Овал 3"/>
          <p:cNvSpPr/>
          <p:nvPr/>
        </p:nvSpPr>
        <p:spPr>
          <a:xfrm>
            <a:off x="428596" y="271462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30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«Каштанка»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13.Что </a:t>
            </a:r>
            <a:r>
              <a:rPr lang="ru-RU" dirty="0"/>
              <a:t>во время выступления случилось в зале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    а)встретилась </a:t>
            </a:r>
            <a:r>
              <a:rPr lang="ru-RU" dirty="0"/>
              <a:t>со старыми хозяевами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   б)повздорила </a:t>
            </a:r>
            <a:r>
              <a:rPr lang="ru-RU" dirty="0"/>
              <a:t>с котом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   в)укусила </a:t>
            </a:r>
            <a:r>
              <a:rPr lang="ru-RU" dirty="0"/>
              <a:t>хозяина</a:t>
            </a:r>
          </a:p>
        </p:txBody>
      </p:sp>
      <p:sp>
        <p:nvSpPr>
          <p:cNvPr id="4" name="Овал 3"/>
          <p:cNvSpPr/>
          <p:nvPr/>
        </p:nvSpPr>
        <p:spPr>
          <a:xfrm>
            <a:off x="755576" y="270892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55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«Каштанка»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14.Чем </a:t>
            </a:r>
            <a:r>
              <a:rPr lang="ru-RU" dirty="0"/>
              <a:t>закончилась история Каштанки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     а)она </a:t>
            </a:r>
            <a:r>
              <a:rPr lang="ru-RU" dirty="0"/>
              <a:t>стала артисткой</a:t>
            </a:r>
            <a:br>
              <a:rPr lang="ru-RU" dirty="0"/>
            </a:br>
            <a:r>
              <a:rPr lang="ru-RU" dirty="0" smtClean="0"/>
              <a:t>    </a:t>
            </a:r>
            <a:r>
              <a:rPr lang="ru-RU" dirty="0"/>
              <a:t> б)вернулась домой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    в)осталась </a:t>
            </a:r>
            <a:r>
              <a:rPr lang="ru-RU" dirty="0"/>
              <a:t>с новым хозяином</a:t>
            </a:r>
          </a:p>
        </p:txBody>
      </p:sp>
      <p:sp>
        <p:nvSpPr>
          <p:cNvPr id="4" name="Овал 3"/>
          <p:cNvSpPr/>
          <p:nvPr/>
        </p:nvSpPr>
        <p:spPr>
          <a:xfrm>
            <a:off x="827584" y="270892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43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«Каштанка»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15</a:t>
            </a:r>
            <a:r>
              <a:rPr lang="ru-RU" dirty="0"/>
              <a:t>. Какая пословица подходит к данному произведению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    а)Без </a:t>
            </a:r>
            <a:r>
              <a:rPr lang="ru-RU" dirty="0"/>
              <a:t>труда не вытащишь и рыбку из пруда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б)В </a:t>
            </a:r>
            <a:r>
              <a:rPr lang="ru-RU" dirty="0"/>
              <a:t>гостях хорошо, а дома лучше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в)Семеро </a:t>
            </a:r>
            <a:r>
              <a:rPr lang="ru-RU" dirty="0"/>
              <a:t>одного не ждут.</a:t>
            </a:r>
          </a:p>
        </p:txBody>
      </p:sp>
      <p:sp>
        <p:nvSpPr>
          <p:cNvPr id="4" name="Овал 3"/>
          <p:cNvSpPr/>
          <p:nvPr/>
        </p:nvSpPr>
        <p:spPr>
          <a:xfrm>
            <a:off x="755576" y="378904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28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27976" cy="141156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Ива́нович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Купри́н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07.09.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1870 год"/>
              </a:rPr>
              <a:t>1870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ровчат"/>
              </a:rPr>
              <a:t>Наровчат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Пенза — 25.08.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1938"/>
              </a:rPr>
              <a:t>1938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Ленинград"/>
              </a:rPr>
              <a:t>Ленинград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/>
              <a:t>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фицер</a:t>
            </a:r>
            <a:r>
              <a:rPr lang="ru-RU" dirty="0"/>
              <a:t>, </a:t>
            </a:r>
            <a:r>
              <a:rPr lang="ru-RU" dirty="0">
                <a:hlinkClick r:id="rId6" tooltip="Русский язык"/>
              </a:rPr>
              <a:t>русский</a:t>
            </a:r>
            <a:r>
              <a:rPr lang="ru-RU" dirty="0"/>
              <a:t> </a:t>
            </a:r>
            <a:r>
              <a:rPr lang="ru-RU" dirty="0">
                <a:hlinkClick r:id="rId7" tooltip="Писатель"/>
              </a:rPr>
              <a:t>писатель</a:t>
            </a:r>
            <a:r>
              <a:rPr lang="ru-RU" dirty="0"/>
              <a:t>, переводчик.</a:t>
            </a:r>
          </a:p>
          <a:p>
            <a:pPr marL="0" indent="0">
              <a:buNone/>
            </a:pPr>
            <a:r>
              <a:rPr lang="ru-RU" dirty="0"/>
              <a:t>Много странствовал по России, перепробовав множество профессий, жадно впитывая жизненные впечатления, которые стали основой его будущих произведений.</a:t>
            </a:r>
          </a:p>
          <a:p>
            <a:pPr marL="0" indent="0">
              <a:buNone/>
            </a:pPr>
            <a:r>
              <a:rPr lang="ru-RU" dirty="0"/>
              <a:t>С июля 1920 жил с семьей  в Париже.</a:t>
            </a:r>
          </a:p>
          <a:p>
            <a:pPr marL="0" indent="0">
              <a:buNone/>
            </a:pPr>
            <a:r>
              <a:rPr lang="ru-RU" dirty="0"/>
              <a:t>В </a:t>
            </a:r>
            <a:r>
              <a:rPr lang="ru-RU" dirty="0">
                <a:hlinkClick r:id="rId8" tooltip="1937 год"/>
              </a:rPr>
              <a:t>1937 году</a:t>
            </a:r>
            <a:r>
              <a:rPr lang="ru-RU" dirty="0"/>
              <a:t> Куприн вернулся на родину. </a:t>
            </a:r>
          </a:p>
          <a:p>
            <a:endParaRPr lang="ru-RU" dirty="0"/>
          </a:p>
        </p:txBody>
      </p:sp>
      <p:pic>
        <p:nvPicPr>
          <p:cNvPr id="7" name="Объект 6" descr="https://xn--h1aagokeh.xn--p1ai/wp-content/uploads/2015/05/129.jpg"/>
          <p:cNvPicPr>
            <a:picLocks noGrp="1"/>
          </p:cNvPicPr>
          <p:nvPr>
            <p:ph sz="half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816000" cy="3066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6530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пудель»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1</a:t>
            </a:r>
            <a:r>
              <a:rPr lang="ru-RU" dirty="0"/>
              <a:t>. Как звали собаку?</a:t>
            </a:r>
          </a:p>
          <a:p>
            <a:pPr marL="0" indent="0">
              <a:buNone/>
            </a:pPr>
            <a:r>
              <a:rPr lang="ru-RU" dirty="0" smtClean="0"/>
              <a:t>    а</a:t>
            </a:r>
            <a:r>
              <a:rPr lang="ru-RU" dirty="0"/>
              <a:t>) </a:t>
            </a:r>
            <a:r>
              <a:rPr lang="ru-RU" dirty="0" err="1"/>
              <a:t>Артемон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б</a:t>
            </a:r>
            <a:r>
              <a:rPr lang="ru-RU" dirty="0"/>
              <a:t>) </a:t>
            </a:r>
            <a:r>
              <a:rPr lang="ru-RU" dirty="0" err="1"/>
              <a:t>Соколко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в</a:t>
            </a:r>
            <a:r>
              <a:rPr lang="ru-RU" dirty="0"/>
              <a:t>) </a:t>
            </a:r>
            <a:r>
              <a:rPr lang="ru-RU" dirty="0" err="1"/>
              <a:t>Арто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342900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212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пудель»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2</a:t>
            </a:r>
            <a:r>
              <a:rPr lang="ru-RU" dirty="0"/>
              <a:t>. Какой породы была собака?</a:t>
            </a:r>
          </a:p>
          <a:p>
            <a:pPr marL="0" indent="0">
              <a:buNone/>
            </a:pPr>
            <a:r>
              <a:rPr lang="ru-RU" dirty="0" smtClean="0"/>
              <a:t>     а</a:t>
            </a:r>
            <a:r>
              <a:rPr lang="ru-RU" dirty="0"/>
              <a:t>) лайка</a:t>
            </a:r>
          </a:p>
          <a:p>
            <a:pPr marL="0" indent="0">
              <a:buNone/>
            </a:pPr>
            <a:r>
              <a:rPr lang="ru-RU" dirty="0" smtClean="0"/>
              <a:t>     б</a:t>
            </a:r>
            <a:r>
              <a:rPr lang="ru-RU" dirty="0"/>
              <a:t>) пудель </a:t>
            </a:r>
          </a:p>
          <a:p>
            <a:pPr marL="0" indent="0">
              <a:buNone/>
            </a:pPr>
            <a:r>
              <a:rPr lang="ru-RU" dirty="0" smtClean="0"/>
              <a:t>     в</a:t>
            </a:r>
            <a:r>
              <a:rPr lang="ru-RU" dirty="0"/>
              <a:t>) дог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27584" y="2852936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750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пудель»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3.Где </a:t>
            </a:r>
            <a:r>
              <a:rPr lang="ru-RU" dirty="0"/>
              <a:t>происходят события рассказа?</a:t>
            </a:r>
          </a:p>
          <a:p>
            <a:pPr marL="0" indent="0">
              <a:buNone/>
            </a:pPr>
            <a:r>
              <a:rPr lang="ru-RU" dirty="0" smtClean="0"/>
              <a:t>    а</a:t>
            </a:r>
            <a:r>
              <a:rPr lang="ru-RU" dirty="0"/>
              <a:t>) в Москве</a:t>
            </a:r>
          </a:p>
          <a:p>
            <a:pPr marL="0" indent="0">
              <a:buNone/>
            </a:pPr>
            <a:r>
              <a:rPr lang="ru-RU" dirty="0" smtClean="0"/>
              <a:t>    б</a:t>
            </a:r>
            <a:r>
              <a:rPr lang="ru-RU" dirty="0"/>
              <a:t>) в Крыму </a:t>
            </a:r>
          </a:p>
          <a:p>
            <a:pPr marL="0" indent="0">
              <a:buNone/>
            </a:pPr>
            <a:r>
              <a:rPr lang="ru-RU" dirty="0" smtClean="0"/>
              <a:t>    в</a:t>
            </a:r>
            <a:r>
              <a:rPr lang="ru-RU" dirty="0"/>
              <a:t>) в </a:t>
            </a:r>
            <a:r>
              <a:rPr lang="ru-RU" dirty="0" smtClean="0"/>
              <a:t>Рязани</a:t>
            </a:r>
            <a:endParaRPr lang="ru-RU" dirty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2852936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692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пудель»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4</a:t>
            </a:r>
            <a:r>
              <a:rPr lang="ru-RU" dirty="0"/>
              <a:t>. Чем зарабатывала маленькая бродячая труппа?</a:t>
            </a:r>
          </a:p>
          <a:p>
            <a:pPr marL="0" indent="0">
              <a:buNone/>
            </a:pPr>
            <a:r>
              <a:rPr lang="ru-RU" dirty="0" smtClean="0"/>
              <a:t>    а</a:t>
            </a:r>
            <a:r>
              <a:rPr lang="ru-RU" dirty="0"/>
              <a:t>) пели жалобные песни</a:t>
            </a:r>
          </a:p>
          <a:p>
            <a:pPr marL="0" indent="0">
              <a:buNone/>
            </a:pPr>
            <a:r>
              <a:rPr lang="ru-RU" dirty="0" smtClean="0"/>
              <a:t>    б</a:t>
            </a:r>
            <a:r>
              <a:rPr lang="ru-RU" dirty="0"/>
              <a:t>) показывали представление дачникам </a:t>
            </a:r>
          </a:p>
          <a:p>
            <a:pPr marL="0" indent="0">
              <a:buNone/>
            </a:pPr>
            <a:r>
              <a:rPr lang="ru-RU" dirty="0" smtClean="0"/>
              <a:t>    в</a:t>
            </a:r>
            <a:r>
              <a:rPr lang="ru-RU" dirty="0"/>
              <a:t>) просили милостыню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3284984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024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пудель»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5</a:t>
            </a:r>
            <a:r>
              <a:rPr lang="ru-RU" dirty="0"/>
              <a:t>. Что хотел купить дедушка Сереже?</a:t>
            </a:r>
          </a:p>
          <a:p>
            <a:pPr marL="0" indent="0">
              <a:buNone/>
            </a:pPr>
            <a:r>
              <a:rPr lang="ru-RU" dirty="0" smtClean="0"/>
              <a:t>    а</a:t>
            </a:r>
            <a:r>
              <a:rPr lang="ru-RU" dirty="0"/>
              <a:t>) новую шарманку</a:t>
            </a:r>
          </a:p>
          <a:p>
            <a:pPr marL="0" indent="0">
              <a:buNone/>
            </a:pPr>
            <a:r>
              <a:rPr lang="ru-RU" dirty="0" smtClean="0"/>
              <a:t>    б</a:t>
            </a:r>
            <a:r>
              <a:rPr lang="ru-RU" dirty="0"/>
              <a:t>) новое </a:t>
            </a:r>
            <a:r>
              <a:rPr lang="ru-RU" dirty="0" smtClean="0"/>
              <a:t>трико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в</a:t>
            </a:r>
            <a:r>
              <a:rPr lang="ru-RU" dirty="0"/>
              <a:t>) новую обувь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2852936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717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Образовательные:</a:t>
            </a:r>
            <a:r>
              <a:rPr lang="ru-RU" sz="2400" dirty="0" smtClean="0"/>
              <a:t> способствовать формированию у учащихся целостных представлений об основных идеях произведений; поддерживать интерес к творчеству писателей.</a:t>
            </a:r>
          </a:p>
          <a:p>
            <a:pPr marL="0" indent="0">
              <a:buNone/>
            </a:pPr>
            <a:r>
              <a:rPr lang="ru-RU" sz="2400" b="1" dirty="0" smtClean="0"/>
              <a:t>Развивающие:</a:t>
            </a:r>
            <a:r>
              <a:rPr lang="ru-RU" sz="2400" dirty="0" smtClean="0"/>
              <a:t> содействовать развитию читательских компетенций; помочь осознанию нравственных и личностных компетенций.</a:t>
            </a:r>
          </a:p>
          <a:p>
            <a:pPr marL="0" indent="0">
              <a:buNone/>
            </a:pPr>
            <a:r>
              <a:rPr lang="ru-RU" sz="2400" b="1" dirty="0" smtClean="0"/>
              <a:t>Воспитательные:</a:t>
            </a:r>
            <a:r>
              <a:rPr lang="ru-RU" sz="2400" dirty="0" smtClean="0"/>
              <a:t> содействовать воспитанию в детях чувства любви к животным, ответственного отношения к ним.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1502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пудель»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6</a:t>
            </a:r>
            <a:r>
              <a:rPr lang="ru-RU" dirty="0"/>
              <a:t>. Как называлась дача, на которой старик рассчитывал хорошо заработать?</a:t>
            </a:r>
          </a:p>
          <a:p>
            <a:pPr marL="0" indent="0">
              <a:buNone/>
            </a:pPr>
            <a:r>
              <a:rPr lang="ru-RU" dirty="0" smtClean="0"/>
              <a:t>    а</a:t>
            </a:r>
            <a:r>
              <a:rPr lang="ru-RU" dirty="0"/>
              <a:t>) «Дружба»</a:t>
            </a:r>
          </a:p>
          <a:p>
            <a:pPr marL="0" indent="0">
              <a:buNone/>
            </a:pPr>
            <a:r>
              <a:rPr lang="ru-RU" dirty="0" smtClean="0"/>
              <a:t>    б</a:t>
            </a:r>
            <a:r>
              <a:rPr lang="ru-RU" dirty="0"/>
              <a:t>) «Радость»</a:t>
            </a:r>
          </a:p>
          <a:p>
            <a:pPr marL="0" indent="0">
              <a:buNone/>
            </a:pPr>
            <a:r>
              <a:rPr lang="ru-RU" dirty="0" smtClean="0"/>
              <a:t>    в</a:t>
            </a:r>
            <a:r>
              <a:rPr lang="ru-RU" dirty="0"/>
              <a:t>) «Мечта» 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270892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226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пудель»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7</a:t>
            </a:r>
            <a:r>
              <a:rPr lang="ru-RU" dirty="0"/>
              <a:t>. Что просил </a:t>
            </a:r>
            <a:r>
              <a:rPr lang="ru-RU" dirty="0" err="1"/>
              <a:t>Трилли</a:t>
            </a:r>
            <a:r>
              <a:rPr lang="ru-RU" dirty="0"/>
              <a:t> у матери?</a:t>
            </a:r>
          </a:p>
          <a:p>
            <a:pPr marL="0" indent="0">
              <a:buNone/>
            </a:pPr>
            <a:r>
              <a:rPr lang="ru-RU" dirty="0" smtClean="0"/>
              <a:t>    а</a:t>
            </a:r>
            <a:r>
              <a:rPr lang="ru-RU" dirty="0"/>
              <a:t>) Хочу собаку навсегда! </a:t>
            </a:r>
          </a:p>
          <a:p>
            <a:pPr marL="0" indent="0">
              <a:buNone/>
            </a:pPr>
            <a:r>
              <a:rPr lang="ru-RU" dirty="0" smtClean="0"/>
              <a:t>    б</a:t>
            </a:r>
            <a:r>
              <a:rPr lang="ru-RU" dirty="0"/>
              <a:t>) Хочу погладить собаку!</a:t>
            </a:r>
          </a:p>
          <a:p>
            <a:pPr marL="0" indent="0">
              <a:buNone/>
            </a:pPr>
            <a:r>
              <a:rPr lang="ru-RU" dirty="0" smtClean="0"/>
              <a:t>    в) </a:t>
            </a:r>
            <a:r>
              <a:rPr lang="ru-RU" dirty="0"/>
              <a:t>Хочу играть на шарманке!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2204864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352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пудель»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8</a:t>
            </a:r>
            <a:r>
              <a:rPr lang="ru-RU" dirty="0"/>
              <a:t>. Сколько денег готовы были заплатить за собаку </a:t>
            </a:r>
            <a:r>
              <a:rPr lang="ru-RU" dirty="0" smtClean="0"/>
              <a:t>господа?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а</a:t>
            </a:r>
            <a:r>
              <a:rPr lang="ru-RU" dirty="0"/>
              <a:t>) 50 рублей</a:t>
            </a:r>
          </a:p>
          <a:p>
            <a:pPr marL="0" indent="0">
              <a:buNone/>
            </a:pPr>
            <a:r>
              <a:rPr lang="ru-RU" dirty="0" smtClean="0"/>
              <a:t>     б</a:t>
            </a:r>
            <a:r>
              <a:rPr lang="ru-RU" dirty="0"/>
              <a:t>) 100 рублей</a:t>
            </a:r>
          </a:p>
          <a:p>
            <a:pPr marL="0" indent="0">
              <a:buNone/>
            </a:pPr>
            <a:r>
              <a:rPr lang="ru-RU" dirty="0" smtClean="0"/>
              <a:t>     в</a:t>
            </a:r>
            <a:r>
              <a:rPr lang="ru-RU" dirty="0"/>
              <a:t>) 300 рублей 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3861048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99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пудель»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9</a:t>
            </a:r>
            <a:r>
              <a:rPr lang="ru-RU" dirty="0"/>
              <a:t>. </a:t>
            </a:r>
            <a:r>
              <a:rPr lang="ru-RU" dirty="0" err="1"/>
              <a:t>Лодыжкин</a:t>
            </a:r>
            <a:r>
              <a:rPr lang="ru-RU" dirty="0"/>
              <a:t> отказался продавать </a:t>
            </a:r>
            <a:r>
              <a:rPr lang="ru-RU" dirty="0" err="1"/>
              <a:t>Арто</a:t>
            </a:r>
            <a:r>
              <a:rPr lang="ru-RU" dirty="0"/>
              <a:t>. Как он объяснил свой отказ?</a:t>
            </a:r>
          </a:p>
          <a:p>
            <a:pPr marL="0" indent="0">
              <a:buNone/>
            </a:pPr>
            <a:r>
              <a:rPr lang="ru-RU" dirty="0" smtClean="0"/>
              <a:t>     а</a:t>
            </a:r>
            <a:r>
              <a:rPr lang="ru-RU" dirty="0"/>
              <a:t>) </a:t>
            </a:r>
            <a:r>
              <a:rPr lang="ru-RU" dirty="0" err="1"/>
              <a:t>Арто</a:t>
            </a:r>
            <a:r>
              <a:rPr lang="ru-RU" dirty="0"/>
              <a:t> – верный друг. </a:t>
            </a:r>
          </a:p>
          <a:p>
            <a:pPr marL="0" indent="0">
              <a:buNone/>
            </a:pPr>
            <a:r>
              <a:rPr lang="ru-RU" dirty="0" smtClean="0"/>
              <a:t>     б</a:t>
            </a:r>
            <a:r>
              <a:rPr lang="ru-RU" dirty="0"/>
              <a:t>) </a:t>
            </a:r>
            <a:r>
              <a:rPr lang="ru-RU" dirty="0" err="1"/>
              <a:t>Арто</a:t>
            </a:r>
            <a:r>
              <a:rPr lang="ru-RU" dirty="0"/>
              <a:t> – наша палочка-выручалочка.</a:t>
            </a:r>
          </a:p>
          <a:p>
            <a:pPr marL="0" indent="0">
              <a:buNone/>
            </a:pPr>
            <a:r>
              <a:rPr lang="ru-RU" dirty="0" smtClean="0"/>
              <a:t>     в</a:t>
            </a:r>
            <a:r>
              <a:rPr lang="ru-RU" dirty="0"/>
              <a:t>) </a:t>
            </a:r>
            <a:r>
              <a:rPr lang="ru-RU" dirty="0" err="1"/>
              <a:t>Арто</a:t>
            </a:r>
            <a:r>
              <a:rPr lang="ru-RU" dirty="0"/>
              <a:t> – наш защитник.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27584" y="270892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282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пудель»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10</a:t>
            </a:r>
            <a:r>
              <a:rPr lang="ru-RU" dirty="0"/>
              <a:t>. Кто находит артистов и ведёт с ними переговоры о продаже пуделя </a:t>
            </a:r>
            <a:r>
              <a:rPr lang="ru-RU" dirty="0" err="1"/>
              <a:t>Арто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 smtClean="0"/>
              <a:t>     а)садовник </a:t>
            </a:r>
            <a:r>
              <a:rPr lang="ru-RU" dirty="0"/>
              <a:t>дачи «Дружба»</a:t>
            </a:r>
          </a:p>
          <a:p>
            <a:pPr marL="0" indent="0">
              <a:buNone/>
            </a:pPr>
            <a:r>
              <a:rPr lang="ru-RU" dirty="0" smtClean="0"/>
              <a:t>     б)местная </a:t>
            </a:r>
            <a:r>
              <a:rPr lang="ru-RU" dirty="0"/>
              <a:t>полиция</a:t>
            </a:r>
          </a:p>
          <a:p>
            <a:pPr marL="0" indent="0">
              <a:buNone/>
            </a:pPr>
            <a:r>
              <a:rPr lang="ru-RU" dirty="0" smtClean="0"/>
              <a:t>     в)дворник </a:t>
            </a:r>
            <a:r>
              <a:rPr lang="ru-RU" dirty="0"/>
              <a:t>дачи «Дружба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27584" y="3861048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38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пудель»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11</a:t>
            </a:r>
            <a:r>
              <a:rPr lang="ru-RU" dirty="0"/>
              <a:t>. Как отреагировал старик на пропажу пуделя?</a:t>
            </a:r>
          </a:p>
          <a:p>
            <a:pPr marL="0" indent="0">
              <a:buNone/>
            </a:pPr>
            <a:r>
              <a:rPr lang="ru-RU" dirty="0" smtClean="0"/>
              <a:t>     а</a:t>
            </a:r>
            <a:r>
              <a:rPr lang="ru-RU" dirty="0"/>
              <a:t>) решил идти к генеральше и требовать вернуть собаку</a:t>
            </a:r>
          </a:p>
          <a:p>
            <a:pPr marL="0" indent="0">
              <a:buNone/>
            </a:pPr>
            <a:r>
              <a:rPr lang="ru-RU" dirty="0" smtClean="0"/>
              <a:t>     б</a:t>
            </a:r>
            <a:r>
              <a:rPr lang="ru-RU" dirty="0"/>
              <a:t>) расплакался, понимая, что собаку не вернуть </a:t>
            </a:r>
          </a:p>
          <a:p>
            <a:pPr marL="0" indent="0">
              <a:buNone/>
            </a:pPr>
            <a:r>
              <a:rPr lang="ru-RU" dirty="0" smtClean="0"/>
              <a:t>     в</a:t>
            </a:r>
            <a:r>
              <a:rPr lang="ru-RU" dirty="0"/>
              <a:t>) решил завести другую собаку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27584" y="378904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197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пудель»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12</a:t>
            </a:r>
            <a:r>
              <a:rPr lang="ru-RU" dirty="0"/>
              <a:t>. Почему </a:t>
            </a:r>
            <a:r>
              <a:rPr lang="ru-RU" dirty="0" err="1"/>
              <a:t>Лодыжкин</a:t>
            </a:r>
            <a:r>
              <a:rPr lang="ru-RU" dirty="0"/>
              <a:t> не мог написать заявление о пропаже собаки?</a:t>
            </a:r>
          </a:p>
          <a:p>
            <a:pPr marL="0" indent="0">
              <a:buNone/>
            </a:pPr>
            <a:r>
              <a:rPr lang="ru-RU" dirty="0" smtClean="0"/>
              <a:t>    а</a:t>
            </a:r>
            <a:r>
              <a:rPr lang="ru-RU" dirty="0"/>
              <a:t>) жил по чужому </a:t>
            </a:r>
            <a:r>
              <a:rPr lang="ru-RU" dirty="0" smtClean="0"/>
              <a:t>паспорту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б</a:t>
            </a:r>
            <a:r>
              <a:rPr lang="ru-RU" dirty="0"/>
              <a:t>) не умел писать</a:t>
            </a:r>
          </a:p>
          <a:p>
            <a:pPr marL="0" indent="0">
              <a:buNone/>
            </a:pPr>
            <a:r>
              <a:rPr lang="ru-RU" dirty="0" smtClean="0"/>
              <a:t>    в</a:t>
            </a:r>
            <a:r>
              <a:rPr lang="ru-RU" dirty="0"/>
              <a:t>) не знал, куда обратиться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270892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137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пудель»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13</a:t>
            </a:r>
            <a:r>
              <a:rPr lang="ru-RU" dirty="0"/>
              <a:t>. Где дедушка и Сережа ночевали после пропажи </a:t>
            </a:r>
            <a:r>
              <a:rPr lang="ru-RU" dirty="0" err="1"/>
              <a:t>Арто</a:t>
            </a:r>
            <a:r>
              <a:rPr lang="ru-RU" dirty="0"/>
              <a:t>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а</a:t>
            </a:r>
            <a:r>
              <a:rPr lang="ru-RU" dirty="0"/>
              <a:t>) на берегу моря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б</a:t>
            </a:r>
            <a:r>
              <a:rPr lang="ru-RU" dirty="0"/>
              <a:t>)  около </a:t>
            </a:r>
            <a:r>
              <a:rPr lang="ru-RU" dirty="0" smtClean="0"/>
              <a:t>дачи</a:t>
            </a:r>
          </a:p>
          <a:p>
            <a:pPr marL="0" indent="0">
              <a:buNone/>
            </a:pPr>
            <a:r>
              <a:rPr lang="ru-RU" dirty="0" smtClean="0"/>
              <a:t>    в)в кофейне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3861048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73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пудель»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14</a:t>
            </a:r>
            <a:r>
              <a:rPr lang="ru-RU" dirty="0"/>
              <a:t>. Что сделал Серёжа ночью?</a:t>
            </a:r>
          </a:p>
          <a:p>
            <a:pPr marL="0" indent="0">
              <a:buNone/>
            </a:pPr>
            <a:r>
              <a:rPr lang="ru-RU" dirty="0" smtClean="0"/>
              <a:t>    а</a:t>
            </a:r>
            <a:r>
              <a:rPr lang="ru-RU" dirty="0"/>
              <a:t>) плакал всю ночь</a:t>
            </a:r>
          </a:p>
          <a:p>
            <a:pPr marL="0" indent="0">
              <a:buNone/>
            </a:pPr>
            <a:r>
              <a:rPr lang="ru-RU" dirty="0" smtClean="0"/>
              <a:t>    б</a:t>
            </a:r>
            <a:r>
              <a:rPr lang="ru-RU" dirty="0"/>
              <a:t>) писал заявление судье</a:t>
            </a:r>
          </a:p>
          <a:p>
            <a:pPr marL="0" indent="0">
              <a:buNone/>
            </a:pPr>
            <a:r>
              <a:rPr lang="ru-RU" dirty="0" smtClean="0"/>
              <a:t>    в</a:t>
            </a:r>
            <a:r>
              <a:rPr lang="ru-RU" dirty="0"/>
              <a:t>) забрался в сад дачи «Дружба» и спас собаку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342900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324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пудель»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15</a:t>
            </a:r>
            <a:r>
              <a:rPr lang="ru-RU" dirty="0"/>
              <a:t>. Какая пословица выражает главную мысль рассказа?</a:t>
            </a:r>
          </a:p>
          <a:p>
            <a:pPr marL="0" indent="0">
              <a:buNone/>
            </a:pPr>
            <a:r>
              <a:rPr lang="ru-RU" dirty="0" smtClean="0"/>
              <a:t>    а</a:t>
            </a:r>
            <a:r>
              <a:rPr lang="ru-RU" dirty="0"/>
              <a:t>) Друг дороже денег. </a:t>
            </a:r>
          </a:p>
          <a:p>
            <a:pPr marL="0" indent="0">
              <a:buNone/>
            </a:pPr>
            <a:r>
              <a:rPr lang="ru-RU" dirty="0" smtClean="0"/>
              <a:t>    б</a:t>
            </a:r>
            <a:r>
              <a:rPr lang="ru-RU" dirty="0"/>
              <a:t>) Над другом посмеёшься – над собой поплачешь.</a:t>
            </a:r>
          </a:p>
          <a:p>
            <a:pPr marL="0" indent="0">
              <a:buNone/>
            </a:pPr>
            <a:r>
              <a:rPr lang="ru-RU" dirty="0" smtClean="0"/>
              <a:t>    в</a:t>
            </a:r>
            <a:r>
              <a:rPr lang="ru-RU" dirty="0"/>
              <a:t>) Будешь дружить со змеёй – ужалит.</a:t>
            </a:r>
          </a:p>
        </p:txBody>
      </p:sp>
      <p:sp>
        <p:nvSpPr>
          <p:cNvPr id="4" name="Овал 3"/>
          <p:cNvSpPr/>
          <p:nvPr/>
        </p:nvSpPr>
        <p:spPr>
          <a:xfrm>
            <a:off x="755576" y="270892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71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УУД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400" b="1" dirty="0" smtClean="0"/>
              <a:t>Личностные:</a:t>
            </a:r>
            <a:r>
              <a:rPr lang="ru-RU" sz="2400" dirty="0" smtClean="0"/>
              <a:t> </a:t>
            </a:r>
            <a:r>
              <a:rPr lang="ru-RU" sz="2400" dirty="0"/>
              <a:t>высказывать своё отношение к героям, выражать свои эмоции</a:t>
            </a:r>
            <a:r>
              <a:rPr lang="ru-RU" sz="2400" dirty="0" smtClean="0"/>
              <a:t>; мотивации к познавательной деятельности.</a:t>
            </a:r>
          </a:p>
          <a:p>
            <a:pPr marL="0" indent="0">
              <a:buNone/>
            </a:pPr>
            <a:r>
              <a:rPr lang="ru-RU" sz="2400" b="1" dirty="0" smtClean="0"/>
              <a:t>Регулятивные:</a:t>
            </a:r>
            <a:r>
              <a:rPr lang="ru-RU" sz="2400" dirty="0" smtClean="0"/>
              <a:t> </a:t>
            </a:r>
            <a:r>
              <a:rPr lang="ru-RU" sz="2400" dirty="0"/>
              <a:t>оценивать учебные действия в соответствии с поставленной задачей</a:t>
            </a:r>
            <a:r>
              <a:rPr lang="ru-RU" sz="2400" dirty="0" smtClean="0"/>
              <a:t>; прогнозировать предстоящую работу; осуществлять личностную и познавательную рефлексию.</a:t>
            </a:r>
          </a:p>
          <a:p>
            <a:pPr marL="0" indent="0">
              <a:buNone/>
            </a:pPr>
            <a:r>
              <a:rPr lang="ru-RU" sz="2400" b="1" dirty="0" smtClean="0"/>
              <a:t>Коммуникативные: </a:t>
            </a:r>
            <a:r>
              <a:rPr lang="ru-RU" sz="2400" dirty="0" smtClean="0"/>
              <a:t>слушать и понимать других; строить речевые высказывания; </a:t>
            </a:r>
          </a:p>
          <a:p>
            <a:pPr marL="0" indent="0">
              <a:buNone/>
            </a:pPr>
            <a:r>
              <a:rPr lang="ru-RU" sz="2400" b="1" dirty="0" smtClean="0"/>
              <a:t>Познавательные: </a:t>
            </a:r>
            <a:r>
              <a:rPr lang="ru-RU" sz="2400" dirty="0" smtClean="0"/>
              <a:t>делать выводы на основе анализа объекта; обобщать и классифицировать по признакам.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8565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Писатель Гавриил Николаевич </a:t>
            </a:r>
            <a:r>
              <a:rPr lang="ru-RU" sz="2400" b="1" dirty="0" err="1"/>
              <a:t>Троепольский</a:t>
            </a:r>
            <a:r>
              <a:rPr lang="ru-RU" sz="2400" b="1" dirty="0"/>
              <a:t> </a:t>
            </a:r>
            <a:r>
              <a:rPr lang="ru-RU" sz="2400" b="1" dirty="0" smtClean="0"/>
              <a:t>(29.11 </a:t>
            </a:r>
            <a:r>
              <a:rPr lang="ru-RU" sz="2400" b="1" dirty="0"/>
              <a:t>1905—30.05.1995) </a:t>
            </a:r>
            <a:r>
              <a:rPr lang="ru-RU" sz="2400" b="1" dirty="0" err="1" smtClean="0"/>
              <a:t>с.Ново</a:t>
            </a:r>
            <a:r>
              <a:rPr lang="ru-RU" sz="2400" b="1" dirty="0" smtClean="0"/>
              <a:t>-Спасское  </a:t>
            </a:r>
            <a:r>
              <a:rPr lang="ru-RU" sz="2400" b="1" dirty="0"/>
              <a:t>Грибановского района Воронежской области).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Окончил сельскохозяйственное училище. Первые пять лет после того (1925-1930 гг.) работал сельским учителем.  В сорокавосьмилетнем возрасте Г. </a:t>
            </a:r>
            <a:r>
              <a:rPr lang="ru-RU" dirty="0" err="1"/>
              <a:t>Троепольский</a:t>
            </a:r>
            <a:r>
              <a:rPr lang="ru-RU" dirty="0"/>
              <a:t> стал известным писателем. Произведения писателя переведены на многие языки народов СССР и на иностранные языки.</a:t>
            </a:r>
          </a:p>
          <a:p>
            <a:endParaRPr lang="ru-RU" dirty="0"/>
          </a:p>
        </p:txBody>
      </p:sp>
      <p:pic>
        <p:nvPicPr>
          <p:cNvPr id="9" name="Объект 8" descr="Гавриил Троепольский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844824"/>
            <a:ext cx="309634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0023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0872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"Белый Бим Черное ухо" - это </a:t>
            </a:r>
            <a:r>
              <a:rPr lang="ru-RU" b="1" i="1" dirty="0"/>
              <a:t>"слово к маленьким людям, которые будут потом взрослыми, слово к взрослым, которые не забыли, что были когда-то детьми"</a:t>
            </a:r>
            <a:endParaRPr lang="ru-RU" dirty="0"/>
          </a:p>
          <a:p>
            <a:pPr marL="0" indent="0" algn="r">
              <a:buNone/>
            </a:pPr>
            <a:r>
              <a:rPr lang="ru-RU" dirty="0" smtClean="0"/>
              <a:t>   </a:t>
            </a:r>
            <a:r>
              <a:rPr lang="ru-RU" dirty="0" err="1"/>
              <a:t>Г.Н.Троепольский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3992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"Белый Бим Черное ухо"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1.В </a:t>
            </a:r>
            <a:r>
              <a:rPr lang="ru-RU" dirty="0"/>
              <a:t>каком возрасте Бим попал к Ивану Ивановичу?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62497" y="2124145"/>
            <a:ext cx="1925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(1 месяц)</a:t>
            </a:r>
          </a:p>
        </p:txBody>
      </p:sp>
    </p:spTree>
    <p:extLst>
      <p:ext uri="{BB962C8B-B14F-4D97-AF65-F5344CB8AC3E}">
        <p14:creationId xmlns:p14="http://schemas.microsoft.com/office/powerpoint/2010/main" val="23588874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"Белый Бим Черное ухо"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2.Какой </a:t>
            </a:r>
            <a:r>
              <a:rPr lang="ru-RU" dirty="0"/>
              <a:t>породы был Белый Бим Черное </a:t>
            </a:r>
            <a:r>
              <a:rPr lang="ru-RU" dirty="0" smtClean="0"/>
              <a:t>ухо</a:t>
            </a:r>
            <a:r>
              <a:rPr lang="ru-RU" dirty="0"/>
              <a:t>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060848"/>
            <a:ext cx="1778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(Сеттер)</a:t>
            </a:r>
          </a:p>
        </p:txBody>
      </p:sp>
    </p:spTree>
    <p:extLst>
      <p:ext uri="{BB962C8B-B14F-4D97-AF65-F5344CB8AC3E}">
        <p14:creationId xmlns:p14="http://schemas.microsoft.com/office/powerpoint/2010/main" val="25192209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"Белый Бим Черное ухо"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3.Куда </a:t>
            </a:r>
            <a:r>
              <a:rPr lang="ru-RU" dirty="0"/>
              <a:t>Иван </a:t>
            </a:r>
            <a:r>
              <a:rPr lang="ru-RU" dirty="0" smtClean="0"/>
              <a:t>Иванович </a:t>
            </a:r>
            <a:r>
              <a:rPr lang="ru-RU" dirty="0"/>
              <a:t>и Бим часто ходили вместе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204864"/>
            <a:ext cx="4455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>(На луг, на охоту</a:t>
            </a:r>
            <a:r>
              <a:rPr lang="ru-RU" sz="3200" dirty="0">
                <a:solidFill>
                  <a:prstClr val="black"/>
                </a:solidFill>
              </a:rPr>
              <a:t>, в лес)</a:t>
            </a:r>
          </a:p>
        </p:txBody>
      </p:sp>
    </p:spTree>
    <p:extLst>
      <p:ext uri="{BB962C8B-B14F-4D97-AF65-F5344CB8AC3E}">
        <p14:creationId xmlns:p14="http://schemas.microsoft.com/office/powerpoint/2010/main" val="333990171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"Белый Бим Черное ухо"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4.Кто </a:t>
            </a:r>
            <a:r>
              <a:rPr lang="ru-RU" dirty="0"/>
              <a:t>был первым врагом Бима и почему?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507412"/>
            <a:ext cx="8003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(Женщина, которая сидела около подъезда, потому что она считала, что он ее хотел укусить)</a:t>
            </a:r>
          </a:p>
        </p:txBody>
      </p:sp>
    </p:spTree>
    <p:extLst>
      <p:ext uri="{BB962C8B-B14F-4D97-AF65-F5344CB8AC3E}">
        <p14:creationId xmlns:p14="http://schemas.microsoft.com/office/powerpoint/2010/main" val="35071904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"Белый Бим Черное ухо"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5</a:t>
            </a:r>
            <a:r>
              <a:rPr lang="ru-RU" dirty="0"/>
              <a:t>. Какую надпись написала Даша на ошейнике Бима?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564904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(«Зовут его Бим. Он ждёт хозяина. Хорошо знает свой дом. Живет в квартире один. Не обижайте его, люди»?)</a:t>
            </a:r>
          </a:p>
        </p:txBody>
      </p:sp>
    </p:spTree>
    <p:extLst>
      <p:ext uri="{BB962C8B-B14F-4D97-AF65-F5344CB8AC3E}">
        <p14:creationId xmlns:p14="http://schemas.microsoft.com/office/powerpoint/2010/main" val="11969151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"Белый Бим Черное ухо"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6.Почему </a:t>
            </a:r>
            <a:r>
              <a:rPr lang="ru-RU" dirty="0"/>
              <a:t>Бим остался под присмотром старушки, соседки Иван </a:t>
            </a:r>
            <a:r>
              <a:rPr lang="ru-RU" dirty="0" smtClean="0"/>
              <a:t>Ивановича</a:t>
            </a:r>
            <a:r>
              <a:rPr lang="ru-RU" dirty="0"/>
              <a:t>?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56780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(Ивана  Ивановича положили в больницу на операцию, беспокоил осколок)</a:t>
            </a:r>
          </a:p>
        </p:txBody>
      </p:sp>
    </p:spTree>
    <p:extLst>
      <p:ext uri="{BB962C8B-B14F-4D97-AF65-F5344CB8AC3E}">
        <p14:creationId xmlns:p14="http://schemas.microsoft.com/office/powerpoint/2010/main" val="7639383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"Белый Бим Черное ухо"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7.Почему </a:t>
            </a:r>
            <a:r>
              <a:rPr lang="ru-RU" dirty="0"/>
              <a:t>Степановна отпускала Бима одного на улицу?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4417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(Ему необходимо гулять,  и он всегда возвращался домой)</a:t>
            </a:r>
          </a:p>
        </p:txBody>
      </p:sp>
    </p:spTree>
    <p:extLst>
      <p:ext uri="{BB962C8B-B14F-4D97-AF65-F5344CB8AC3E}">
        <p14:creationId xmlns:p14="http://schemas.microsoft.com/office/powerpoint/2010/main" val="13409056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"Белый Бим Черное ухо"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8.Имя </a:t>
            </a:r>
            <a:r>
              <a:rPr lang="ru-RU" dirty="0"/>
              <a:t>женщины, которая помогла Биму на вокзале.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060848"/>
            <a:ext cx="2114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(Матрена)</a:t>
            </a:r>
          </a:p>
        </p:txBody>
      </p:sp>
    </p:spTree>
    <p:extLst>
      <p:ext uri="{BB962C8B-B14F-4D97-AF65-F5344CB8AC3E}">
        <p14:creationId xmlns:p14="http://schemas.microsoft.com/office/powerpoint/2010/main" val="265740034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Разминка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1. Как называется домик собаки? </a:t>
            </a:r>
          </a:p>
          <a:p>
            <a:pPr marL="0" indent="0">
              <a:buNone/>
            </a:pPr>
            <a:r>
              <a:rPr lang="ru-RU" sz="2800" dirty="0" smtClean="0"/>
              <a:t>2. Как звали собаку, которая помогла вытащить большой овощ? </a:t>
            </a:r>
          </a:p>
          <a:p>
            <a:pPr marL="0" indent="0">
              <a:buNone/>
            </a:pPr>
            <a:r>
              <a:rPr lang="ru-RU" sz="2800" dirty="0" smtClean="0"/>
              <a:t>3. Сенбернар с кличкой, как фамилия известного композитора. </a:t>
            </a:r>
          </a:p>
          <a:p>
            <a:pPr marL="0" indent="0">
              <a:buNone/>
            </a:pPr>
            <a:r>
              <a:rPr lang="ru-RU" sz="2800" dirty="0" smtClean="0"/>
              <a:t>4. Героиня басни И. Крылова, облаявшая слона. 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5.Врач для животных.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77021" y="1556792"/>
            <a:ext cx="1130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Будка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564904"/>
            <a:ext cx="1250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Жучка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4679" y="3409836"/>
            <a:ext cx="1688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Бетховен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437112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Моська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19107" y="4994012"/>
            <a:ext cx="1937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Ветеринар</a:t>
            </a:r>
          </a:p>
        </p:txBody>
      </p:sp>
    </p:spTree>
    <p:extLst>
      <p:ext uri="{BB962C8B-B14F-4D97-AF65-F5344CB8AC3E}">
        <p14:creationId xmlns:p14="http://schemas.microsoft.com/office/powerpoint/2010/main" val="1187809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"Белый Бим Черное ухо"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9</a:t>
            </a:r>
            <a:r>
              <a:rPr lang="ru-RU" dirty="0"/>
              <a:t>. Когда Бим плакал первый раз в жизни?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519025"/>
            <a:ext cx="80032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(Соседка Степановна дала Биму чистый листок бумаги, от которого пахло руками хозяина. Оттого, что получил письмо от Ивана Ивановича, слезы надежды)</a:t>
            </a:r>
          </a:p>
        </p:txBody>
      </p:sp>
    </p:spTree>
    <p:extLst>
      <p:ext uri="{BB962C8B-B14F-4D97-AF65-F5344CB8AC3E}">
        <p14:creationId xmlns:p14="http://schemas.microsoft.com/office/powerpoint/2010/main" val="26510532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"Белый Бим Черное ухо"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10</a:t>
            </a:r>
            <a:r>
              <a:rPr lang="ru-RU" dirty="0"/>
              <a:t>. «Мальчик в спортивных осенних брючках и желтых ботиночках, в светло-коричневом пиджачке и осенней ворсовой фуражечке каждый день, перед вечером, шел с хромой собакой по одному и тому же маршруту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4068361"/>
            <a:ext cx="1619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(Толик)</a:t>
            </a:r>
          </a:p>
        </p:txBody>
      </p:sp>
    </p:spTree>
    <p:extLst>
      <p:ext uri="{BB962C8B-B14F-4D97-AF65-F5344CB8AC3E}">
        <p14:creationId xmlns:p14="http://schemas.microsoft.com/office/powerpoint/2010/main" val="6301484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"Белый Бим Черное ухо"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11</a:t>
            </a:r>
            <a:r>
              <a:rPr lang="ru-RU" dirty="0"/>
              <a:t>. Как Бим оказался в деревне?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3588" y="2204864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(Бим был продан за деньги шофером автобуса)</a:t>
            </a:r>
          </a:p>
        </p:txBody>
      </p:sp>
    </p:spTree>
    <p:extLst>
      <p:ext uri="{BB962C8B-B14F-4D97-AF65-F5344CB8AC3E}">
        <p14:creationId xmlns:p14="http://schemas.microsoft.com/office/powerpoint/2010/main" val="963503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"Белый Бим Черное ухо"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12.Новая </a:t>
            </a:r>
            <a:r>
              <a:rPr lang="ru-RU" dirty="0"/>
              <a:t>кличка Бима в деревне.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0630" y="2060848"/>
            <a:ext cx="2042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(</a:t>
            </a:r>
            <a:r>
              <a:rPr lang="ru-RU" sz="3200" dirty="0" err="1">
                <a:solidFill>
                  <a:prstClr val="black"/>
                </a:solidFill>
              </a:rPr>
              <a:t>Черноух</a:t>
            </a:r>
            <a:r>
              <a:rPr lang="ru-RU" sz="32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17360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"Белый Бим Черное ухо"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13.Где </a:t>
            </a:r>
            <a:r>
              <a:rPr lang="ru-RU" dirty="0"/>
              <a:t>и чем лечился Бим?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060848"/>
            <a:ext cx="3369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(В лесу, травами)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00305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"Белый Бим Черное ухо"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14</a:t>
            </a:r>
            <a:r>
              <a:rPr lang="ru-RU" dirty="0"/>
              <a:t>. С кем в фургоне был Бим?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5645" y="2060848"/>
            <a:ext cx="2872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(С </a:t>
            </a:r>
            <a:r>
              <a:rPr lang="ru-RU" sz="3200" dirty="0" err="1">
                <a:solidFill>
                  <a:prstClr val="black"/>
                </a:solidFill>
              </a:rPr>
              <a:t>Лохматкой</a:t>
            </a:r>
            <a:r>
              <a:rPr lang="ru-RU" sz="3200" dirty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1187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"Белый Бим Черное ухо"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15</a:t>
            </a:r>
            <a:r>
              <a:rPr lang="ru-RU" dirty="0"/>
              <a:t>. Сколько раз выстрелил Иван Иванович в </a:t>
            </a:r>
            <a:r>
              <a:rPr lang="ru-RU" dirty="0" smtClean="0"/>
              <a:t>лесу</a:t>
            </a:r>
            <a:r>
              <a:rPr lang="ru-RU" dirty="0"/>
              <a:t> </a:t>
            </a:r>
            <a:r>
              <a:rPr lang="ru-RU" dirty="0" smtClean="0"/>
              <a:t>в память о Биме? </a:t>
            </a:r>
            <a:r>
              <a:rPr lang="ru-RU" dirty="0"/>
              <a:t>И почему?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068960"/>
            <a:ext cx="6246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(Четыре, столько лет Биму)</a:t>
            </a:r>
          </a:p>
        </p:txBody>
      </p:sp>
    </p:spTree>
    <p:extLst>
      <p:ext uri="{BB962C8B-B14F-4D97-AF65-F5344CB8AC3E}">
        <p14:creationId xmlns:p14="http://schemas.microsoft.com/office/powerpoint/2010/main" val="196473985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Памятник Преданности в Тольятти.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95800" y="1417638"/>
            <a:ext cx="419100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 2003 году, в этом городе был открыт памятник немецкой овчарке </a:t>
            </a:r>
            <a:r>
              <a:rPr lang="ru-RU" sz="2400" dirty="0" smtClean="0"/>
              <a:t> </a:t>
            </a:r>
            <a:r>
              <a:rPr lang="ru-RU" sz="2400" dirty="0"/>
              <a:t>«Верный</a:t>
            </a:r>
            <a:r>
              <a:rPr lang="ru-RU" sz="2400" dirty="0" smtClean="0"/>
              <a:t>». </a:t>
            </a:r>
            <a:r>
              <a:rPr lang="ru-RU" sz="2400" dirty="0"/>
              <a:t> </a:t>
            </a:r>
            <a:r>
              <a:rPr lang="ru-RU" sz="2400" dirty="0" smtClean="0"/>
              <a:t>Семь </a:t>
            </a:r>
            <a:r>
              <a:rPr lang="ru-RU" sz="2400" dirty="0"/>
              <a:t>лет ждал пёс своих хозяев, не сходя с места, которые, к сожалению, </a:t>
            </a:r>
            <a:r>
              <a:rPr lang="ru-RU" sz="2400" dirty="0" smtClean="0"/>
              <a:t>погибли в </a:t>
            </a:r>
            <a:r>
              <a:rPr lang="ru-RU" sz="2400" dirty="0"/>
              <a:t>автомобильной </a:t>
            </a:r>
            <a:r>
              <a:rPr lang="ru-RU" sz="2400" dirty="0" smtClean="0"/>
              <a:t>катастрофе.</a:t>
            </a:r>
            <a:r>
              <a:rPr lang="ru-RU" sz="2400" dirty="0"/>
              <a:t> </a:t>
            </a:r>
            <a:r>
              <a:rPr lang="ru-RU" sz="2400" dirty="0" smtClean="0"/>
              <a:t>В образе </a:t>
            </a:r>
            <a:r>
              <a:rPr lang="ru-RU" sz="2400" dirty="0"/>
              <a:t>скульптору удалось запечатлеть во взгляде пса безграничную преданность и надежду на счастливую встречу. </a:t>
            </a:r>
          </a:p>
        </p:txBody>
      </p:sp>
      <p:pic>
        <p:nvPicPr>
          <p:cNvPr id="6" name="Объект 5" descr="F:\Неделя книги 18-19\11-620x480.jpe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4038600" cy="350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328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Памятник собакам подрывникам в Волгограде.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день пограничника 28 мая 2011 года в городе-герое Волгограде был установлен памятник собакам-подрывникам, самоотверженно сражавшимся в Сталинградскую битву в годы Великой Отечественной войны</a:t>
            </a:r>
          </a:p>
        </p:txBody>
      </p:sp>
      <p:pic>
        <p:nvPicPr>
          <p:cNvPr id="5" name="Объект 4" descr="10 Ð¿Ð°Ð¼ÑÑÐ½Ð¸ÐºÐ¾Ð² ÑÐ¾Ð±Ð°ÐºÐ°Ð¼ Ð² Ð Ð¾ÑÑÐ¸Ð¸ ÑÐ¾ÑÐ¾ 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4038600" cy="3293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515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Памятник собаке Бобке в Костроме.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Бобка, </a:t>
            </a:r>
            <a:r>
              <a:rPr lang="ru-RU" sz="2400" dirty="0" smtClean="0"/>
              <a:t>собака-пожарник</a:t>
            </a:r>
            <a:r>
              <a:rPr lang="ru-RU" sz="2400" dirty="0"/>
              <a:t>, он помогал спасать детей из огня в прошлом веке. В 2009 году Бобку отлили из бронзы и установили на </a:t>
            </a:r>
            <a:r>
              <a:rPr lang="ru-RU" sz="2400" dirty="0" err="1"/>
              <a:t>Сусанинской</a:t>
            </a:r>
            <a:r>
              <a:rPr lang="ru-RU" sz="2400" dirty="0"/>
              <a:t> площади. Совсем недавно рядом с </a:t>
            </a:r>
            <a:r>
              <a:rPr lang="ru-RU" sz="2400" dirty="0" err="1"/>
              <a:t>Бобкой</a:t>
            </a:r>
            <a:r>
              <a:rPr lang="ru-RU" sz="2400" dirty="0"/>
              <a:t> поставили копилку, все собранные средства передают на помощь в приют для бездомных животных.</a:t>
            </a:r>
          </a:p>
        </p:txBody>
      </p:sp>
      <p:pic>
        <p:nvPicPr>
          <p:cNvPr id="7" name="Объект 6" descr="10 Ð¿Ð°Ð¼ÑÑÐ½Ð¸ÐºÐ¾Ð² ÑÐ¾Ð±Ð°ÐºÐ°Ð¼ Ð² Ð Ð¾ÑÑÐ¸Ð¸ ÑÐ¾ÑÐ¾ 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4038600" cy="3126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037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Разминка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6. Какие собаки стали известны (их две) всему миру с 1960 года? </a:t>
            </a:r>
          </a:p>
          <a:p>
            <a:pPr marL="0" indent="0">
              <a:buNone/>
            </a:pPr>
            <a:r>
              <a:rPr lang="ru-RU" sz="2400" dirty="0" smtClean="0"/>
              <a:t>7. Что для собаки важнее всего? </a:t>
            </a:r>
          </a:p>
          <a:p>
            <a:pPr marL="0" indent="0">
              <a:buNone/>
            </a:pPr>
            <a:r>
              <a:rPr lang="ru-RU" sz="2400" dirty="0" smtClean="0"/>
              <a:t>8. Порода </a:t>
            </a:r>
            <a:r>
              <a:rPr lang="ru-RU" sz="2400" dirty="0" err="1" smtClean="0"/>
              <a:t>Артемона</a:t>
            </a:r>
            <a:r>
              <a:rPr lang="ru-RU" sz="2400" dirty="0" smtClean="0"/>
              <a:t> из произведения </a:t>
            </a:r>
            <a:r>
              <a:rPr lang="ru-RU" sz="2400" dirty="0" err="1" smtClean="0"/>
              <a:t>А.Толстого</a:t>
            </a:r>
            <a:r>
              <a:rPr lang="ru-RU" sz="2400" dirty="0" smtClean="0"/>
              <a:t>. </a:t>
            </a:r>
          </a:p>
          <a:p>
            <a:pPr marL="0" indent="0">
              <a:buNone/>
            </a:pPr>
            <a:r>
              <a:rPr lang="ru-RU" sz="2400" dirty="0" smtClean="0"/>
              <a:t>9. В каком произведении есть собака по имени </a:t>
            </a:r>
            <a:r>
              <a:rPr lang="ru-RU" sz="2400" dirty="0" err="1" smtClean="0"/>
              <a:t>Соколко</a:t>
            </a:r>
            <a:r>
              <a:rPr lang="ru-RU" sz="2400" dirty="0" smtClean="0"/>
              <a:t>?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10. Этот пес умел окучивать картошку задними лапами и посуду мыть—языком облизывать, только с охотой ему не везло.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3423" y="1988840"/>
            <a:ext cx="2528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</a:rPr>
              <a:t>Белка и Стрелка.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7825" y="2391271"/>
            <a:ext cx="776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Нюх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08304" y="2852936"/>
            <a:ext cx="1182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Пудель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0814" y="3645024"/>
            <a:ext cx="8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«Сказка о мертвой </a:t>
            </a:r>
            <a:r>
              <a:rPr lang="ru-RU" sz="2400" dirty="0" smtClean="0">
                <a:solidFill>
                  <a:prstClr val="black"/>
                </a:solidFill>
              </a:rPr>
              <a:t>царевне и семи богатырях» </a:t>
            </a:r>
            <a:r>
              <a:rPr lang="ru-RU" sz="2400" dirty="0">
                <a:solidFill>
                  <a:prstClr val="black"/>
                </a:solidFill>
              </a:rPr>
              <a:t>А.Пушкин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87207" y="4885593"/>
            <a:ext cx="3908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Шарик из Простоквашино.</a:t>
            </a:r>
          </a:p>
        </p:txBody>
      </p:sp>
    </p:spTree>
    <p:extLst>
      <p:ext uri="{BB962C8B-B14F-4D97-AF65-F5344CB8AC3E}">
        <p14:creationId xmlns:p14="http://schemas.microsoft.com/office/powerpoint/2010/main" val="3930729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>Памятник собаке космонавту Лайке в Москве.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Первой собакой побывавшей в космосе (1957 год) стала маленькая </a:t>
            </a:r>
            <a:r>
              <a:rPr lang="ru-RU" dirty="0" err="1"/>
              <a:t>дворняжечка</a:t>
            </a:r>
            <a:r>
              <a:rPr lang="ru-RU" dirty="0"/>
              <a:t> по имени Лайка. Именно ее памятник поставили в Москве на Петровско-Разумовской аллее. </a:t>
            </a:r>
          </a:p>
        </p:txBody>
      </p:sp>
      <p:pic>
        <p:nvPicPr>
          <p:cNvPr id="5" name="Объект 4" descr="10 Ð¿Ð°Ð¼ÑÑÐ½Ð¸ÐºÐ¾Ð² ÑÐ¾Ð±Ð°ÐºÐ°Ð¼ Ð² Ð Ð¾ÑÑÐ¸Ð¸ ÑÐ¾ÑÐ¾ 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72816"/>
            <a:ext cx="4038600" cy="343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144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Памятник фронтовой собаке в Москве.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 Поклонной горе 21 июня 2013 года был открыт памятник фронтовой собаке. </a:t>
            </a:r>
            <a:r>
              <a:rPr lang="ru-RU" dirty="0" smtClean="0"/>
              <a:t> </a:t>
            </a:r>
            <a:r>
              <a:rPr lang="ru-RU" dirty="0"/>
              <a:t>К</a:t>
            </a:r>
            <a:r>
              <a:rPr lang="ru-RU" dirty="0" smtClean="0"/>
              <a:t>омментарии </a:t>
            </a:r>
            <a:r>
              <a:rPr lang="ru-RU" dirty="0"/>
              <a:t>здесь излишни, давайте просто вспомним, как самоотверженно четвероногие друзья сражались за нашу Родину…</a:t>
            </a:r>
          </a:p>
          <a:p>
            <a:endParaRPr lang="ru-RU" dirty="0"/>
          </a:p>
        </p:txBody>
      </p:sp>
      <p:pic>
        <p:nvPicPr>
          <p:cNvPr id="5" name="Объект 4" descr="10 Ð¿Ð°Ð¼ÑÑÐ½Ð¸ÐºÐ¾Ð² ÑÐ¾Ð±Ð°ÐºÐ°Ð¼ Ð² Ð Ð¾ÑÑÐ¸Ð¸ ÑÐ¾ÑÐ¾ 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7" y="1772816"/>
            <a:ext cx="4038600" cy="3270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177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>Памятник собаке Павлова в Санкт-Петербурге.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Один из старейших памятников в России (1935 год) установлен возле института экспериментальной медицины (улица Академика Павлова). Памятник-фонтан безымянным собакам, над которыми проводились медицинские опыты во благо человечества. </a:t>
            </a:r>
          </a:p>
        </p:txBody>
      </p:sp>
      <p:pic>
        <p:nvPicPr>
          <p:cNvPr id="5" name="Объект 4" descr="10 Ð¿Ð°Ð¼ÑÑÐ½Ð¸ÐºÐ¾Ð² ÑÐ¾Ð±Ð°ÐºÐ°Ð¼ Ð² Ð Ð¾ÑÑÐ¸Ð¸ ÑÐ¾ÑÐ¾ 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4824"/>
            <a:ext cx="4038600" cy="3270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047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/>
              <a:t>Памятник собаке-спасателю в Перми.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саду имени Свердлова установлен памятник собаке породы ньюфаундленд. Прототипом памятника стала собака по кличке Раймонда, ее хозяин </a:t>
            </a:r>
            <a:r>
              <a:rPr lang="ru-RU" sz="2400" dirty="0" err="1"/>
              <a:t>Янис</a:t>
            </a:r>
            <a:r>
              <a:rPr lang="ru-RU" sz="2400" dirty="0"/>
              <a:t> </a:t>
            </a:r>
            <a:r>
              <a:rPr lang="ru-RU" sz="2400" dirty="0" err="1"/>
              <a:t>Маркодсе</a:t>
            </a:r>
            <a:r>
              <a:rPr lang="ru-RU" sz="2400" dirty="0"/>
              <a:t> – известный советский кинолог и создатель первого клуба собаководства в этом городе. </a:t>
            </a:r>
          </a:p>
        </p:txBody>
      </p:sp>
      <p:pic>
        <p:nvPicPr>
          <p:cNvPr id="5" name="Объект 4" descr="10 Ð¿Ð°Ð¼ÑÑÐ½Ð¸ÐºÐ¾Ð² ÑÐ¾Ð±Ð°ÐºÐ°Ð¼ Ð² Ð Ð¾ÑÑÐ¸Ð¸ ÑÐ¾ÑÐ¾ 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50" y="1916832"/>
            <a:ext cx="4038600" cy="3126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336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Памятник Биму в Воронеже.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Белый Бим стал единственным памятником в нашей стране, посвященный </a:t>
            </a:r>
            <a:r>
              <a:rPr lang="ru-RU" dirty="0" smtClean="0"/>
              <a:t>литературной собаке. Бим </a:t>
            </a:r>
            <a:r>
              <a:rPr lang="ru-RU" dirty="0"/>
              <a:t>сидит как живой и пользуется восторгом у детворы. И</a:t>
            </a:r>
            <a:r>
              <a:rPr lang="ru-RU" dirty="0" smtClean="0"/>
              <a:t>стинно </a:t>
            </a:r>
            <a:r>
              <a:rPr lang="ru-RU" dirty="0"/>
              <a:t>русский </a:t>
            </a:r>
            <a:r>
              <a:rPr lang="ru-RU" dirty="0" smtClean="0"/>
              <a:t>человек читал </a:t>
            </a:r>
            <a:r>
              <a:rPr lang="ru-RU" dirty="0"/>
              <a:t>эту трогательную историю Бима, и смотрел </a:t>
            </a:r>
            <a:r>
              <a:rPr lang="ru-RU" dirty="0" smtClean="0"/>
              <a:t>советский </a:t>
            </a:r>
            <a:r>
              <a:rPr lang="ru-RU" dirty="0"/>
              <a:t>фильм «Белый </a:t>
            </a:r>
            <a:r>
              <a:rPr lang="ru-RU" dirty="0" smtClean="0"/>
              <a:t>Бим Черное </a:t>
            </a:r>
            <a:r>
              <a:rPr lang="ru-RU" dirty="0"/>
              <a:t>ухо</a:t>
            </a:r>
            <a:r>
              <a:rPr lang="ru-RU" dirty="0" smtClean="0"/>
              <a:t>». </a:t>
            </a:r>
            <a:endParaRPr lang="ru-RU" dirty="0"/>
          </a:p>
        </p:txBody>
      </p:sp>
      <p:pic>
        <p:nvPicPr>
          <p:cNvPr id="1028" name="Picture 4" descr="https://upload.wikimedia.org/wikipedia/ru/4/42/%D0%91%D0%B5%D0%BB%D1%8B%D0%B9_%D0%91%D0%B8%D0%BC_%28%D0%BF%D0%B0%D0%BC%D1%8F%D1%82%D0%BD%D0%B8%D0%BA_%D0%B2_%D0%92%D0%BE%D1%80%D0%BE%D0%BD%D0%B5%D0%B6%D0%B5%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748608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79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4360" y="2348880"/>
            <a:ext cx="45752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Спасибо!</a:t>
            </a:r>
            <a:endParaRPr lang="ru-RU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3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А. П. Чехов «Каштанка»</a:t>
            </a:r>
          </a:p>
          <a:p>
            <a:r>
              <a:rPr lang="ru-RU" dirty="0" smtClean="0"/>
              <a:t>А. И. Куприн «Белый пудель»</a:t>
            </a:r>
          </a:p>
          <a:p>
            <a:r>
              <a:rPr lang="ru-RU" dirty="0" smtClean="0"/>
              <a:t>Г. Н. </a:t>
            </a:r>
            <a:r>
              <a:rPr lang="ru-RU" dirty="0" err="1" smtClean="0"/>
              <a:t>Троепольский</a:t>
            </a:r>
            <a:r>
              <a:rPr lang="ru-RU" dirty="0" smtClean="0"/>
              <a:t> «Белый Бим Черное ухо»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3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Разминка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11. Собака—герой передачи «Спокойной ночи, малыши»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 smtClean="0"/>
              <a:t>12. Кличка собаки из кинофильма «Приключения Электроника» </a:t>
            </a:r>
          </a:p>
          <a:p>
            <a:pPr marL="0" indent="0">
              <a:buNone/>
            </a:pPr>
            <a:r>
              <a:rPr lang="ru-RU" sz="2400" dirty="0" smtClean="0"/>
              <a:t>13. Кличка собаки, которая пропала в одноименной песне. </a:t>
            </a:r>
          </a:p>
          <a:p>
            <a:pPr marL="0" indent="0">
              <a:buNone/>
            </a:pPr>
            <a:r>
              <a:rPr lang="ru-RU" sz="2400" dirty="0" smtClean="0"/>
              <a:t>14. Как называется наука о собаках? </a:t>
            </a:r>
          </a:p>
          <a:p>
            <a:pPr marL="0" indent="0">
              <a:buNone/>
            </a:pPr>
            <a:r>
              <a:rPr lang="ru-RU" sz="2400" dirty="0" smtClean="0"/>
              <a:t>15. Клички собак—героев мультфильма, в котором один из них пригласил другого в гости, пока дедушки не было дома.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916832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Филя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852936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err="1">
                <a:solidFill>
                  <a:prstClr val="black"/>
                </a:solidFill>
              </a:rPr>
              <a:t>Рэсси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483" y="3645024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Люси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4077072"/>
            <a:ext cx="17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Кинология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5229200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Барбос и Бобик</a:t>
            </a:r>
          </a:p>
        </p:txBody>
      </p:sp>
    </p:spTree>
    <p:extLst>
      <p:ext uri="{BB962C8B-B14F-4D97-AF65-F5344CB8AC3E}">
        <p14:creationId xmlns:p14="http://schemas.microsoft.com/office/powerpoint/2010/main" val="4092725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Анто́н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Па́влович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Че́хов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29.01.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1860 год"/>
              </a:rPr>
              <a:t>1860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Таганрог"/>
              </a:rPr>
              <a:t>Таганрог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15.07.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1904 год"/>
              </a:rPr>
              <a:t>1904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Баденвайлер"/>
              </a:rPr>
              <a:t>Баденвайлер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Русская литература"/>
              </a:rPr>
              <a:t>Р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Русская литература"/>
              </a:rPr>
              <a:t>усский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Писатель"/>
              </a:rPr>
              <a:t>писатель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Прозаик"/>
              </a:rPr>
              <a:t>прозаик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Драматург"/>
              </a:rPr>
              <a:t>драматург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Классик мировой литературы. По профессии врач.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Почётный академик по разряду изящной словесности"/>
              </a:rPr>
              <a:t>Почётный академик Императорской Академии наук по разряду изящной словесности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произведения переведены более чем на 100 языков. За 25 лет творчества Чехов создал более 300 различных произведений (коротких юмористических рассказов, серьёзных повестей, пьес).</a:t>
            </a:r>
          </a:p>
          <a:p>
            <a:endParaRPr lang="ru-RU" dirty="0"/>
          </a:p>
        </p:txBody>
      </p:sp>
      <p:pic>
        <p:nvPicPr>
          <p:cNvPr id="7" name="Объект 6" descr="Anton Chekhov 1889.jpg"/>
          <p:cNvPicPr>
            <a:picLocks noGrp="1"/>
          </p:cNvPicPr>
          <p:nvPr>
            <p:ph sz="half"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9665"/>
            <a:ext cx="3168352" cy="3811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429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«Каштанка»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1.Кто главная героиня рассказа?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 а)кошка      б)собака          в)утка      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87824" y="2204864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6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1950</Words>
  <Application>Microsoft Office PowerPoint</Application>
  <PresentationFormat>Экран (4:3)</PresentationFormat>
  <Paragraphs>264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Презентация PowerPoint</vt:lpstr>
      <vt:lpstr>Цель.</vt:lpstr>
      <vt:lpstr>Задачи</vt:lpstr>
      <vt:lpstr>УУД</vt:lpstr>
      <vt:lpstr>Разминка</vt:lpstr>
      <vt:lpstr>Разминка</vt:lpstr>
      <vt:lpstr>Разминка</vt:lpstr>
      <vt:lpstr>Анто́н Па́влович Че́хов (29.01.1860, Таганрог— 15.07.1904, Баденвайлер) </vt:lpstr>
      <vt:lpstr>«Каштанка»</vt:lpstr>
      <vt:lpstr>«Каштанка»</vt:lpstr>
      <vt:lpstr>«Каштанка»</vt:lpstr>
      <vt:lpstr>«Каштанка»</vt:lpstr>
      <vt:lpstr>«Каштанка»</vt:lpstr>
      <vt:lpstr>«Каштанка»</vt:lpstr>
      <vt:lpstr>«Каштанка»</vt:lpstr>
      <vt:lpstr>«Каштанка»</vt:lpstr>
      <vt:lpstr>«Каштанка»</vt:lpstr>
      <vt:lpstr>«Каштанка»</vt:lpstr>
      <vt:lpstr>«Каштанка»</vt:lpstr>
      <vt:lpstr>«Каштанка»</vt:lpstr>
      <vt:lpstr>«Каштанка»</vt:lpstr>
      <vt:lpstr>«Каштанка»</vt:lpstr>
      <vt:lpstr>«Каштанка»</vt:lpstr>
      <vt:lpstr>Александр   Ива́нович Купри́н   (07.09.1870, Наровчат, Пенза — 25.08.1938, Ленинград) </vt:lpstr>
      <vt:lpstr>«Белый пудель»</vt:lpstr>
      <vt:lpstr>«Белый пудель»</vt:lpstr>
      <vt:lpstr>«Белый пудель»</vt:lpstr>
      <vt:lpstr>«Белый пудель»</vt:lpstr>
      <vt:lpstr>«Белый пудель»</vt:lpstr>
      <vt:lpstr>«Белый пудель»</vt:lpstr>
      <vt:lpstr>«Белый пудель»</vt:lpstr>
      <vt:lpstr>«Белый пудель»</vt:lpstr>
      <vt:lpstr>«Белый пудель»</vt:lpstr>
      <vt:lpstr>«Белый пудель»</vt:lpstr>
      <vt:lpstr>«Белый пудель»</vt:lpstr>
      <vt:lpstr>«Белый пудель»</vt:lpstr>
      <vt:lpstr>«Белый пудель»</vt:lpstr>
      <vt:lpstr>«Белый пудель»</vt:lpstr>
      <vt:lpstr>«Белый пудель»</vt:lpstr>
      <vt:lpstr>Писатель Гавриил Николаевич Троепольский (29.11 1905—30.05.1995) с.Ново-Спасское  Грибановского района Воронежской области). </vt:lpstr>
      <vt:lpstr>Презентация PowerPoint</vt:lpstr>
      <vt:lpstr>"Белый Бим Черное ухо"</vt:lpstr>
      <vt:lpstr>"Белый Бим Черное ухо"</vt:lpstr>
      <vt:lpstr>"Белый Бим Черное ухо"</vt:lpstr>
      <vt:lpstr>"Белый Бим Черное ухо"</vt:lpstr>
      <vt:lpstr>"Белый Бим Черное ухо"</vt:lpstr>
      <vt:lpstr>"Белый Бим Черное ухо"</vt:lpstr>
      <vt:lpstr>"Белый Бим Черное ухо"</vt:lpstr>
      <vt:lpstr>"Белый Бим Черное ухо"</vt:lpstr>
      <vt:lpstr>"Белый Бим Черное ухо"</vt:lpstr>
      <vt:lpstr>"Белый Бим Черное ухо"</vt:lpstr>
      <vt:lpstr>"Белый Бим Черное ухо"</vt:lpstr>
      <vt:lpstr>"Белый Бим Черное ухо"</vt:lpstr>
      <vt:lpstr>"Белый Бим Черное ухо"</vt:lpstr>
      <vt:lpstr>"Белый Бим Черное ухо"</vt:lpstr>
      <vt:lpstr>"Белый Бим Черное ухо"</vt:lpstr>
      <vt:lpstr>Памятник Преданности в Тольятти.</vt:lpstr>
      <vt:lpstr>Памятник собакам подрывникам в Волгограде.</vt:lpstr>
      <vt:lpstr>Памятник собаке Бобке в Костроме.</vt:lpstr>
      <vt:lpstr>Памятник собаке космонавту Лайке в Москве. </vt:lpstr>
      <vt:lpstr>Памятник фронтовой собаке в Москве. </vt:lpstr>
      <vt:lpstr>Памятник собаке Павлова в Санкт-Петербурге. </vt:lpstr>
      <vt:lpstr>Памятник собаке-спасателю в Перми. </vt:lpstr>
      <vt:lpstr>Памятник Биму в Воронеже. </vt:lpstr>
      <vt:lpstr>Презентация PowerPoint</vt:lpstr>
      <vt:lpstr>Список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Дима</cp:lastModifiedBy>
  <cp:revision>56</cp:revision>
  <dcterms:created xsi:type="dcterms:W3CDTF">2013-08-18T07:43:00Z</dcterms:created>
  <dcterms:modified xsi:type="dcterms:W3CDTF">2019-05-02T12:21:15Z</dcterms:modified>
</cp:coreProperties>
</file>