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6" r:id="rId6"/>
    <p:sldId id="257" r:id="rId7"/>
    <p:sldId id="258" r:id="rId8"/>
    <p:sldId id="259" r:id="rId9"/>
    <p:sldId id="268" r:id="rId10"/>
    <p:sldId id="269" r:id="rId11"/>
    <p:sldId id="274" r:id="rId12"/>
    <p:sldId id="260" r:id="rId13"/>
    <p:sldId id="263" r:id="rId14"/>
    <p:sldId id="267" r:id="rId15"/>
    <p:sldId id="264" r:id="rId16"/>
    <p:sldId id="275" r:id="rId17"/>
    <p:sldId id="270" r:id="rId18"/>
    <p:sldId id="271" r:id="rId19"/>
    <p:sldId id="265" r:id="rId20"/>
    <p:sldId id="262" r:id="rId21"/>
    <p:sldId id="272" r:id="rId22"/>
    <p:sldId id="266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F4FE41-A432-4578-A6DF-F8672F421460}" type="datetimeFigureOut">
              <a:rPr lang="ru-RU" smtClean="0"/>
              <a:pPr/>
              <a:t>14.10.16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F6F17-5E5B-4F18-89DE-49BDE53CD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F4FE41-A432-4578-A6DF-F8672F421460}" type="datetimeFigureOut">
              <a:rPr lang="ru-RU" smtClean="0"/>
              <a:pPr/>
              <a:t>14.10.16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F6F17-5E5B-4F18-89DE-49BDE53CD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F4FE41-A432-4578-A6DF-F8672F421460}" type="datetimeFigureOut">
              <a:rPr lang="ru-RU" smtClean="0"/>
              <a:pPr/>
              <a:t>14.10.16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F6F17-5E5B-4F18-89DE-49BDE53CD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3B8C1-B47B-441C-9E2D-4EE7E009DB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5A11E-CC8B-47A8-84A9-F96B0BA14D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07F90-1797-49AA-B65E-1551185737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4600" y="2209800"/>
            <a:ext cx="1981200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1981200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B7646-C797-49BD-A2B3-A925F4ED0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2A6AA-E37D-4A5F-82F8-68C9C5C7D0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DA65C-B566-49B5-B5F2-CC984CD2D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3A8BE-CB09-47C3-8AF8-4539B869B6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1AE82-90ED-42F8-A4D8-F759C62ADA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F4FE41-A432-4578-A6DF-F8672F421460}" type="datetimeFigureOut">
              <a:rPr lang="ru-RU" smtClean="0"/>
              <a:pPr/>
              <a:t>14.10.16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F6F17-5E5B-4F18-89DE-49BDE53CD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AB673-78BA-4460-8663-1AD95148C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FCF1F-D3FA-4094-9056-68D5F28E34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48350" y="1066800"/>
            <a:ext cx="1314450" cy="3124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1066800"/>
            <a:ext cx="3790950" cy="3124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29E54-0B2E-4F65-BD0B-4AEEF5C1AA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64696-8013-474F-9DCF-ADC32446AC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426A6-3D02-4E9C-9203-05242835D0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8BC17-285D-4A48-A8A6-ADABE928BD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89BED-899E-4EB7-91B1-CFA24F41B6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885FD-A3BB-4F9E-B37C-06BB7EA8CF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E7BF8-6BD6-4E13-BF74-18EAC56AEE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5270B-DCE2-4D3F-992D-077FE4931D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F4FE41-A432-4578-A6DF-F8672F421460}" type="datetimeFigureOut">
              <a:rPr lang="ru-RU" smtClean="0"/>
              <a:pPr/>
              <a:t>14.10.16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F6F17-5E5B-4F18-89DE-49BDE53CD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38DF1-FB0F-47BC-9D6D-59C15091E1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3C749-68B1-4EAD-A39C-C84FB2D37D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E55B0-A43A-467B-B48E-E6FAE9226B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068DF-6898-4423-A1F0-26450CED11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692E0-4DFF-4266-97DB-B2D69953EE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0D16D-A07C-43EC-91D1-171A679863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E5630-ADED-4959-B087-CE4335F644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5579F-4728-4E8F-84DC-4A58826D5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F763C-C364-460B-86B0-A96EFEF3FE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3B0FD-812F-475A-ACCD-BFDCA27E00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F4FE41-A432-4578-A6DF-F8672F421460}" type="datetimeFigureOut">
              <a:rPr lang="ru-RU" smtClean="0"/>
              <a:pPr/>
              <a:t>14.10.16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F6F17-5E5B-4F18-89DE-49BDE53CD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17F9E-D77E-48A7-9605-6BA80B311E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712D0-CA06-4540-BD19-C6CD998BA0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74392-06BF-4ED6-BC66-67A7EEB34D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42AAB-1AEE-440F-BFEE-C4160862D0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C8BA4-DA66-4AAE-B98A-0A0F3A9D6D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D6D13-DCFF-4822-94D6-C5FAFCF421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2DC99-B813-44EA-82D4-28B73A126B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4A4C4-E812-4EA8-8025-783D918791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E4303-2F3B-48E4-AD2C-4847469BCA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EDAE4-0739-4107-8CC5-A32D3082BE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F4FE41-A432-4578-A6DF-F8672F421460}" type="datetimeFigureOut">
              <a:rPr lang="ru-RU" smtClean="0"/>
              <a:pPr/>
              <a:t>14.10.16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F6F17-5E5B-4F18-89DE-49BDE53CD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55125-F43C-49B9-ACFB-15DB80D79F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A63E5-DE29-45F9-9660-B774AB233D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EA36E-E86A-4232-9965-188EB2C3F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A9A9A-5114-4328-85F0-6458DF118E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15E41-27D3-4A25-8B8F-C28789E63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274638"/>
            <a:ext cx="21526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055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77F99-E9C8-46DB-8704-9CA01CA3B6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F4FE41-A432-4578-A6DF-F8672F421460}" type="datetimeFigureOut">
              <a:rPr lang="ru-RU" smtClean="0"/>
              <a:pPr/>
              <a:t>14.10.16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F6F17-5E5B-4F18-89DE-49BDE53CD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F4FE41-A432-4578-A6DF-F8672F421460}" type="datetimeFigureOut">
              <a:rPr lang="ru-RU" smtClean="0"/>
              <a:pPr/>
              <a:t>14.10.16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F6F17-5E5B-4F18-89DE-49BDE53CD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F4FE41-A432-4578-A6DF-F8672F421460}" type="datetimeFigureOut">
              <a:rPr lang="ru-RU" smtClean="0"/>
              <a:pPr/>
              <a:t>14.10.16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F6F17-5E5B-4F18-89DE-49BDE53CD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F4FE41-A432-4578-A6DF-F8672F421460}" type="datetimeFigureOut">
              <a:rPr lang="ru-RU" smtClean="0"/>
              <a:pPr/>
              <a:t>14.10.16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F6F17-5E5B-4F18-89DE-49BDE53CD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AF4FE41-A432-4578-A6DF-F8672F421460}" type="datetimeFigureOut">
              <a:rPr lang="ru-RU" smtClean="0"/>
              <a:pPr/>
              <a:t>14.10.16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EF6F17-5E5B-4F18-89DE-49BDE53CD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1066800"/>
            <a:ext cx="525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4600" y="2209800"/>
            <a:ext cx="4114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4FBFD1-B521-441E-A7DF-3EF7F8CFB8E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b="1" i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 i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 i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 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 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 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 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 i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FFFAFD-0209-4D14-97D6-D560D3555EE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6D81429-8AC8-40F1-B1DF-96B57392BBE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12DCA3-9BA6-4E32-BB19-B1F79E6BCFD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8573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429000"/>
            <a:ext cx="6772300" cy="2971800"/>
          </a:xfrm>
        </p:spPr>
        <p:txBody>
          <a:bodyPr/>
          <a:lstStyle/>
          <a:p>
            <a:r>
              <a:rPr lang="ru-RU" sz="4000" b="1" dirty="0" smtClean="0"/>
              <a:t>Настоящее простое </a:t>
            </a:r>
            <a:r>
              <a:rPr lang="ru-RU" sz="4000" b="1" dirty="0" smtClean="0"/>
              <a:t>время</a:t>
            </a:r>
          </a:p>
          <a:p>
            <a:pPr algn="l"/>
            <a:endParaRPr lang="ru-RU" sz="1400" b="1" dirty="0" smtClean="0"/>
          </a:p>
          <a:p>
            <a:pPr marL="3325813" algn="l"/>
            <a:r>
              <a:rPr lang="ru-RU" sz="1400" b="1" dirty="0" smtClean="0"/>
              <a:t>Выполнила:</a:t>
            </a:r>
          </a:p>
          <a:p>
            <a:pPr marL="3325813" algn="l"/>
            <a:r>
              <a:rPr lang="ru-RU" sz="1400" b="1" dirty="0" smtClean="0"/>
              <a:t>Учитель английского языка</a:t>
            </a:r>
          </a:p>
          <a:p>
            <a:pPr marL="3325813" algn="l"/>
            <a:r>
              <a:rPr lang="ru-RU" sz="1400" b="1" dirty="0" err="1" smtClean="0"/>
              <a:t>Пгт</a:t>
            </a:r>
            <a:r>
              <a:rPr lang="ru-RU" sz="1400" b="1" smtClean="0"/>
              <a:t> Афипский МБОУ </a:t>
            </a:r>
            <a:r>
              <a:rPr lang="ru-RU" sz="1400" b="1" dirty="0" smtClean="0"/>
              <a:t>СОШ №4</a:t>
            </a:r>
          </a:p>
          <a:p>
            <a:pPr marL="3325813" algn="l"/>
            <a:r>
              <a:rPr lang="ru-RU" sz="1400" b="1" dirty="0" smtClean="0"/>
              <a:t>Лопатина Анастасия Алексеевна</a:t>
            </a:r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000240"/>
            <a:ext cx="6000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Present Simple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Добавьте правильно </a:t>
            </a:r>
            <a:r>
              <a:rPr lang="en-US" dirty="0" smtClean="0"/>
              <a:t>s/</a:t>
            </a:r>
            <a:r>
              <a:rPr lang="en-US" dirty="0" err="1" smtClean="0"/>
              <a:t>es</a:t>
            </a:r>
            <a:r>
              <a:rPr lang="en-US" dirty="0" smtClean="0"/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428868"/>
            <a:ext cx="739506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8399785" cy="500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Упражнения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8023860" cy="230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857627"/>
            <a:ext cx="7929618" cy="260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0034" y="3714752"/>
            <a:ext cx="8429684" cy="0"/>
          </a:xfrm>
          <a:prstGeom prst="line">
            <a:avLst/>
          </a:prstGeom>
          <a:ln w="25400" cap="rnd">
            <a:bevel/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14316" y="3714752"/>
            <a:ext cx="8429684" cy="0"/>
          </a:xfrm>
          <a:prstGeom prst="line">
            <a:avLst/>
          </a:prstGeom>
          <a:ln w="25400" cap="rnd">
            <a:bevel/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Формула образования отрицательных предложений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</a:t>
            </a:r>
          </a:p>
          <a:p>
            <a:pPr>
              <a:buNone/>
            </a:pPr>
            <a:r>
              <a:rPr lang="en-US" dirty="0" smtClean="0"/>
              <a:t>You</a:t>
            </a:r>
          </a:p>
          <a:p>
            <a:pPr>
              <a:buNone/>
            </a:pPr>
            <a:r>
              <a:rPr lang="en-US" dirty="0" smtClean="0"/>
              <a:t>We		</a:t>
            </a:r>
          </a:p>
          <a:p>
            <a:pPr>
              <a:buNone/>
            </a:pPr>
            <a:r>
              <a:rPr lang="en-US" dirty="0" smtClean="0"/>
              <a:t>They</a:t>
            </a:r>
          </a:p>
          <a:p>
            <a:pPr>
              <a:buNone/>
            </a:pPr>
            <a:r>
              <a:rPr lang="en-US" dirty="0" smtClean="0"/>
              <a:t>He</a:t>
            </a:r>
          </a:p>
          <a:p>
            <a:pPr>
              <a:buNone/>
            </a:pPr>
            <a:r>
              <a:rPr lang="en-US" dirty="0" smtClean="0"/>
              <a:t>She</a:t>
            </a:r>
          </a:p>
          <a:p>
            <a:pPr>
              <a:buNone/>
            </a:pPr>
            <a:r>
              <a:rPr lang="en-US" dirty="0" smtClean="0"/>
              <a:t>It</a:t>
            </a:r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1785918" y="1714488"/>
            <a:ext cx="642942" cy="22145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1857356" y="4000504"/>
            <a:ext cx="500066" cy="15001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2357430"/>
            <a:ext cx="2916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don’t   V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4214818"/>
            <a:ext cx="3493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doesn’t  V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Упражнения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8143933" cy="175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357562"/>
            <a:ext cx="67818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57158" y="3143248"/>
            <a:ext cx="8429684" cy="0"/>
          </a:xfrm>
          <a:prstGeom prst="line">
            <a:avLst/>
          </a:prstGeom>
          <a:ln w="25400" cap="rnd">
            <a:bevel/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Упражнения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12196"/>
            <a:ext cx="6715172" cy="534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Формула образования общих вопросов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			  I</a:t>
            </a:r>
          </a:p>
          <a:p>
            <a:pPr>
              <a:buNone/>
            </a:pPr>
            <a:r>
              <a:rPr lang="en-US" dirty="0" smtClean="0"/>
              <a:t>					you</a:t>
            </a:r>
          </a:p>
          <a:p>
            <a:pPr>
              <a:buNone/>
            </a:pPr>
            <a:r>
              <a:rPr lang="en-US" dirty="0" smtClean="0"/>
              <a:t>					we</a:t>
            </a:r>
          </a:p>
          <a:p>
            <a:pPr>
              <a:buNone/>
            </a:pPr>
            <a:r>
              <a:rPr lang="en-US" dirty="0" smtClean="0"/>
              <a:t>					they</a:t>
            </a:r>
          </a:p>
          <a:p>
            <a:pPr>
              <a:buNone/>
            </a:pPr>
            <a:r>
              <a:rPr lang="en-US" dirty="0" smtClean="0"/>
              <a:t>					he</a:t>
            </a:r>
          </a:p>
          <a:p>
            <a:pPr>
              <a:buNone/>
            </a:pPr>
            <a:r>
              <a:rPr lang="en-US" dirty="0" smtClean="0"/>
              <a:t>					she</a:t>
            </a:r>
          </a:p>
          <a:p>
            <a:pPr>
              <a:buNone/>
            </a:pPr>
            <a:r>
              <a:rPr lang="en-US" dirty="0" smtClean="0"/>
              <a:t>					it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1785926"/>
            <a:ext cx="18261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Do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4286256"/>
            <a:ext cx="31951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Does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4071934" y="1643050"/>
            <a:ext cx="285752" cy="21431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>
            <a:off x="4143372" y="4000504"/>
            <a:ext cx="285752" cy="15716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5286380" y="1643050"/>
            <a:ext cx="500066" cy="39290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43636" y="2928934"/>
            <a:ext cx="121444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72396" y="2928934"/>
            <a:ext cx="60785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Упражнения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7143800" cy="47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Упражнения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7132320" cy="253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429132"/>
            <a:ext cx="7429552" cy="153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00034" y="4000504"/>
            <a:ext cx="8429684" cy="0"/>
          </a:xfrm>
          <a:prstGeom prst="line">
            <a:avLst/>
          </a:prstGeom>
          <a:ln w="25400" cap="rnd">
            <a:bevel/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Упражнения</a:t>
            </a:r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815957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Употребление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7734328" cy="4525963"/>
          </a:xfrm>
        </p:spPr>
        <p:txBody>
          <a:bodyPr/>
          <a:lstStyle/>
          <a:p>
            <a:r>
              <a:rPr lang="ru-RU" dirty="0" smtClean="0"/>
              <a:t>Употребляется для обозначения обычных, регулярно повторяющихся действий в настоящем времени.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357562"/>
            <a:ext cx="4357718" cy="291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Спутники времени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528641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usually </a:t>
            </a:r>
            <a:r>
              <a:rPr lang="ru-RU" dirty="0" smtClean="0"/>
              <a:t>(обычно)</a:t>
            </a:r>
            <a:r>
              <a:rPr lang="en-US" dirty="0" smtClean="0"/>
              <a:t>;			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sometimes</a:t>
            </a:r>
            <a:r>
              <a:rPr lang="ru-RU" dirty="0" smtClean="0"/>
              <a:t> (иногда)</a:t>
            </a:r>
            <a:r>
              <a:rPr lang="en-US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always (</a:t>
            </a:r>
            <a:r>
              <a:rPr lang="ru-RU" dirty="0" smtClean="0"/>
              <a:t>всегда)</a:t>
            </a:r>
            <a:r>
              <a:rPr lang="en-US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often</a:t>
            </a:r>
            <a:r>
              <a:rPr lang="ru-RU" dirty="0" smtClean="0"/>
              <a:t> (часто)</a:t>
            </a:r>
            <a:r>
              <a:rPr lang="en-US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never</a:t>
            </a:r>
            <a:r>
              <a:rPr lang="ru-RU" dirty="0" smtClean="0"/>
              <a:t> (никогда)</a:t>
            </a:r>
            <a:r>
              <a:rPr lang="en-US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seldom</a:t>
            </a:r>
            <a:r>
              <a:rPr lang="ru-RU" dirty="0" smtClean="0"/>
              <a:t> (редко)</a:t>
            </a:r>
            <a:r>
              <a:rPr lang="en-US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regularly</a:t>
            </a:r>
            <a:r>
              <a:rPr lang="ru-RU" dirty="0" smtClean="0"/>
              <a:t> (регулярно)</a:t>
            </a:r>
            <a:r>
              <a:rPr lang="en-US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 the morning (evening</a:t>
            </a:r>
            <a:r>
              <a:rPr lang="en-US" smtClean="0"/>
              <a:t>, afternoon);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every day (Friday, month, year, week)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Местоположение спутников в предложении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7591452" cy="5257799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u="sng" dirty="0" smtClean="0"/>
              <a:t>Подлежащее</a:t>
            </a:r>
            <a:r>
              <a:rPr lang="ru-RU" dirty="0" smtClean="0"/>
              <a:t>		     </a:t>
            </a:r>
            <a:r>
              <a:rPr lang="ru-RU" sz="3600" u="dbl" dirty="0" smtClean="0"/>
              <a:t>сказуемое</a:t>
            </a:r>
            <a:r>
              <a:rPr lang="ru-RU" sz="3600" dirty="0" smtClean="0"/>
              <a:t>  </a:t>
            </a:r>
            <a:r>
              <a:rPr lang="ru-RU" dirty="0" smtClean="0"/>
              <a:t>    	</a:t>
            </a:r>
            <a:endParaRPr lang="ru-RU" sz="3600" u="dbl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НО! </a:t>
            </a:r>
            <a:r>
              <a:rPr lang="ru-RU" b="1" dirty="0" smtClean="0"/>
              <a:t>Эти спутники идут ПОСЛЕ глагола </a:t>
            </a:r>
            <a:r>
              <a:rPr lang="en-US" b="1" u="sng" dirty="0" smtClean="0">
                <a:solidFill>
                  <a:srgbClr val="FF0000"/>
                </a:solidFill>
              </a:rPr>
              <a:t>“to be”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43372" y="1857364"/>
            <a:ext cx="1500198" cy="4000528"/>
          </a:xfrm>
          <a:prstGeom prst="round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usually</a:t>
            </a:r>
          </a:p>
          <a:p>
            <a:pPr>
              <a:lnSpc>
                <a:spcPct val="2000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sometimes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always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often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never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seldom</a:t>
            </a:r>
          </a:p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regularly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Местоположение спутников в предложении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</a:t>
            </a:r>
            <a:r>
              <a:rPr lang="ru-RU" sz="2800" u="sng" dirty="0" smtClean="0"/>
              <a:t>подлежащее</a:t>
            </a:r>
            <a:r>
              <a:rPr lang="ru-RU" sz="2800" dirty="0" smtClean="0"/>
              <a:t> </a:t>
            </a:r>
            <a:r>
              <a:rPr lang="ru-RU" sz="2800" u="dbl" dirty="0" smtClean="0"/>
              <a:t>сказуемое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</a:t>
            </a:r>
            <a:endParaRPr lang="ru-RU" sz="3600" u="dbl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u="sng" dirty="0" smtClean="0"/>
              <a:t>Подлежащее</a:t>
            </a:r>
            <a:r>
              <a:rPr lang="ru-RU" sz="2800" dirty="0" smtClean="0"/>
              <a:t> </a:t>
            </a:r>
            <a:r>
              <a:rPr lang="ru-RU" sz="2800" u="dbl" dirty="0" smtClean="0"/>
              <a:t>сказуемое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0100" y="1857364"/>
            <a:ext cx="3429024" cy="14287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In the morning (evening, morning)</a:t>
            </a:r>
          </a:p>
          <a:p>
            <a:r>
              <a:rPr lang="en-US" sz="2000" b="1" dirty="0" smtClean="0"/>
              <a:t>Every day (Friday, month, year, week)</a:t>
            </a:r>
            <a:endParaRPr lang="ru-RU" sz="2000" b="1" dirty="0" smtClean="0"/>
          </a:p>
          <a:p>
            <a:r>
              <a:rPr lang="en-US" sz="2000" b="1" dirty="0" smtClean="0"/>
              <a:t>sometimes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2066" y="4429132"/>
            <a:ext cx="3429024" cy="14287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/>
              <a:t>in the morning (evening, morning)</a:t>
            </a:r>
          </a:p>
          <a:p>
            <a:r>
              <a:rPr lang="en-US" sz="2000" b="1" dirty="0" smtClean="0"/>
              <a:t>every day (Friday, month, year, week)</a:t>
            </a:r>
          </a:p>
          <a:p>
            <a:r>
              <a:rPr lang="en-US" sz="2000" b="1" dirty="0" smtClean="0"/>
              <a:t> sometimes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Упражнения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819751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Упражнения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822534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Формула образования утвердительных предложений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600200"/>
            <a:ext cx="7639072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</a:t>
            </a:r>
          </a:p>
          <a:p>
            <a:pPr>
              <a:buNone/>
            </a:pPr>
            <a:r>
              <a:rPr lang="en-US" dirty="0" smtClean="0"/>
              <a:t>You</a:t>
            </a:r>
          </a:p>
          <a:p>
            <a:pPr>
              <a:buNone/>
            </a:pPr>
            <a:r>
              <a:rPr lang="en-US" dirty="0" smtClean="0"/>
              <a:t>We		</a:t>
            </a:r>
          </a:p>
          <a:p>
            <a:pPr>
              <a:buNone/>
            </a:pPr>
            <a:r>
              <a:rPr lang="en-US" dirty="0" smtClean="0"/>
              <a:t>They</a:t>
            </a:r>
          </a:p>
          <a:p>
            <a:pPr>
              <a:buNone/>
            </a:pPr>
            <a:r>
              <a:rPr lang="en-US" dirty="0" smtClean="0"/>
              <a:t>He</a:t>
            </a:r>
          </a:p>
          <a:p>
            <a:pPr>
              <a:buNone/>
            </a:pPr>
            <a:r>
              <a:rPr lang="en-US" dirty="0" smtClean="0"/>
              <a:t>She</a:t>
            </a:r>
          </a:p>
          <a:p>
            <a:pPr>
              <a:buNone/>
            </a:pPr>
            <a:r>
              <a:rPr lang="en-US" dirty="0" smtClean="0"/>
              <a:t>It</a:t>
            </a:r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2357422" y="1714488"/>
            <a:ext cx="571504" cy="21431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2428860" y="4071942"/>
            <a:ext cx="357190" cy="150019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2500306"/>
            <a:ext cx="1071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4357694"/>
            <a:ext cx="18573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</a:t>
            </a:r>
            <a:r>
              <a:rPr lang="en-US" sz="5400" b="1" cap="none" spc="0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s/</a:t>
            </a:r>
            <a:r>
              <a:rPr lang="en-US" sz="5400" b="1" cap="none" spc="0" baseline="-25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es</a:t>
            </a:r>
            <a:endParaRPr lang="ru-RU" sz="5400" b="1" cap="none" spc="0" baseline="-25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добавления </a:t>
            </a:r>
            <a:r>
              <a:rPr lang="en-US" dirty="0" smtClean="0"/>
              <a:t>s/</a:t>
            </a:r>
            <a:r>
              <a:rPr lang="en-US" dirty="0" err="1" smtClean="0"/>
              <a:t>es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Если глагол оканчивается на </a:t>
            </a:r>
            <a:r>
              <a:rPr lang="en-US" b="1" dirty="0" smtClean="0">
                <a:solidFill>
                  <a:srgbClr val="FF0000"/>
                </a:solidFill>
              </a:rPr>
              <a:t>o, x, </a:t>
            </a:r>
            <a:r>
              <a:rPr lang="en-US" b="1" dirty="0" err="1" smtClean="0">
                <a:solidFill>
                  <a:srgbClr val="FF0000"/>
                </a:solidFill>
              </a:rPr>
              <a:t>ss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ch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sh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  <a:r>
              <a:rPr lang="en-US" dirty="0" smtClean="0"/>
              <a:t> </a:t>
            </a:r>
            <a:r>
              <a:rPr lang="ru-RU" dirty="0" smtClean="0"/>
              <a:t>то добавляется </a:t>
            </a:r>
            <a:r>
              <a:rPr lang="ru-RU" b="1" dirty="0" smtClean="0">
                <a:solidFill>
                  <a:srgbClr val="0070C0"/>
                </a:solidFill>
              </a:rPr>
              <a:t>–</a:t>
            </a:r>
            <a:r>
              <a:rPr lang="en-US" b="1" dirty="0" err="1" smtClean="0">
                <a:solidFill>
                  <a:srgbClr val="0070C0"/>
                </a:solidFill>
              </a:rPr>
              <a:t>es</a:t>
            </a:r>
            <a:r>
              <a:rPr lang="en-US" dirty="0" smtClean="0"/>
              <a:t> (miss-mi</a:t>
            </a:r>
            <a:r>
              <a:rPr lang="en-US" u="dbl" dirty="0" smtClean="0">
                <a:uFill>
                  <a:solidFill>
                    <a:srgbClr val="FF0000"/>
                  </a:solidFill>
                </a:uFill>
              </a:rPr>
              <a:t>ss</a:t>
            </a:r>
            <a:r>
              <a:rPr lang="en-US" u="sng" dirty="0" smtClean="0">
                <a:solidFill>
                  <a:srgbClr val="FF0000"/>
                </a:solidFill>
              </a:rPr>
              <a:t>es</a:t>
            </a:r>
            <a:r>
              <a:rPr lang="en-US" dirty="0" smtClean="0"/>
              <a:t>, watch-wat</a:t>
            </a:r>
            <a:r>
              <a:rPr lang="en-US" u="dbl" dirty="0" smtClean="0">
                <a:uFill>
                  <a:solidFill>
                    <a:srgbClr val="FF0000"/>
                  </a:solidFill>
                </a:uFill>
              </a:rPr>
              <a:t>ch</a:t>
            </a:r>
            <a:r>
              <a:rPr lang="en-US" u="sng" dirty="0" smtClean="0">
                <a:solidFill>
                  <a:srgbClr val="FF0000"/>
                </a:solidFill>
              </a:rPr>
              <a:t>es</a:t>
            </a:r>
            <a:r>
              <a:rPr lang="en-US" dirty="0" smtClean="0"/>
              <a:t>);</a:t>
            </a:r>
          </a:p>
          <a:p>
            <a:r>
              <a:rPr lang="ru-RU" dirty="0" smtClean="0"/>
              <a:t>Если глагол оканчивается на </a:t>
            </a:r>
            <a:r>
              <a:rPr lang="ru-RU" b="1" dirty="0" err="1" smtClean="0">
                <a:solidFill>
                  <a:srgbClr val="FF0000"/>
                </a:solidFill>
              </a:rPr>
              <a:t>согл.+у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то 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/>
              <a:t> меняется на </a:t>
            </a:r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ru-RU" dirty="0" smtClean="0"/>
              <a:t> и добавляется </a:t>
            </a:r>
            <a:r>
              <a:rPr lang="ru-RU" b="1" dirty="0" smtClean="0">
                <a:solidFill>
                  <a:srgbClr val="0070C0"/>
                </a:solidFill>
              </a:rPr>
              <a:t>–</a:t>
            </a:r>
            <a:r>
              <a:rPr lang="en-US" b="1" dirty="0" err="1" smtClean="0">
                <a:solidFill>
                  <a:srgbClr val="0070C0"/>
                </a:solidFill>
              </a:rPr>
              <a:t>es</a:t>
            </a:r>
            <a:r>
              <a:rPr lang="en-US" dirty="0" smtClean="0"/>
              <a:t> (study-stud</a:t>
            </a:r>
            <a:r>
              <a:rPr lang="en-US" u="dbl" dirty="0" smtClean="0">
                <a:solidFill>
                  <a:srgbClr val="FF0000"/>
                </a:solidFill>
              </a:rPr>
              <a:t>i</a:t>
            </a:r>
            <a:r>
              <a:rPr lang="en-US" u="sng" dirty="0" smtClean="0">
                <a:solidFill>
                  <a:srgbClr val="FF0000"/>
                </a:solidFill>
              </a:rPr>
              <a:t>es</a:t>
            </a:r>
            <a:r>
              <a:rPr lang="en-US" dirty="0" smtClean="0"/>
              <a:t>, carry-carr</a:t>
            </a:r>
            <a:r>
              <a:rPr lang="en-US" u="dbl" dirty="0" smtClean="0">
                <a:solidFill>
                  <a:srgbClr val="FF0000"/>
                </a:solidFill>
              </a:rPr>
              <a:t>i</a:t>
            </a:r>
            <a:r>
              <a:rPr lang="en-US" u="sng" dirty="0" smtClean="0">
                <a:solidFill>
                  <a:srgbClr val="FF0000"/>
                </a:solidFill>
              </a:rPr>
              <a:t>es</a:t>
            </a:r>
            <a:r>
              <a:rPr lang="en-US" dirty="0" smtClean="0"/>
              <a:t>);</a:t>
            </a:r>
          </a:p>
          <a:p>
            <a:pPr marL="0" indent="15875"/>
            <a:r>
              <a:rPr lang="ru-RU" dirty="0" smtClean="0"/>
              <a:t>К большинству глаголов добавляется просто </a:t>
            </a:r>
            <a:r>
              <a:rPr lang="ru-RU" b="1" dirty="0" smtClean="0">
                <a:solidFill>
                  <a:srgbClr val="0070C0"/>
                </a:solidFill>
              </a:rPr>
              <a:t>–</a:t>
            </a:r>
            <a:r>
              <a:rPr lang="en-US" b="1" dirty="0" smtClean="0">
                <a:solidFill>
                  <a:srgbClr val="0070C0"/>
                </a:solidFill>
              </a:rPr>
              <a:t>s</a:t>
            </a:r>
            <a:r>
              <a:rPr lang="en-US" b="1" dirty="0" smtClean="0"/>
              <a:t> </a:t>
            </a:r>
            <a:r>
              <a:rPr lang="en-US" dirty="0" smtClean="0"/>
              <a:t>(live-live</a:t>
            </a:r>
            <a:r>
              <a:rPr lang="en-US" u="sng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, play-play</a:t>
            </a:r>
            <a:r>
              <a:rPr lang="en-US" u="sng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);</a:t>
            </a:r>
            <a:endParaRPr lang="ru-RU" b="1" dirty="0" smtClean="0"/>
          </a:p>
          <a:p>
            <a:pPr marL="0" indent="15875"/>
            <a:r>
              <a:rPr lang="ru-RU" dirty="0" smtClean="0"/>
              <a:t>Исключение: </a:t>
            </a:r>
            <a:r>
              <a:rPr lang="en-US" b="1" dirty="0" smtClean="0">
                <a:solidFill>
                  <a:srgbClr val="FF0000"/>
                </a:solidFill>
              </a:rPr>
              <a:t>have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 has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CC0000"/>
      </a:accent1>
      <a:accent2>
        <a:srgbClr val="6699FF"/>
      </a:accent2>
      <a:accent3>
        <a:srgbClr val="AAAACA"/>
      </a:accent3>
      <a:accent4>
        <a:srgbClr val="DADADA"/>
      </a:accent4>
      <a:accent5>
        <a:srgbClr val="E2AAAA"/>
      </a:accent5>
      <a:accent6>
        <a:srgbClr val="5C8AE7"/>
      </a:accent6>
      <a:hlink>
        <a:srgbClr val="6600FF"/>
      </a:hlink>
      <a:folHlink>
        <a:srgbClr val="FF66FF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C0C0C0"/>
      </a:dk1>
      <a:lt1>
        <a:srgbClr val="800000"/>
      </a:lt1>
      <a:dk2>
        <a:srgbClr val="000099"/>
      </a:dk2>
      <a:lt2>
        <a:srgbClr val="3366CC"/>
      </a:lt2>
      <a:accent1>
        <a:srgbClr val="CC0000"/>
      </a:accent1>
      <a:accent2>
        <a:srgbClr val="6699FF"/>
      </a:accent2>
      <a:accent3>
        <a:srgbClr val="AAAACA"/>
      </a:accent3>
      <a:accent4>
        <a:srgbClr val="6C0000"/>
      </a:accent4>
      <a:accent5>
        <a:srgbClr val="E2AAAA"/>
      </a:accent5>
      <a:accent6>
        <a:srgbClr val="5C8AE7"/>
      </a:accent6>
      <a:hlink>
        <a:srgbClr val="6600FF"/>
      </a:hlink>
      <a:folHlink>
        <a:srgbClr val="FF66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CC0000"/>
      </a:accent1>
      <a:accent2>
        <a:srgbClr val="6699FF"/>
      </a:accent2>
      <a:accent3>
        <a:srgbClr val="AAAACA"/>
      </a:accent3>
      <a:accent4>
        <a:srgbClr val="DADADA"/>
      </a:accent4>
      <a:accent5>
        <a:srgbClr val="E2AAAA"/>
      </a:accent5>
      <a:accent6>
        <a:srgbClr val="5C8AE7"/>
      </a:accent6>
      <a:hlink>
        <a:srgbClr val="6600FF"/>
      </a:hlink>
      <a:folHlink>
        <a:srgbClr val="FF66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CC0000"/>
      </a:accent1>
      <a:accent2>
        <a:srgbClr val="6699FF"/>
      </a:accent2>
      <a:accent3>
        <a:srgbClr val="AAAACA"/>
      </a:accent3>
      <a:accent4>
        <a:srgbClr val="DADADA"/>
      </a:accent4>
      <a:accent5>
        <a:srgbClr val="E2AAAA"/>
      </a:accent5>
      <a:accent6>
        <a:srgbClr val="5C8AE7"/>
      </a:accent6>
      <a:hlink>
        <a:srgbClr val="6600FF"/>
      </a:hlink>
      <a:folHlink>
        <a:srgbClr val="FF66FF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0099"/>
      </a:lt1>
      <a:dk2>
        <a:srgbClr val="333399"/>
      </a:dk2>
      <a:lt2>
        <a:srgbClr val="C0C0C0"/>
      </a:lt2>
      <a:accent1>
        <a:srgbClr val="CC0000"/>
      </a:accent1>
      <a:accent2>
        <a:srgbClr val="6699FF"/>
      </a:accent2>
      <a:accent3>
        <a:srgbClr val="AAAACA"/>
      </a:accent3>
      <a:accent4>
        <a:srgbClr val="000000"/>
      </a:accent4>
      <a:accent5>
        <a:srgbClr val="E2AAAA"/>
      </a:accent5>
      <a:accent6>
        <a:srgbClr val="5C8AE7"/>
      </a:accent6>
      <a:hlink>
        <a:srgbClr val="6600FF"/>
      </a:hlink>
      <a:folHlink>
        <a:srgbClr val="FF66FF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007</Template>
  <TotalTime>337</TotalTime>
  <Words>207</Words>
  <Application>Microsoft Office PowerPoint</Application>
  <PresentationFormat>Экран (4:3)</PresentationFormat>
  <Paragraphs>98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master</vt:lpstr>
      <vt:lpstr>1_colormaster</vt:lpstr>
      <vt:lpstr>2_colormaster</vt:lpstr>
      <vt:lpstr>3_colormaster</vt:lpstr>
      <vt:lpstr>4_colormaster</vt:lpstr>
      <vt:lpstr>Слайд 1</vt:lpstr>
      <vt:lpstr>Употребление</vt:lpstr>
      <vt:lpstr>Спутники времени</vt:lpstr>
      <vt:lpstr>Местоположение спутников в предложении</vt:lpstr>
      <vt:lpstr>Местоположение спутников в предложении</vt:lpstr>
      <vt:lpstr>Упражнения</vt:lpstr>
      <vt:lpstr>Упражнения</vt:lpstr>
      <vt:lpstr>Формула образования утвердительных предложений</vt:lpstr>
      <vt:lpstr>Правила добавления s/es:</vt:lpstr>
      <vt:lpstr>Упражнения</vt:lpstr>
      <vt:lpstr>Упражнения</vt:lpstr>
      <vt:lpstr>Упражнения</vt:lpstr>
      <vt:lpstr>Формула образования отрицательных предложений</vt:lpstr>
      <vt:lpstr>Упражнения</vt:lpstr>
      <vt:lpstr>Упражнения</vt:lpstr>
      <vt:lpstr>Формула образования общих вопросов</vt:lpstr>
      <vt:lpstr>Упражнения</vt:lpstr>
      <vt:lpstr>Упражнения</vt:lpstr>
      <vt:lpstr>Упражнения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Simple</dc:title>
  <dc:creator>Петр</dc:creator>
  <cp:lastModifiedBy>Петр</cp:lastModifiedBy>
  <cp:revision>67</cp:revision>
  <dcterms:created xsi:type="dcterms:W3CDTF">2016-02-07T14:38:37Z</dcterms:created>
  <dcterms:modified xsi:type="dcterms:W3CDTF">2016-10-14T18:06:23Z</dcterms:modified>
</cp:coreProperties>
</file>