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7" r:id="rId3"/>
    <p:sldId id="260" r:id="rId4"/>
    <p:sldId id="267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708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20E0-0366-45A4-9B11-470699660D8E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F7F3-B5E9-4015-8261-6501F3A30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04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20E0-0366-45A4-9B11-470699660D8E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F7F3-B5E9-4015-8261-6501F3A30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955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20E0-0366-45A4-9B11-470699660D8E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F7F3-B5E9-4015-8261-6501F3A30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518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20E0-0366-45A4-9B11-470699660D8E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F7F3-B5E9-4015-8261-6501F3A30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951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20E0-0366-45A4-9B11-470699660D8E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F7F3-B5E9-4015-8261-6501F3A30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489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20E0-0366-45A4-9B11-470699660D8E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F7F3-B5E9-4015-8261-6501F3A30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481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20E0-0366-45A4-9B11-470699660D8E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F7F3-B5E9-4015-8261-6501F3A30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645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20E0-0366-45A4-9B11-470699660D8E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F7F3-B5E9-4015-8261-6501F3A30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313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20E0-0366-45A4-9B11-470699660D8E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F7F3-B5E9-4015-8261-6501F3A30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01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20E0-0366-45A4-9B11-470699660D8E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F7F3-B5E9-4015-8261-6501F3A30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779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20E0-0366-45A4-9B11-470699660D8E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F7F3-B5E9-4015-8261-6501F3A30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445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320E0-0366-45A4-9B11-470699660D8E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EF7F3-B5E9-4015-8261-6501F3A30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040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12" Type="http://schemas.openxmlformats.org/officeDocument/2006/relationships/image" Target="../media/image1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4.jpeg"/><Relationship Id="rId5" Type="http://schemas.openxmlformats.org/officeDocument/2006/relationships/image" Target="../media/image25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ИНДИВИДУАЛЬНЫЙ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ПРОЕКТ ВЫПОЛНИЛА: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Хасполадова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Оксана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Специальность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«Сестринское дело»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курс  614 группа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РУКОВОДИТЕЛЬ ПРОЕКТА: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преподаватель  дисциплины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«Немецкий язык»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Клочкова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Ольга Викторовна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66844" y="785794"/>
            <a:ext cx="964413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ИЗОБРЕТЕНИЯ 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ВЕКА</a:t>
            </a:r>
          </a:p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67174" y="6286520"/>
            <a:ext cx="3000396" cy="2857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2015-2016 г.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09522" y="0"/>
            <a:ext cx="11882478" cy="8572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ГАПОУ СО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«БАЛАКОВСКИЙ МЕДИЦИНСКИЙ КОЛЛЕДЖ»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407" y="293095"/>
            <a:ext cx="3932237" cy="69433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pic" idx="1"/>
          </p:nvPr>
        </p:nvSpPr>
        <p:spPr>
          <a:xfrm>
            <a:off x="4810116" y="640260"/>
            <a:ext cx="7225498" cy="586057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40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US" sz="16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deutscher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Bakteriologe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</a:p>
          <a:p>
            <a:pPr marL="0" indent="0">
              <a:buNone/>
            </a:pP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Immunologe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entwickelte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Jahre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1906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Methode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zur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Feststellung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Syphiliserregern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Blut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160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befasste</a:t>
            </a:r>
            <a:r>
              <a:rPr lang="en-US" sz="160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sich</a:t>
            </a:r>
            <a:r>
              <a:rPr lang="en-US" sz="16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haupt</a:t>
            </a:r>
            <a:r>
              <a:rPr lang="en-US" sz="160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</a:pPr>
            <a:r>
              <a:rPr lang="en-US" sz="16000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sächlich</a:t>
            </a:r>
            <a:r>
              <a:rPr lang="en-US" sz="160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mit</a:t>
            </a:r>
            <a:r>
              <a:rPr lang="en-US" sz="160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Verfahren</a:t>
            </a:r>
            <a:r>
              <a:rPr lang="en-US" sz="160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zur</a:t>
            </a:r>
            <a:r>
              <a:rPr lang="en-US" sz="16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0" dirty="0" smtClean="0">
              <a:solidFill>
                <a:srgbClr val="2525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0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Diagnostik</a:t>
            </a:r>
            <a:r>
              <a:rPr lang="en-US" sz="160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16000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Therapie</a:t>
            </a:r>
            <a:r>
              <a:rPr lang="en-US" sz="160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</a:p>
          <a:p>
            <a:pPr marL="0" indent="0">
              <a:buNone/>
            </a:pPr>
            <a:r>
              <a:rPr lang="en-US" sz="16000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Erkrankungen</a:t>
            </a:r>
            <a:r>
              <a:rPr lang="en-US" sz="160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6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5" t="8004" r="18589" b="7113"/>
          <a:stretch/>
        </p:blipFill>
        <p:spPr>
          <a:xfrm>
            <a:off x="683407" y="987425"/>
            <a:ext cx="4088618" cy="53224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585735" y="-103251"/>
            <a:ext cx="1561408" cy="235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8066" t="6661" r="12065" b="23408"/>
          <a:stretch/>
        </p:blipFill>
        <p:spPr>
          <a:xfrm flipH="1">
            <a:off x="1456519" y="1784346"/>
            <a:ext cx="2542389" cy="3681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881554" y="1000108"/>
            <a:ext cx="426098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Syphilis test, 1906</a:t>
            </a:r>
          </a:p>
        </p:txBody>
      </p:sp>
    </p:spTree>
    <p:extLst>
      <p:ext uri="{BB962C8B-B14F-4D97-AF65-F5344CB8AC3E}">
        <p14:creationId xmlns:p14="http://schemas.microsoft.com/office/powerpoint/2010/main" xmlns="" val="1994240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64851" y="0"/>
            <a:ext cx="12256851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407" y="293095"/>
            <a:ext cx="3932237" cy="69433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pic" idx="1"/>
          </p:nvPr>
        </p:nvSpPr>
        <p:spPr>
          <a:xfrm>
            <a:off x="4850215" y="579663"/>
            <a:ext cx="7419975" cy="616397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7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en-US" sz="7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Weihnachtsabend</a:t>
            </a: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1930</a:t>
            </a:r>
          </a:p>
          <a:p>
            <a:pPr marL="0" indent="0" algn="just">
              <a:buNone/>
            </a:pPr>
            <a:r>
              <a:rPr lang="en-US" sz="7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gelang</a:t>
            </a: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en-US" sz="7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erste</a:t>
            </a: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elektronische</a:t>
            </a: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7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Fernsehubertragung.Mittlerweile</a:t>
            </a: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7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steht</a:t>
            </a: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r>
              <a:rPr lang="en-US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en-US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Prozent</a:t>
            </a:r>
            <a:r>
              <a:rPr lang="en-US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en-US" sz="7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deutschen</a:t>
            </a:r>
            <a:r>
              <a:rPr lang="en-US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7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Haushalte</a:t>
            </a: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en-US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Fernsehgerat</a:t>
            </a: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en-US" sz="7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durchschnittliche</a:t>
            </a: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Sehdauer</a:t>
            </a: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7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liegt</a:t>
            </a: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</a:t>
            </a: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rund</a:t>
            </a: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220 </a:t>
            </a:r>
            <a:r>
              <a:rPr lang="en-US" sz="7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Minuten</a:t>
            </a:r>
            <a:r>
              <a:rPr lang="en-US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 Tag</a:t>
            </a:r>
            <a:endParaRPr lang="ru-RU" sz="7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6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5" t="8004" r="18589" b="7113"/>
          <a:stretch/>
        </p:blipFill>
        <p:spPr>
          <a:xfrm>
            <a:off x="693033" y="987425"/>
            <a:ext cx="4088618" cy="5322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5484" t="2735" r="-2386" b="13242"/>
          <a:stretch/>
        </p:blipFill>
        <p:spPr>
          <a:xfrm flipH="1">
            <a:off x="1419201" y="1814428"/>
            <a:ext cx="2617778" cy="366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549785" y="579663"/>
            <a:ext cx="2188256" cy="1482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938031" y="1066868"/>
            <a:ext cx="452393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Fersehen,1930/1931</a:t>
            </a:r>
          </a:p>
        </p:txBody>
      </p:sp>
    </p:spTree>
    <p:extLst>
      <p:ext uri="{BB962C8B-B14F-4D97-AF65-F5344CB8AC3E}">
        <p14:creationId xmlns:p14="http://schemas.microsoft.com/office/powerpoint/2010/main" xmlns="" val="2616003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-2"/>
            <a:ext cx="12192000" cy="68580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407" y="293095"/>
            <a:ext cx="3932237" cy="69433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pic" idx="1"/>
          </p:nvPr>
        </p:nvSpPr>
        <p:spPr>
          <a:xfrm>
            <a:off x="4721027" y="749881"/>
            <a:ext cx="7209209" cy="63098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erfand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erste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binare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Rechenmaschine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den Z3. Der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erste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mputer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schaffte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Grundrechenarten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gerade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Sekunden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der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Beginn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Zeitalters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Heute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werden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Jahr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Millionen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PC in Deutschland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verkauft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6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5" t="8004" r="18589" b="7113"/>
          <a:stretch/>
        </p:blipFill>
        <p:spPr>
          <a:xfrm>
            <a:off x="683407" y="987425"/>
            <a:ext cx="4088618" cy="53224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7911" t="1054" r="5109" b="17262"/>
          <a:stretch/>
        </p:blipFill>
        <p:spPr>
          <a:xfrm flipH="1">
            <a:off x="1404389" y="1734766"/>
            <a:ext cx="2646651" cy="3725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10542" r="7447" b="8220"/>
          <a:stretch/>
        </p:blipFill>
        <p:spPr>
          <a:xfrm flipH="1">
            <a:off x="9111574" y="293095"/>
            <a:ext cx="2594043" cy="1778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988007" y="1026880"/>
            <a:ext cx="378405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Computer, 1941</a:t>
            </a:r>
          </a:p>
        </p:txBody>
      </p:sp>
    </p:spTree>
    <p:extLst>
      <p:ext uri="{BB962C8B-B14F-4D97-AF65-F5344CB8AC3E}">
        <p14:creationId xmlns:p14="http://schemas.microsoft.com/office/powerpoint/2010/main" xmlns="" val="1024605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0" y="-62888"/>
            <a:ext cx="12192000" cy="69208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03244" y="3323615"/>
            <a:ext cx="11575915" cy="32294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>
            <a:cxnSpLocks/>
            <a:endCxn id="12" idx="2"/>
          </p:cNvCxnSpPr>
          <p:nvPr/>
        </p:nvCxnSpPr>
        <p:spPr>
          <a:xfrm flipH="1">
            <a:off x="1056736" y="2128284"/>
            <a:ext cx="155560" cy="1024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cxnSpLocks/>
          </p:cNvCxnSpPr>
          <p:nvPr/>
        </p:nvCxnSpPr>
        <p:spPr>
          <a:xfrm>
            <a:off x="1659228" y="4022999"/>
            <a:ext cx="0" cy="770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cxnSpLocks/>
          </p:cNvCxnSpPr>
          <p:nvPr/>
        </p:nvCxnSpPr>
        <p:spPr>
          <a:xfrm>
            <a:off x="3409639" y="2671053"/>
            <a:ext cx="0" cy="770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cxnSpLocks/>
          </p:cNvCxnSpPr>
          <p:nvPr/>
        </p:nvCxnSpPr>
        <p:spPr>
          <a:xfrm>
            <a:off x="4219609" y="3467062"/>
            <a:ext cx="0" cy="770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cxnSpLocks/>
          </p:cNvCxnSpPr>
          <p:nvPr/>
        </p:nvCxnSpPr>
        <p:spPr>
          <a:xfrm>
            <a:off x="5086157" y="2414081"/>
            <a:ext cx="0" cy="770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cxnSpLocks/>
          </p:cNvCxnSpPr>
          <p:nvPr/>
        </p:nvCxnSpPr>
        <p:spPr>
          <a:xfrm>
            <a:off x="6248400" y="4328809"/>
            <a:ext cx="0" cy="770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cxnSpLocks/>
          </p:cNvCxnSpPr>
          <p:nvPr/>
        </p:nvCxnSpPr>
        <p:spPr>
          <a:xfrm>
            <a:off x="6815014" y="2257206"/>
            <a:ext cx="0" cy="770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cxnSpLocks/>
          </p:cNvCxnSpPr>
          <p:nvPr/>
        </p:nvCxnSpPr>
        <p:spPr>
          <a:xfrm>
            <a:off x="8009868" y="3712055"/>
            <a:ext cx="0" cy="770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cxnSpLocks/>
          </p:cNvCxnSpPr>
          <p:nvPr/>
        </p:nvCxnSpPr>
        <p:spPr>
          <a:xfrm>
            <a:off x="8900809" y="2404333"/>
            <a:ext cx="0" cy="770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02351" y="4001375"/>
            <a:ext cx="10608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1876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138" y="3290149"/>
            <a:ext cx="11575915" cy="6402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138" y="3642042"/>
            <a:ext cx="11575915" cy="9801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15730" y="2629231"/>
            <a:ext cx="108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68975" y="2598338"/>
            <a:ext cx="9696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1882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88527" y="3989573"/>
            <a:ext cx="12333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1885</a:t>
            </a:r>
            <a:endParaRPr lang="ru-RU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4576549" y="2564883"/>
            <a:ext cx="941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1891</a:t>
            </a:r>
            <a:endParaRPr lang="ru-RU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5777414" y="3976367"/>
            <a:ext cx="12319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1895</a:t>
            </a:r>
            <a:endParaRPr lang="ru-RU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6316655" y="2573271"/>
            <a:ext cx="10500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1897</a:t>
            </a:r>
            <a:endParaRPr lang="ru-RU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7562291" y="3963490"/>
            <a:ext cx="1148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1905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382016" y="2571744"/>
            <a:ext cx="1242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1906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912190" y="3948799"/>
            <a:ext cx="103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1930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882346" y="2571744"/>
            <a:ext cx="1049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869592" y="3220970"/>
            <a:ext cx="1189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782917" y="3220970"/>
            <a:ext cx="1207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20.Jh.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615927" y="-60473"/>
            <a:ext cx="88328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haben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unsere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Welt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verändert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738500" y="3017845"/>
            <a:ext cx="363851" cy="30558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3049292" y="3015739"/>
            <a:ext cx="308009" cy="266987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4817813" y="3040676"/>
            <a:ext cx="344115" cy="259693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6599399" y="3048473"/>
            <a:ext cx="291386" cy="28156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8667768" y="3000372"/>
            <a:ext cx="304683" cy="25315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11168098" y="3000372"/>
            <a:ext cx="265528" cy="31148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flipV="1">
            <a:off x="3649466" y="3700400"/>
            <a:ext cx="401940" cy="27805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flipV="1">
            <a:off x="1394607" y="3707542"/>
            <a:ext cx="434740" cy="304115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flipV="1">
            <a:off x="6006920" y="3748988"/>
            <a:ext cx="367115" cy="25430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 flipV="1">
            <a:off x="7772645" y="3700400"/>
            <a:ext cx="481318" cy="30289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 flipV="1">
            <a:off x="10174069" y="3733599"/>
            <a:ext cx="344942" cy="269697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931003" y="2223053"/>
            <a:ext cx="21969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Konrad</a:t>
            </a:r>
            <a:r>
              <a:rPr lang="de-DE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Zuse</a:t>
            </a:r>
          </a:p>
          <a:p>
            <a:pPr algn="l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41762" y="6166994"/>
            <a:ext cx="2782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 von </a:t>
            </a:r>
            <a:r>
              <a:rPr lang="en-US" sz="28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Ardenne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0512" y="2214554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A.Wassserman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7414" y="2172519"/>
            <a:ext cx="2220728" cy="5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 Hoffmann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8546" y="2143116"/>
            <a:ext cx="228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O.Lilienthal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88" y="6221142"/>
            <a:ext cx="3021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 von Linde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8737" y="6236058"/>
            <a:ext cx="2099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Karl Ben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99768" y="6205904"/>
            <a:ext cx="2048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W.R</a:t>
            </a:r>
            <a:r>
              <a:rPr lang="en-US" sz="28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ntgen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81219" y="6174181"/>
            <a:ext cx="1892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A.Einstein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737" y="2138421"/>
            <a:ext cx="225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Philipp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1611" y="2171490"/>
            <a:ext cx="145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 Koc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5" t="8004" r="18589" b="7113"/>
          <a:stretch/>
        </p:blipFill>
        <p:spPr>
          <a:xfrm>
            <a:off x="571428" y="715569"/>
            <a:ext cx="1175336" cy="15300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2557" b="3763"/>
          <a:stretch/>
        </p:blipFill>
        <p:spPr>
          <a:xfrm>
            <a:off x="849580" y="954615"/>
            <a:ext cx="678579" cy="10218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8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5" t="8004" r="18589" b="7113"/>
          <a:stretch/>
        </p:blipFill>
        <p:spPr>
          <a:xfrm>
            <a:off x="9841850" y="4601484"/>
            <a:ext cx="1175336" cy="1530024"/>
          </a:xfrm>
          <a:prstGeom prst="rect">
            <a:avLst/>
          </a:prstGeom>
        </p:spPr>
      </p:pic>
      <p:pic>
        <p:nvPicPr>
          <p:cNvPr id="50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5" t="8004" r="18589" b="7113"/>
          <a:stretch/>
        </p:blipFill>
        <p:spPr>
          <a:xfrm>
            <a:off x="7607581" y="4606703"/>
            <a:ext cx="1175336" cy="1530024"/>
          </a:xfrm>
          <a:prstGeom prst="rect">
            <a:avLst/>
          </a:prstGeom>
        </p:spPr>
      </p:pic>
      <p:pic>
        <p:nvPicPr>
          <p:cNvPr id="51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5" t="8004" r="18589" b="7113"/>
          <a:stretch/>
        </p:blipFill>
        <p:spPr>
          <a:xfrm>
            <a:off x="5473007" y="4596287"/>
            <a:ext cx="1175336" cy="1530024"/>
          </a:xfrm>
          <a:prstGeom prst="rect">
            <a:avLst/>
          </a:prstGeom>
        </p:spPr>
      </p:pic>
      <p:pic>
        <p:nvPicPr>
          <p:cNvPr id="52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5" t="8004" r="18589" b="7113"/>
          <a:stretch/>
        </p:blipFill>
        <p:spPr>
          <a:xfrm>
            <a:off x="3292951" y="4644157"/>
            <a:ext cx="1175336" cy="1530024"/>
          </a:xfrm>
          <a:prstGeom prst="rect">
            <a:avLst/>
          </a:prstGeom>
        </p:spPr>
      </p:pic>
      <p:pic>
        <p:nvPicPr>
          <p:cNvPr id="54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5" t="8004" r="18589" b="7113"/>
          <a:stretch/>
        </p:blipFill>
        <p:spPr>
          <a:xfrm>
            <a:off x="965615" y="4637718"/>
            <a:ext cx="1175336" cy="1530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6" name="Рисунок 7"/>
          <p:cNvPicPr>
            <a:picLocks noChangeAspect="1"/>
          </p:cNvPicPr>
          <p:nvPr/>
        </p:nvPicPr>
        <p:blipFill rotWithShape="1">
          <a:blip r:embed="rId4"/>
          <a:srcRect l="9518" t="8270" r="7539"/>
          <a:stretch/>
        </p:blipFill>
        <p:spPr>
          <a:xfrm flipH="1">
            <a:off x="1201479" y="4866021"/>
            <a:ext cx="703608" cy="1011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" name="Рисунок 3"/>
          <p:cNvPicPr>
            <a:picLocks noChangeAspect="1"/>
          </p:cNvPicPr>
          <p:nvPr/>
        </p:nvPicPr>
        <p:blipFill rotWithShape="1">
          <a:blip r:embed="rId5" cstate="print"/>
          <a:srcRect l="53710" t="5746" r="2513" b="14360"/>
          <a:stretch/>
        </p:blipFill>
        <p:spPr>
          <a:xfrm flipH="1">
            <a:off x="3529544" y="4849978"/>
            <a:ext cx="731947" cy="105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7"/>
          <p:cNvPicPr>
            <a:picLocks noChangeAspect="1"/>
          </p:cNvPicPr>
          <p:nvPr/>
        </p:nvPicPr>
        <p:blipFill rotWithShape="1">
          <a:blip r:embed="rId6"/>
          <a:srcRect l="14547" t="1936" r="7239" b="20567"/>
          <a:stretch/>
        </p:blipFill>
        <p:spPr>
          <a:xfrm flipH="1">
            <a:off x="5691129" y="4826331"/>
            <a:ext cx="723973" cy="1024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7"/>
          <a:srcRect l="6108" t="5373" r="5543" b="5000"/>
          <a:stretch/>
        </p:blipFill>
        <p:spPr>
          <a:xfrm flipH="1">
            <a:off x="7857399" y="4862130"/>
            <a:ext cx="722025" cy="1036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5" t="8004" r="18589" b="7113"/>
          <a:stretch/>
        </p:blipFill>
        <p:spPr>
          <a:xfrm>
            <a:off x="2541292" y="727182"/>
            <a:ext cx="1175336" cy="1530024"/>
          </a:xfrm>
          <a:prstGeom prst="rect">
            <a:avLst/>
          </a:prstGeom>
        </p:spPr>
      </p:pic>
      <p:pic>
        <p:nvPicPr>
          <p:cNvPr id="20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5" t="8004" r="18589" b="7113"/>
          <a:stretch/>
        </p:blipFill>
        <p:spPr>
          <a:xfrm>
            <a:off x="4276349" y="725046"/>
            <a:ext cx="1175336" cy="1530024"/>
          </a:xfrm>
          <a:prstGeom prst="rect">
            <a:avLst/>
          </a:prstGeom>
        </p:spPr>
      </p:pic>
      <p:pic>
        <p:nvPicPr>
          <p:cNvPr id="60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5" t="8004" r="18589" b="7113"/>
          <a:stretch/>
        </p:blipFill>
        <p:spPr>
          <a:xfrm>
            <a:off x="6387297" y="692593"/>
            <a:ext cx="1175336" cy="1530024"/>
          </a:xfrm>
          <a:prstGeom prst="rect">
            <a:avLst/>
          </a:prstGeom>
        </p:spPr>
      </p:pic>
      <p:pic>
        <p:nvPicPr>
          <p:cNvPr id="61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5" t="8004" r="18589" b="7113"/>
          <a:stretch/>
        </p:blipFill>
        <p:spPr>
          <a:xfrm>
            <a:off x="8376904" y="701216"/>
            <a:ext cx="1175336" cy="1530024"/>
          </a:xfrm>
          <a:prstGeom prst="rect">
            <a:avLst/>
          </a:prstGeom>
        </p:spPr>
      </p:pic>
      <p:pic>
        <p:nvPicPr>
          <p:cNvPr id="62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5" t="8004" r="18589" b="7113"/>
          <a:stretch/>
        </p:blipFill>
        <p:spPr>
          <a:xfrm>
            <a:off x="10382280" y="714356"/>
            <a:ext cx="1175336" cy="1530024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3064" y="4836211"/>
            <a:ext cx="692907" cy="1014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9"/>
          <a:srcRect l="14510" t="7838" r="11840" b="16442"/>
          <a:stretch/>
        </p:blipFill>
        <p:spPr>
          <a:xfrm>
            <a:off x="2812756" y="995410"/>
            <a:ext cx="714337" cy="985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5" name="Рисунок 3"/>
          <p:cNvPicPr>
            <a:picLocks noChangeAspect="1"/>
          </p:cNvPicPr>
          <p:nvPr/>
        </p:nvPicPr>
        <p:blipFill rotWithShape="1">
          <a:blip r:embed="rId10"/>
          <a:srcRect l="10820" t="3616" r="-1" b="3724"/>
          <a:stretch/>
        </p:blipFill>
        <p:spPr>
          <a:xfrm>
            <a:off x="4513208" y="1009866"/>
            <a:ext cx="701618" cy="1000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" name="Рисунок 3"/>
          <p:cNvPicPr>
            <a:picLocks noChangeAspect="1"/>
          </p:cNvPicPr>
          <p:nvPr/>
        </p:nvPicPr>
        <p:blipFill rotWithShape="1">
          <a:blip r:embed="rId11"/>
          <a:srcRect l="10791" t="3649" r="7691" b="5021"/>
          <a:stretch/>
        </p:blipFill>
        <p:spPr>
          <a:xfrm flipH="1">
            <a:off x="6617319" y="940953"/>
            <a:ext cx="749106" cy="104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12"/>
          <a:srcRect l="18066" t="6661" r="12065" b="23408"/>
          <a:stretch/>
        </p:blipFill>
        <p:spPr>
          <a:xfrm>
            <a:off x="8622215" y="941529"/>
            <a:ext cx="764271" cy="1092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29394" y="954428"/>
            <a:ext cx="681579" cy="1000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90527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2192000" cy="68468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407" y="293095"/>
            <a:ext cx="3932237" cy="69433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pic" idx="1"/>
          </p:nvPr>
        </p:nvSpPr>
        <p:spPr>
          <a:xfrm>
            <a:off x="4772025" y="586190"/>
            <a:ext cx="7101466" cy="594755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en-US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23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23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en-US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began die </a:t>
            </a:r>
            <a:r>
              <a:rPr lang="en-US" sz="1600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einer</a:t>
            </a:r>
            <a:r>
              <a:rPr lang="en-US" sz="16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revolution</a:t>
            </a:r>
            <a:r>
              <a:rPr lang="ru-RU" sz="160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ren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Kommunikations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marL="0" indent="0">
              <a:buNone/>
            </a:pP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technologie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Dem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Mathematik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marL="0" indent="0">
              <a:buNone/>
            </a:pP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lehrer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gelang</a:t>
            </a:r>
            <a:r>
              <a:rPr lang="en-US" sz="1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als</a:t>
            </a:r>
            <a:r>
              <a:rPr lang="en-US" sz="1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Erstem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600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rter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elektrischen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Strom </a:t>
            </a:r>
          </a:p>
          <a:p>
            <a:pPr marL="0" indent="0">
              <a:buNone/>
            </a:pP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verwandeln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andernorts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als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Schall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wiederzugeben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6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5" t="8004" r="18589" b="7113"/>
          <a:stretch/>
        </p:blipFill>
        <p:spPr>
          <a:xfrm>
            <a:off x="683407" y="987425"/>
            <a:ext cx="4088618" cy="53224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557" b="3763"/>
          <a:stretch/>
        </p:blipFill>
        <p:spPr>
          <a:xfrm>
            <a:off x="1446002" y="1814606"/>
            <a:ext cx="2563428" cy="366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956" y="647037"/>
            <a:ext cx="3019447" cy="1721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967757" y="1153677"/>
            <a:ext cx="3305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Telefon</a:t>
            </a:r>
            <a:r>
              <a:rPr lang="en-US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1861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623216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9714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407" y="293095"/>
            <a:ext cx="3932237" cy="69433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pic" idx="1"/>
          </p:nvPr>
        </p:nvSpPr>
        <p:spPr>
          <a:xfrm>
            <a:off x="4928406" y="170597"/>
            <a:ext cx="6842788" cy="648268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7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3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war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deutscher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Ingenieur</a:t>
            </a:r>
            <a:r>
              <a:rPr lang="en-US" sz="1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6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en-US" sz="1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das Paten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1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60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1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 den </a:t>
            </a:r>
            <a:r>
              <a:rPr lang="en-US" sz="16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ersten</a:t>
            </a:r>
            <a:endParaRPr lang="en-US" sz="16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16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16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hlschrank</a:t>
            </a:r>
            <a:r>
              <a:rPr lang="en-US" sz="1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erhielt</a:t>
            </a:r>
            <a:r>
              <a:rPr lang="en-US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1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arbeitete</a:t>
            </a:r>
            <a:r>
              <a:rPr lang="en-US" sz="1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6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als</a:t>
            </a:r>
            <a:r>
              <a:rPr lang="en-US" sz="1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ru-RU" sz="16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16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hlmittel</a:t>
            </a:r>
            <a:r>
              <a:rPr lang="en-US" sz="1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mit</a:t>
            </a:r>
            <a:r>
              <a:rPr lang="en-US" sz="1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Ammoniak</a:t>
            </a:r>
            <a:r>
              <a:rPr lang="en-US" sz="1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6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Heute</a:t>
            </a:r>
            <a:r>
              <a:rPr lang="en-US" sz="1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die deutsche Firma </a:t>
            </a:r>
            <a:r>
              <a:rPr lang="en-US" sz="16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Foron</a:t>
            </a:r>
            <a:r>
              <a:rPr lang="en-US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hat den </a:t>
            </a:r>
            <a:r>
              <a:rPr lang="en-US" sz="16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weltweit</a:t>
            </a:r>
            <a:r>
              <a:rPr lang="en-US" sz="1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ersten</a:t>
            </a:r>
            <a:r>
              <a:rPr lang="en-US" sz="1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FCKW-</a:t>
            </a:r>
          </a:p>
          <a:p>
            <a:r>
              <a:rPr lang="en-US" sz="16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freien</a:t>
            </a:r>
            <a:r>
              <a:rPr lang="en-US" sz="1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"Green freeze"-</a:t>
            </a:r>
          </a:p>
          <a:p>
            <a:r>
              <a:rPr lang="en-US" sz="1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16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16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hlschrank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hergestellt</a:t>
            </a:r>
            <a:r>
              <a:rPr lang="en-US" sz="10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400" b="0" i="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400" b="0" i="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6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5" t="8004" r="18589" b="7113"/>
          <a:stretch/>
        </p:blipFill>
        <p:spPr>
          <a:xfrm>
            <a:off x="683407" y="987425"/>
            <a:ext cx="4088618" cy="53224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6935" t="6775" b="26820"/>
          <a:stretch/>
        </p:blipFill>
        <p:spPr>
          <a:xfrm>
            <a:off x="9732379" y="281338"/>
            <a:ext cx="1763199" cy="1776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9518" t="8270" r="7539"/>
          <a:stretch/>
        </p:blipFill>
        <p:spPr>
          <a:xfrm flipH="1">
            <a:off x="1485473" y="1745044"/>
            <a:ext cx="2535500" cy="3644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84787" y="987425"/>
            <a:ext cx="4334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4000" b="1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40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hlschrank</a:t>
            </a:r>
            <a:r>
              <a:rPr lang="en-US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1876</a:t>
            </a:r>
            <a:endParaRPr lang="en-US" sz="4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0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-129702"/>
            <a:ext cx="12191999" cy="69877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407" y="293095"/>
            <a:ext cx="3932237" cy="69433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pic" idx="1"/>
          </p:nvPr>
        </p:nvSpPr>
        <p:spPr>
          <a:xfrm>
            <a:off x="4844945" y="817535"/>
            <a:ext cx="7263594" cy="56833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8400" b="1" dirty="0" smtClean="0">
              <a:solidFill>
                <a:srgbClr val="25252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400" b="1" dirty="0" smtClean="0">
              <a:solidFill>
                <a:srgbClr val="25252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400" b="1" dirty="0">
              <a:solidFill>
                <a:srgbClr val="2525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Dieser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deutscher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Mikrobiologe</a:t>
            </a:r>
            <a:endParaRPr lang="en-US" sz="16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entdeckte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Mikroben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als</a:t>
            </a:r>
            <a:endParaRPr lang="en-US" sz="16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Krankheitserreger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gelang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 </a:t>
            </a:r>
          </a:p>
          <a:p>
            <a:pPr marL="0" indent="0" algn="just">
              <a:buNone/>
            </a:pPr>
            <a:r>
              <a:rPr lang="en-US" sz="16000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Erreger</a:t>
            </a:r>
            <a:r>
              <a:rPr lang="en-US" sz="160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außerhalb</a:t>
            </a:r>
            <a:r>
              <a:rPr lang="en-US" sz="160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16000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Organismus</a:t>
            </a:r>
            <a:r>
              <a:rPr lang="en-US" sz="160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16000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US" sz="160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kultivieren</a:t>
            </a:r>
            <a:r>
              <a:rPr lang="en-US" sz="160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1882 </a:t>
            </a:r>
            <a:r>
              <a:rPr lang="en-US" sz="16000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entdeckte</a:t>
            </a:r>
            <a:r>
              <a:rPr lang="en-US" sz="160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160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160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 </a:t>
            </a:r>
            <a:r>
              <a:rPr lang="en-US" sz="16000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Erreger</a:t>
            </a:r>
            <a:r>
              <a:rPr lang="en-US" sz="160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der </a:t>
            </a:r>
            <a:r>
              <a:rPr lang="en-US" sz="16000" b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Tuberkulose</a:t>
            </a:r>
            <a:r>
              <a:rPr lang="en-US" sz="16000" b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160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1905 </a:t>
            </a:r>
            <a:r>
              <a:rPr lang="en-US" sz="16000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erhielt</a:t>
            </a:r>
            <a:r>
              <a:rPr lang="en-US" sz="160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160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den </a:t>
            </a:r>
            <a:r>
              <a:rPr lang="en-US" sz="16000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Nobelpreis</a:t>
            </a:r>
            <a:r>
              <a:rPr lang="en-US" sz="160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ru-RU" sz="16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16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</a:t>
            </a:r>
          </a:p>
          <a:p>
            <a:pPr marL="0" indent="0" algn="just">
              <a:buNone/>
            </a:pPr>
            <a:r>
              <a:rPr lang="en-US" sz="16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Physiologie</a:t>
            </a:r>
            <a:r>
              <a:rPr lang="en-US" sz="16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oder</a:t>
            </a:r>
            <a:r>
              <a:rPr lang="en-US" sz="16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Medizin</a:t>
            </a:r>
            <a:r>
              <a:rPr lang="en-US" sz="1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0" b="0" i="0" dirty="0" smtClean="0">
              <a:solidFill>
                <a:srgbClr val="25252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7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57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US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US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14892" t="18407" r="5853"/>
          <a:stretch/>
        </p:blipFill>
        <p:spPr>
          <a:xfrm>
            <a:off x="9616969" y="-129702"/>
            <a:ext cx="2363013" cy="1735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6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5" t="8004" r="18589" b="7113"/>
          <a:stretch/>
        </p:blipFill>
        <p:spPr>
          <a:xfrm>
            <a:off x="683407" y="987425"/>
            <a:ext cx="4088618" cy="53224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14510" t="7838" r="11840" b="16442"/>
          <a:stretch/>
        </p:blipFill>
        <p:spPr>
          <a:xfrm>
            <a:off x="1448239" y="1834074"/>
            <a:ext cx="2631874" cy="3629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928405" y="1026748"/>
            <a:ext cx="725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Mycobacterium </a:t>
            </a:r>
            <a:r>
              <a:rPr lang="en-US" sz="4000" b="1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tuberculos</a:t>
            </a:r>
            <a:r>
              <a:rPr lang="en-US" sz="4000" b="1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1882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862447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407" y="293095"/>
            <a:ext cx="3932237" cy="69433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pic" idx="1"/>
          </p:nvPr>
        </p:nvSpPr>
        <p:spPr>
          <a:xfrm>
            <a:off x="4772025" y="870468"/>
            <a:ext cx="7419975" cy="58123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43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4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war </a:t>
            </a:r>
            <a:r>
              <a:rPr lang="en-US" sz="43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einer</a:t>
            </a:r>
            <a:r>
              <a:rPr lang="en-US" sz="4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en-US" sz="43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ersten</a:t>
            </a:r>
            <a:r>
              <a:rPr lang="en-US" sz="4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Erfinder</a:t>
            </a:r>
            <a:r>
              <a:rPr lang="en-US" sz="4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43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Autobauer</a:t>
            </a:r>
            <a:r>
              <a:rPr lang="en-US" sz="4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3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Jetzt</a:t>
            </a:r>
            <a:r>
              <a:rPr lang="en-US" sz="4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3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jeder</a:t>
            </a:r>
            <a:r>
              <a:rPr lang="en-US" sz="4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Stadt</a:t>
            </a:r>
            <a:r>
              <a:rPr lang="en-US" sz="4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sieht</a:t>
            </a:r>
            <a:r>
              <a:rPr lang="en-US" sz="4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man auf den </a:t>
            </a:r>
            <a:r>
              <a:rPr lang="en-US" sz="43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Straßen</a:t>
            </a:r>
            <a:r>
              <a:rPr lang="en-US" sz="4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Autos </a:t>
            </a:r>
            <a:r>
              <a:rPr lang="en-US" sz="43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fahren</a:t>
            </a:r>
            <a:r>
              <a:rPr lang="en-US" sz="4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en-US" sz="4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machten</a:t>
            </a:r>
            <a:r>
              <a:rPr lang="en-US" sz="4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die Menschen </a:t>
            </a:r>
            <a:r>
              <a:rPr lang="en-US" sz="43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mobil</a:t>
            </a:r>
            <a:r>
              <a:rPr lang="en-US" sz="4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30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Heute</a:t>
            </a:r>
            <a:r>
              <a:rPr lang="en-US" sz="4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300" dirty="0" err="1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430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nnen</a:t>
            </a:r>
            <a:r>
              <a:rPr lang="en-US" sz="43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wir</a:t>
            </a:r>
            <a:r>
              <a:rPr lang="en-US" sz="43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30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</a:t>
            </a:r>
            <a:r>
              <a:rPr lang="en-US" sz="43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das </a:t>
            </a:r>
            <a:r>
              <a:rPr lang="en-US" sz="430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Leben</a:t>
            </a:r>
            <a:r>
              <a:rPr lang="en-US" sz="43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ohne</a:t>
            </a:r>
            <a:r>
              <a:rPr lang="en-US" sz="43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Kraftwagen</a:t>
            </a:r>
            <a:r>
              <a:rPr lang="en-US" sz="43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30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icht</a:t>
            </a:r>
            <a:r>
              <a:rPr lang="en-US" sz="43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mehr</a:t>
            </a:r>
            <a:r>
              <a:rPr lang="en-US" sz="43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vorstellen</a:t>
            </a:r>
            <a:r>
              <a:rPr lang="en-US" sz="43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6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5" t="8004" r="18589" b="7113"/>
          <a:stretch/>
        </p:blipFill>
        <p:spPr>
          <a:xfrm>
            <a:off x="683407" y="987425"/>
            <a:ext cx="4088618" cy="53224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3710" t="5746" r="2513" b="14360"/>
          <a:stretch/>
        </p:blipFill>
        <p:spPr>
          <a:xfrm flipH="1">
            <a:off x="1460881" y="1795524"/>
            <a:ext cx="2576097" cy="3706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932672" y="640260"/>
            <a:ext cx="2695576" cy="1795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886230" y="1149193"/>
            <a:ext cx="381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Automobil</a:t>
            </a:r>
            <a:r>
              <a:rPr lang="en-US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1885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299537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407" y="293095"/>
            <a:ext cx="3932237" cy="69433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pic" idx="1"/>
          </p:nvPr>
        </p:nvSpPr>
        <p:spPr>
          <a:xfrm>
            <a:off x="4928406" y="583660"/>
            <a:ext cx="6899656" cy="615350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3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buNone/>
            </a:pP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4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war </a:t>
            </a:r>
            <a:r>
              <a:rPr lang="en-US" sz="4300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en-US" sz="43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deutscher</a:t>
            </a:r>
            <a:r>
              <a:rPr lang="en-US" sz="43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Luftfahrt-pionier</a:t>
            </a:r>
            <a:r>
              <a:rPr lang="en-US" sz="43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n-US" sz="43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verwirklichte</a:t>
            </a:r>
            <a:r>
              <a:rPr lang="en-US" sz="4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einen</a:t>
            </a:r>
            <a:r>
              <a:rPr lang="en-US" sz="4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Menschheitstraum</a:t>
            </a:r>
            <a:r>
              <a:rPr lang="en-US" sz="4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3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4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gelang</a:t>
            </a:r>
            <a:r>
              <a:rPr lang="en-US" sz="4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en-US" sz="4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Gleitflug</a:t>
            </a:r>
            <a:r>
              <a:rPr lang="en-US" sz="4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43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</a:t>
            </a:r>
            <a:r>
              <a:rPr lang="en-US" sz="4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43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Meter. Dank seines </a:t>
            </a:r>
            <a:r>
              <a:rPr lang="en-US" sz="43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handwerklichen</a:t>
            </a:r>
            <a:r>
              <a:rPr lang="en-US" sz="43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Geschicks</a:t>
            </a:r>
            <a:r>
              <a:rPr lang="en-US" sz="43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wird</a:t>
            </a:r>
            <a:r>
              <a:rPr lang="en-US" sz="43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43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mit</a:t>
            </a:r>
            <a:r>
              <a:rPr lang="en-US" sz="43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seinem</a:t>
            </a:r>
            <a:r>
              <a:rPr lang="en-US" sz="43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Gleitflugzeug</a:t>
            </a:r>
            <a:r>
              <a:rPr lang="en-US" sz="43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zum</a:t>
            </a:r>
            <a:r>
              <a:rPr lang="en-US" sz="43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ersten</a:t>
            </a:r>
            <a:r>
              <a:rPr lang="en-US" sz="43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Flieger</a:t>
            </a:r>
            <a:r>
              <a:rPr lang="en-US" sz="43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3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3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Menschheit</a:t>
            </a:r>
            <a:r>
              <a:rPr lang="en-US" sz="43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6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5" t="8004" r="18589" b="7113"/>
          <a:stretch/>
        </p:blipFill>
        <p:spPr>
          <a:xfrm>
            <a:off x="683407" y="987425"/>
            <a:ext cx="4088618" cy="53224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104" y="583660"/>
            <a:ext cx="2909519" cy="1605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0820" t="3616" r="-1" b="3724"/>
          <a:stretch/>
        </p:blipFill>
        <p:spPr>
          <a:xfrm>
            <a:off x="1410512" y="1681755"/>
            <a:ext cx="2641226" cy="3767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43255" y="1134096"/>
            <a:ext cx="3600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Gleitflug</a:t>
            </a:r>
            <a:r>
              <a:rPr lang="en-US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 1891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854083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407" y="293095"/>
            <a:ext cx="3932237" cy="69433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 ist es?</a:t>
            </a: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pic" idx="1"/>
          </p:nvPr>
        </p:nvSpPr>
        <p:spPr>
          <a:xfrm>
            <a:off x="4771997" y="156381"/>
            <a:ext cx="7420003" cy="615350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43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3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16000" dirty="0" smtClean="0"/>
              <a:t/>
            </a:r>
            <a:br>
              <a:rPr lang="en-US" sz="16000" dirty="0" smtClean="0"/>
            </a:br>
            <a:endParaRPr lang="en-US" sz="16000" dirty="0" smtClean="0"/>
          </a:p>
          <a:p>
            <a:pPr marL="0" indent="0">
              <a:buNone/>
            </a:pP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entdeckte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die X-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Strahlen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Diese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Entdeckung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hatte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ru-RU" sz="160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Natur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</a:pP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Wissenschaften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Medizin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hervorragende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Bedeutung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Diese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Strahlen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werden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zur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Behandlung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vieler</a:t>
            </a:r>
            <a:r>
              <a:rPr lang="en-US" sz="16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Krankheiten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ausgenutzt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wurde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erster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Physiker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der Welt </a:t>
            </a:r>
          </a:p>
          <a:p>
            <a:pPr marL="0" indent="0">
              <a:buNone/>
            </a:pP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dem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Nobelpreis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ausgezeichnet</a:t>
            </a:r>
            <a:r>
              <a:rPr lang="en-US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6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5" t="8004" r="18589" b="7113"/>
          <a:stretch/>
        </p:blipFill>
        <p:spPr>
          <a:xfrm>
            <a:off x="683407" y="987425"/>
            <a:ext cx="4088618" cy="5322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4547" t="1936" r="7239" b="20567"/>
          <a:stretch/>
        </p:blipFill>
        <p:spPr>
          <a:xfrm flipH="1">
            <a:off x="1513845" y="1818469"/>
            <a:ext cx="2584095" cy="3657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6830" y="345466"/>
            <a:ext cx="2812275" cy="1415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928378" y="987425"/>
            <a:ext cx="3922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en-US" sz="40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Strahlen</a:t>
            </a:r>
            <a:r>
              <a:rPr lang="en-US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1895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185654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407" y="293095"/>
            <a:ext cx="3932237" cy="69433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pic" idx="1"/>
          </p:nvPr>
        </p:nvSpPr>
        <p:spPr>
          <a:xfrm>
            <a:off x="4797614" y="-370497"/>
            <a:ext cx="7056034" cy="683939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52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3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synthetisierte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en-US" sz="16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Wirkstoff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en-US" sz="16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cetylsalicyls</a:t>
            </a:r>
            <a:r>
              <a:rPr lang="en-US" sz="16000" kern="120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ure,der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wird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Arzneimittel</a:t>
            </a:r>
            <a:r>
              <a:rPr lang="ru-RU" sz="160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60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viele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Leute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angewendet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Zwei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Jahre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ru-RU" sz="160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konnte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der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Apotheken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kaufen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war </a:t>
            </a:r>
            <a:r>
              <a:rPr lang="en-US" sz="16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zuers</a:t>
            </a:r>
            <a:r>
              <a:rPr lang="en-US" sz="1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Pulver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 algn="just">
              <a:buNone/>
            </a:pP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form.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Jetzt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kann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man dieses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Arzneimittel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der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Tabletten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kaufen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6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5" t="8004" r="18589" b="7113"/>
          <a:stretch/>
        </p:blipFill>
        <p:spPr>
          <a:xfrm>
            <a:off x="683407" y="987425"/>
            <a:ext cx="4088618" cy="53224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0791" t="3649" r="7691" b="5021"/>
          <a:stretch/>
        </p:blipFill>
        <p:spPr>
          <a:xfrm flipH="1">
            <a:off x="1481143" y="1793414"/>
            <a:ext cx="2649525" cy="3710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9527">
            <a:off x="8702930" y="502225"/>
            <a:ext cx="2718849" cy="1329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928404" y="987425"/>
            <a:ext cx="3514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Aspirin, 1897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739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0"/>
            <a:ext cx="12191999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407" y="293095"/>
            <a:ext cx="3932237" cy="69433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pic" idx="1"/>
          </p:nvPr>
        </p:nvSpPr>
        <p:spPr>
          <a:xfrm>
            <a:off x="4772023" y="1242440"/>
            <a:ext cx="7131020" cy="561555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40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6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16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war </a:t>
            </a:r>
            <a:r>
              <a:rPr lang="en-US" sz="16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en-US" sz="16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genialer</a:t>
            </a:r>
            <a:r>
              <a:rPr lang="en-US" sz="16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16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Wissenschaftler</a:t>
            </a:r>
            <a:r>
              <a:rPr lang="en-US" sz="16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Physiker</a:t>
            </a:r>
            <a:r>
              <a:rPr lang="en-US" sz="16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en-US" sz="16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Querdenker</a:t>
            </a:r>
            <a:r>
              <a:rPr lang="en-US" sz="16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6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Pazifist</a:t>
            </a:r>
            <a:r>
              <a:rPr lang="en-US" sz="16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entwickelte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kein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Produkt</a:t>
            </a:r>
            <a:r>
              <a:rPr lang="en-US" sz="16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abe</a:t>
            </a:r>
            <a:r>
              <a:rPr lang="en-US" sz="1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neue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Vorstellung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Raum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Zeit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Materie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Energie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Seine </a:t>
            </a:r>
            <a:r>
              <a:rPr lang="en-US" sz="16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Formel</a:t>
            </a:r>
            <a:r>
              <a:rPr lang="en-US" sz="1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E=mc2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6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5" t="8004" r="18589" b="7113"/>
          <a:stretch/>
        </p:blipFill>
        <p:spPr>
          <a:xfrm>
            <a:off x="683407" y="987425"/>
            <a:ext cx="4088618" cy="5322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6108" t="5373" r="5543" b="5000"/>
          <a:stretch/>
        </p:blipFill>
        <p:spPr>
          <a:xfrm>
            <a:off x="1483778" y="1750765"/>
            <a:ext cx="2644255" cy="3795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666" y="195818"/>
            <a:ext cx="2467562" cy="1332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8886" y="1115500"/>
            <a:ext cx="58053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Relativitaetstheorie</a:t>
            </a:r>
            <a:r>
              <a:rPr lang="en-US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1905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3056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408</Words>
  <Application>Microsoft Office PowerPoint</Application>
  <PresentationFormat>Произвольный</PresentationFormat>
  <Paragraphs>160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ИНДИВИДУАЛЬНЫЙ ПРОЕКТ ВЫПОЛНИЛА: Хасполадова Оксана Специальность «Сестринское дело» 1 курс  614 группа РУКОВОДИТЕЛЬ ПРОЕКТА: преподаватель  дисциплины «Немецкий язык» Клочкова  Ольга Викторовна </vt:lpstr>
      <vt:lpstr> Wer ist es?</vt:lpstr>
      <vt:lpstr> Wer ist es?</vt:lpstr>
      <vt:lpstr> Wer ist es?</vt:lpstr>
      <vt:lpstr> Wer ist es?</vt:lpstr>
      <vt:lpstr> Wer ist es?</vt:lpstr>
      <vt:lpstr> Wer ist es?</vt:lpstr>
      <vt:lpstr> Wer ist es?</vt:lpstr>
      <vt:lpstr> Wer ist es?</vt:lpstr>
      <vt:lpstr> Wer ist es?</vt:lpstr>
      <vt:lpstr> Wer ist es?</vt:lpstr>
      <vt:lpstr> Wer ist es?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бмк</cp:lastModifiedBy>
  <cp:revision>39</cp:revision>
  <dcterms:modified xsi:type="dcterms:W3CDTF">2016-10-12T06:54:34Z</dcterms:modified>
</cp:coreProperties>
</file>