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78" r:id="rId6"/>
    <p:sldId id="265" r:id="rId7"/>
    <p:sldId id="279" r:id="rId8"/>
    <p:sldId id="270" r:id="rId9"/>
    <p:sldId id="281" r:id="rId10"/>
    <p:sldId id="269" r:id="rId11"/>
    <p:sldId id="280" r:id="rId12"/>
    <p:sldId id="266" r:id="rId13"/>
    <p:sldId id="273" r:id="rId14"/>
    <p:sldId id="277" r:id="rId15"/>
    <p:sldId id="271" r:id="rId16"/>
    <p:sldId id="272" r:id="rId17"/>
    <p:sldId id="274" r:id="rId18"/>
    <p:sldId id="276" r:id="rId19"/>
    <p:sldId id="275" r:id="rId20"/>
    <p:sldId id="257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0A3"/>
    <a:srgbClr val="F9E27F"/>
    <a:srgbClr val="FBEF7D"/>
    <a:srgbClr val="FFDA6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jpeg"/><Relationship Id="rId7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41;&#1044;&#1054;&#1059;%20&#1044;&#1057;%20;24\&#1088;&#1077;&#1082;&#1072;,%20&#1087;&#1083;&#1077;&#1089;&#1082;%20&#1074;&#1086;&#1076;&#1099;%20&#1086;%20&#1073;&#1077;&#1088;&#1077;&#1075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wallpaperhi.com/download/view?resolution=2560x1440&amp;file=MTkyMHgxMDgwLzIwMTMwMjIzL2JsdWUgd2F2ZXMgaWxsdXN0cmF0aW9ucyB3YXRlciB3YXZlIHZlY3RvciBhcnQgMTkyMHgxMDgwIHdhbGxwYXBlcl93d3cuYXJ0d2FsbHBhcGVyaGkuY29tXzIyLmpwZw==&amp;name=Ymx1ZV93YXZlc19pbGx1c3RyYXRpb25zX3dhdGVyX3dhdmVfdmVjdG9yX2FydF8xOTIweDEwODBfd2FsbHBhcG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dirty="0" smtClean="0">
                <a:ln w="28575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Comic Sans MS" pitchFamily="66" charset="0"/>
              </a:rPr>
              <a:t>ВОДА</a:t>
            </a:r>
            <a:endParaRPr lang="ru-RU" sz="13800" dirty="0">
              <a:ln w="28575"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F9E27F"/>
            </a:gs>
            <a:gs pos="100000">
              <a:srgbClr val="FFDA6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eviews.123rf.com/images/dmstudio/dmstudio1211/dmstudio121100023/16589088-vector-christmas-background-of-icicles-and-falling-snow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85184"/>
            <a:ext cx="6464760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И ещё зимой, когда холодно, в</a:t>
            </a:r>
            <a:r>
              <a:rPr lang="ru-RU" sz="3600" b="1" dirty="0" smtClean="0">
                <a:latin typeface="Comic Sans MS" pitchFamily="66" charset="0"/>
              </a:rPr>
              <a:t>ода </a:t>
            </a:r>
            <a:r>
              <a:rPr lang="ru-RU" sz="3600" b="1" dirty="0" smtClean="0">
                <a:latin typeface="Comic Sans MS" pitchFamily="66" charset="0"/>
              </a:rPr>
              <a:t>как сосулька замерзает.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7" name="Picture 4" descr="http://dou178.org.ru/img/group/ico/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342900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  <a:t>А ещё ,ребята, вода тает, когда солнце пригревает, капает</a:t>
            </a:r>
            <a:endParaRPr lang="ru-RU" dirty="0"/>
          </a:p>
        </p:txBody>
      </p:sp>
      <p:pic>
        <p:nvPicPr>
          <p:cNvPr id="6" name="Picture 5" descr="C:\Users\Dasha\Desktop\328024_html_1d31eaf1.pn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8000"/>
            <a:ext cx="6912768" cy="3047975"/>
          </a:xfrm>
          <a:prstGeom prst="rect">
            <a:avLst/>
          </a:prstGeom>
          <a:noFill/>
          <a:extLst/>
        </p:spPr>
      </p:pic>
      <p:pic>
        <p:nvPicPr>
          <p:cNvPr id="7" name="Picture 8" descr="http://mashabear.ru/entertainment/en/html/img/characters/masha_5.png"/>
          <p:cNvPicPr>
            <a:picLocks noChangeAspect="1" noChangeArrowheads="1"/>
          </p:cNvPicPr>
          <p:nvPr/>
        </p:nvPicPr>
        <p:blipFill>
          <a:blip r:embed="rId3"/>
          <a:srcRect r="13906" b="11940"/>
          <a:stretch>
            <a:fillRect/>
          </a:stretch>
        </p:blipFill>
        <p:spPr bwMode="auto">
          <a:xfrm flipH="1">
            <a:off x="6444208" y="2996952"/>
            <a:ext cx="2532820" cy="355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40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F9E27F"/>
            </a:gs>
            <a:gs pos="100000">
              <a:srgbClr val="FFDA6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rusmatryoshka.ucoz.ru/djljq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8192"/>
            <a:ext cx="8856984" cy="511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5581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У всех дома, вода живёт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в </a:t>
            </a:r>
            <a:r>
              <a:rPr lang="ru-RU" sz="3200" b="1" dirty="0" smtClean="0">
                <a:latin typeface="Comic Sans MS" pitchFamily="66" charset="0"/>
              </a:rPr>
              <a:t>водопроводном</a:t>
            </a:r>
            <a:r>
              <a:rPr lang="ru-RU" sz="3200" b="1" dirty="0" smtClean="0">
                <a:latin typeface="Comic Sans MS" pitchFamily="66" charset="0"/>
              </a:rPr>
              <a:t/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 кране.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rgbClr val="C4D6EB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898" y="188640"/>
            <a:ext cx="8750205" cy="1225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Без воды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 нам не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умыться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latin typeface="Comic Sans MS" pitchFamily="66" charset="0"/>
              </a:rPr>
              <a:t>Чистыми не стать!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124" name="Picture 4" descr="http://logopsi.ucoz.com/_ph/1/585736407.jpg"/>
          <p:cNvPicPr>
            <a:picLocks noChangeAspect="1" noChangeArrowheads="1"/>
          </p:cNvPicPr>
          <p:nvPr/>
        </p:nvPicPr>
        <p:blipFill>
          <a:blip r:embed="rId2"/>
          <a:srcRect l="4853" t="2222" r="1316" b="4444"/>
          <a:stretch>
            <a:fillRect/>
          </a:stretch>
        </p:blipFill>
        <p:spPr bwMode="auto">
          <a:xfrm>
            <a:off x="4139952" y="1560409"/>
            <a:ext cx="4598454" cy="290928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5229199"/>
            <a:ext cx="4663135" cy="1378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latin typeface="Comic Sans MS" pitchFamily="66" charset="0"/>
              </a:rPr>
              <a:t>А ещё нам надо плавать научиться и поможет нам вода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Picture 2" descr="C:\Users\Dasha\Desktop\Подготовка к аттестации\Картинки\nataci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9441"/>
            <a:ext cx="4398104" cy="2818559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chemeClr val="bg1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Воду пьют!</a:t>
            </a:r>
            <a:br>
              <a:rPr lang="ru-RU" b="1" dirty="0" smtClean="0"/>
            </a:br>
            <a:r>
              <a:rPr lang="ru-RU" b="1" dirty="0" smtClean="0"/>
              <a:t>Вода в стакане - прозрачна </a:t>
            </a:r>
            <a:r>
              <a:rPr lang="ru-RU" b="1" dirty="0" smtClean="0"/>
              <a:t>и чиста.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1746" name="Picture 2" descr="http://thumbs.dreamstime.com/z/blue-water-93446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2" b="88561" l="14769" r="85231">
                        <a14:foregroundMark x1="26308" y1="7410" x2="59846" y2="5180"/>
                        <a14:foregroundMark x1="32077" y1="8201" x2="57385" y2="5540"/>
                        <a14:foregroundMark x1="57846" y1="5180" x2="29154" y2="8561"/>
                      </a14:backgroundRemoval>
                    </a14:imgEffect>
                  </a14:imgLayer>
                </a14:imgProps>
              </a:ext>
            </a:extLst>
          </a:blip>
          <a:srcRect l="14897" r="14718" b="12614"/>
          <a:stretch>
            <a:fillRect/>
          </a:stretch>
        </p:blipFill>
        <p:spPr bwMode="auto">
          <a:xfrm>
            <a:off x="3275856" y="2492896"/>
            <a:ext cx="2711871" cy="3600000"/>
          </a:xfrm>
          <a:prstGeom prst="rect">
            <a:avLst/>
          </a:prstGeom>
          <a:noFill/>
        </p:spPr>
      </p:pic>
      <p:pic>
        <p:nvPicPr>
          <p:cNvPr id="5" name="Picture 4" descr="http://dou178.org.ru/img/group/ico/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85749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rgbClr val="C4D6EB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st-ural.ru/images/11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803411"/>
            <a:ext cx="4000528" cy="4054589"/>
          </a:xfrm>
          <a:prstGeom prst="rect">
            <a:avLst/>
          </a:prstGeom>
          <a:noFill/>
        </p:spPr>
      </p:pic>
      <p:pic>
        <p:nvPicPr>
          <p:cNvPr id="28676" name="Picture 4" descr="http://thumbs.dreamstime.com/z/cartoon-home-kitchen-kettle-2344517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41"/>
          <a:stretch>
            <a:fillRect/>
          </a:stretch>
        </p:blipFill>
        <p:spPr bwMode="auto">
          <a:xfrm>
            <a:off x="3857620" y="1500174"/>
            <a:ext cx="2571768" cy="18573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73026"/>
            <a:ext cx="8753068" cy="1225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Вода на плите у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вас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кипит,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omic Sans MS" pitchFamily="66" charset="0"/>
              </a:rPr>
              <a:t>Паром  чайника шипит.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215074" y="1643050"/>
            <a:ext cx="571504" cy="428628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6643702" y="1214422"/>
            <a:ext cx="571504" cy="428628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215074" y="1214422"/>
            <a:ext cx="571504" cy="428628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dou178.org.ru/img/group/ico/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7178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rgbClr val="C4D6EB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28" y="214290"/>
            <a:ext cx="8343952" cy="1225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Comic Sans MS" pitchFamily="66" charset="0"/>
              </a:rPr>
              <a:t>Вода растворяет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 сахар  в  чае..</a:t>
            </a:r>
            <a:r>
              <a:rPr lang="ru-RU" sz="3200" b="1" dirty="0" smtClean="0">
                <a:latin typeface="Comic Sans MS" pitchFamily="66" charset="0"/>
              </a:rPr>
              <a:t>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9698" name="Picture 2" descr="http://www.saveursetemotionsdumonde.com/media/tasses/puer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5" b="89964" l="0" r="99185">
                        <a14:foregroundMark x1="12689" y1="26642" x2="8731" y2="74453"/>
                        <a14:foregroundMark x1="8265" y1="26095" x2="3027" y2="53650"/>
                        <a14:foregroundMark x1="3376" y1="49635" x2="5588" y2="29562"/>
                        <a14:foregroundMark x1="83353" y1="43978" x2="91735" y2="57847"/>
                        <a14:foregroundMark x1="30733" y1="14234" x2="71828" y2="17701"/>
                        <a14:foregroundMark x1="23283" y1="13504" x2="79395" y2="10036"/>
                        <a14:foregroundMark x1="25029" y1="8759" x2="19790" y2="26095"/>
                        <a14:foregroundMark x1="80210" y1="15693" x2="80210" y2="31569"/>
                        <a14:foregroundMark x1="22817" y1="12226" x2="15367" y2="273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488" y="3286124"/>
            <a:ext cx="3571900" cy="227622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86116" y="5572140"/>
            <a:ext cx="2714644" cy="7254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чай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572140"/>
            <a:ext cx="2714644" cy="7254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сахар </a:t>
            </a:r>
          </a:p>
        </p:txBody>
      </p:sp>
      <p:sp>
        <p:nvSpPr>
          <p:cNvPr id="8" name="Куб 7"/>
          <p:cNvSpPr/>
          <p:nvPr/>
        </p:nvSpPr>
        <p:spPr>
          <a:xfrm>
            <a:off x="928662" y="3786190"/>
            <a:ext cx="928694" cy="928694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214414" y="4143380"/>
            <a:ext cx="928694" cy="928694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71472" y="4286256"/>
            <a:ext cx="928694" cy="928694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0" name="Picture 4" descr="http://www.clker.com/cliparts/7/J/P/4/6/g/spoon-site-hi.png"/>
          <p:cNvPicPr>
            <a:picLocks noChangeAspect="1" noChangeArrowheads="1"/>
          </p:cNvPicPr>
          <p:nvPr/>
        </p:nvPicPr>
        <p:blipFill>
          <a:blip r:embed="rId4"/>
          <a:srcRect r="73485"/>
          <a:stretch>
            <a:fillRect/>
          </a:stretch>
        </p:blipFill>
        <p:spPr bwMode="auto">
          <a:xfrm rot="12103072">
            <a:off x="7215206" y="2714620"/>
            <a:ext cx="575153" cy="2176439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143636" y="5572140"/>
            <a:ext cx="2714644" cy="725470"/>
          </a:xfrm>
          <a:prstGeom prst="rect">
            <a:avLst/>
          </a:prstGeom>
          <a:solidFill>
            <a:srgbClr val="2DA0A3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ложка </a:t>
            </a:r>
          </a:p>
        </p:txBody>
      </p:sp>
      <p:sp>
        <p:nvSpPr>
          <p:cNvPr id="15" name="Куб 14"/>
          <p:cNvSpPr/>
          <p:nvPr/>
        </p:nvSpPr>
        <p:spPr>
          <a:xfrm>
            <a:off x="4643438" y="4000504"/>
            <a:ext cx="571504" cy="428628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4214810" y="4143380"/>
            <a:ext cx="571504" cy="428628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4786314" y="4214818"/>
            <a:ext cx="571504" cy="428628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0.0875 C 0.04288 -0.15648 0.06857 -0.22546 0.0908 -0.27824 C 0.11302 -0.33102 0.11927 -0.38449 0.15052 -0.40417 C 0.18177 -0.42384 0.25034 -0.41134 0.2783 -0.39676 C 0.30625 -0.38218 0.31093 -0.34329 0.31857 -0.31713 C 0.32621 -0.29097 0.32517 -0.26528 0.32413 -0.23935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8703 C 0.02084 -0.11597 0.02518 -0.14467 0.03056 -0.17778 C 0.03594 -0.21088 0.03525 -0.2581 0.04862 -0.28518 C 0.06198 -0.31227 0.08473 -0.32407 0.11112 -0.34074 C 0.1375 -0.3574 0.17761 -0.37315 0.20695 -0.38518 C 0.23629 -0.39722 0.25643 -0.41319 0.2875 -0.41296 C 0.31858 -0.41273 0.37309 -0.39606 0.39306 -0.38333 C 0.41303 -0.3706 0.40504 -0.35578 0.40695 -0.33703 C 0.40886 -0.31828 0.40504 -0.28125 0.40417 -0.2703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63 C 0.02396 -0.08241 0.0309 -0.11829 0.04062 -0.15371 C 0.05034 -0.18912 0.04687 -0.22755 0.07534 -0.25926 C 0.10382 -0.29098 0.16962 -0.3382 0.21146 -0.34445 C 0.2533 -0.3507 0.30295 -0.31482 0.32673 -0.2963 C 0.35052 -0.27778 0.34982 -0.25533 0.35451 -0.23334 C 0.3592 -0.21135 0.35677 -0.1882 0.35451 -0.16482 " pathEditMode="relative" rAng="0" ptsTypes="aaaaa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9236 C -0.01129 -0.12894 -0.02622 -0.16528 -0.04497 -0.18496 C -0.06372 -0.20463 -0.08924 -0.20162 -0.10886 -0.21088 C -0.12848 -0.22014 -0.14566 -0.23773 -0.16302 -0.24051 C -0.18039 -0.24329 -0.19983 -0.23426 -0.21302 -0.22755 C -0.22622 -0.22084 -0.23473 -0.20834 -0.24219 -0.19977 C -0.24966 -0.19121 -0.25365 -0.18357 -0.25747 -0.1757 " pathEditMode="relative" rAng="0" ptsTypes="aaaaaaA">
                                      <p:cBhvr>
                                        <p:cTn id="10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5 -0.12199 C -0.27865 -0.12199 -0.2507 -0.10046 -0.2507 -0.07384 C -0.2507 -0.04745 -0.27865 -0.02546 -0.31285 -0.02546 C -0.34705 -0.02546 -0.37448 -0.04745 -0.37448 -0.07384 C -0.37448 -0.10046 -0.34705 -0.12199 -0.31285 -0.1219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47 -0.1757 C -0.23698 -0.22801 -0.2165 -0.28033 -0.17691 -0.29977 C -0.13733 -0.31922 -0.05209 -0.325 -0.01997 -0.29236 C 0.01215 -0.25973 0.01006 -0.13496 0.01614 -0.10348 " pathEditMode="relative" ptsTypes="aaaA">
                                      <p:cBhvr>
                                        <p:cTn id="1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rgbClr val="C4D6EB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320438" cy="1011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omic Sans MS" pitchFamily="66" charset="0"/>
              </a:rPr>
              <a:t>Без воды нам 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наесться</a:t>
            </a:r>
            <a:r>
              <a:rPr lang="ru-RU" sz="2800" b="1" dirty="0" smtClean="0">
                <a:latin typeface="Comic Sans MS" pitchFamily="66" charset="0"/>
              </a:rPr>
              <a:t>, не напиться</a:t>
            </a:r>
            <a:r>
              <a:rPr lang="ru-RU" sz="2800" dirty="0" smtClean="0">
                <a:latin typeface="Comic Sans MS" pitchFamily="66" charset="0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А поможет нам вода!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722" name="Picture 2" descr="https://5be414403d-custmedia.vresp.com/1a830f5d15/chicken_soup_with_noodles_0071-0807-0914-4503_SM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018" y="3832143"/>
            <a:ext cx="2857500" cy="203244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78" y="6033041"/>
            <a:ext cx="2714644" cy="6996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СУП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02416" y="6071694"/>
            <a:ext cx="2714644" cy="6737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КОМПОТ</a:t>
            </a:r>
          </a:p>
        </p:txBody>
      </p:sp>
      <p:pic>
        <p:nvPicPr>
          <p:cNvPr id="9" name="Picture 4" descr="http://obrazky.superia.cz/1280/limon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4164779"/>
            <a:ext cx="1944216" cy="169981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7178" y="3197156"/>
            <a:ext cx="2714644" cy="5774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Простая вода</a:t>
            </a:r>
          </a:p>
        </p:txBody>
      </p:sp>
      <p:pic>
        <p:nvPicPr>
          <p:cNvPr id="12" name="Picture 2" descr="http://www.saveursetemotionsdumonde.com/media/tasses/puer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44" y="1500890"/>
            <a:ext cx="1857388" cy="169626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02416" y="3334869"/>
            <a:ext cx="2714643" cy="4972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Чай </a:t>
            </a:r>
          </a:p>
        </p:txBody>
      </p:sp>
      <p:pic>
        <p:nvPicPr>
          <p:cNvPr id="14" name="Picture 4" descr="http://dou178.org.ru/img/group/ico/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834" y="2084878"/>
            <a:ext cx="3139582" cy="3360346"/>
          </a:xfrm>
          <a:prstGeom prst="rect">
            <a:avLst/>
          </a:prstGeom>
          <a:noFill/>
        </p:spPr>
      </p:pic>
      <p:pic>
        <p:nvPicPr>
          <p:cNvPr id="15" name="Picture 2" descr="http://thumbs.dreamstime.com/z/blue-water-934461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02" b="88561" l="14769" r="85231">
                        <a14:foregroundMark x1="26308" y1="7410" x2="59846" y2="5180"/>
                        <a14:foregroundMark x1="32077" y1="8201" x2="57385" y2="5540"/>
                        <a14:foregroundMark x1="57846" y1="5180" x2="29154" y2="8561"/>
                      </a14:backgroundRemoval>
                    </a14:imgEffect>
                  </a14:imgLayer>
                </a14:imgProps>
              </a:ext>
            </a:extLst>
          </a:blip>
          <a:srcRect l="14897" r="14718" b="12614"/>
          <a:stretch>
            <a:fillRect/>
          </a:stretch>
        </p:blipFill>
        <p:spPr bwMode="auto">
          <a:xfrm>
            <a:off x="1043608" y="1225512"/>
            <a:ext cx="1400171" cy="1858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99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Покажите на </a:t>
            </a:r>
            <a:r>
              <a:rPr lang="ru-RU" b="1" dirty="0" smtClean="0"/>
              <a:t>какой</a:t>
            </a:r>
            <a:r>
              <a:rPr lang="ru-RU" b="1" dirty="0"/>
              <a:t> </a:t>
            </a:r>
            <a:r>
              <a:rPr lang="ru-RU" b="1" dirty="0" smtClean="0"/>
              <a:t>картинке </a:t>
            </a:r>
            <a:r>
              <a:rPr lang="ru-RU" b="1" dirty="0" smtClean="0"/>
              <a:t>есть вода</a:t>
            </a:r>
            <a:endParaRPr lang="ru-RU" b="1" dirty="0"/>
          </a:p>
        </p:txBody>
      </p:sp>
      <p:pic>
        <p:nvPicPr>
          <p:cNvPr id="4" name="Picture 8" descr="http://rusmatryoshka.ucoz.ru/djljq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56" y="1443436"/>
            <a:ext cx="2208245" cy="16561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128181"/>
            <a:ext cx="2746135" cy="732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omic Sans MS" pitchFamily="66" charset="0"/>
              </a:rPr>
              <a:t>И </a:t>
            </a:r>
            <a:r>
              <a:rPr lang="ru-RU" sz="2000" b="1" dirty="0" smtClean="0">
                <a:latin typeface="Comic Sans MS" pitchFamily="66" charset="0"/>
              </a:rPr>
              <a:t>в водопроводном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 кране.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82492" y="3240935"/>
            <a:ext cx="2347520" cy="41108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omic Sans MS" pitchFamily="66" charset="0"/>
              </a:rPr>
              <a:t>В </a:t>
            </a:r>
            <a:r>
              <a:rPr lang="ru-RU" sz="2800" b="1" dirty="0" smtClean="0">
                <a:latin typeface="Comic Sans MS" pitchFamily="66" charset="0"/>
              </a:rPr>
              <a:t>пруду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344" y="5868783"/>
            <a:ext cx="2275917" cy="38684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omic Sans MS" pitchFamily="66" charset="0"/>
              </a:rPr>
              <a:t>В  </a:t>
            </a:r>
            <a:r>
              <a:rPr lang="ru-RU" sz="2800" b="1" dirty="0" smtClean="0">
                <a:latin typeface="Comic Sans MS" pitchFamily="66" charset="0"/>
              </a:rPr>
              <a:t>стакане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" name="Picture 12" descr="http://umer.at.ua/_ph/18/564308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576" y="3900100"/>
            <a:ext cx="2219739" cy="166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657751" y="5784874"/>
            <a:ext cx="2282554" cy="470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omic Sans MS" pitchFamily="66" charset="0"/>
              </a:rPr>
              <a:t>В луже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41" y="4047194"/>
            <a:ext cx="2232248" cy="165618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44483" y="5826828"/>
            <a:ext cx="2139564" cy="470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omic Sans MS" pitchFamily="66" charset="0"/>
              </a:rPr>
              <a:t>В </a:t>
            </a:r>
            <a:r>
              <a:rPr lang="ru-RU" sz="2800" b="1" dirty="0" smtClean="0">
                <a:latin typeface="Comic Sans MS" pitchFamily="66" charset="0"/>
              </a:rPr>
              <a:t>речке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4" name="Picture 4" descr="http://dou178.org.ru/img/group/ico/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687" y="1596660"/>
            <a:ext cx="2757708" cy="2327084"/>
          </a:xfrm>
          <a:prstGeom prst="rect">
            <a:avLst/>
          </a:prstGeom>
          <a:noFill/>
        </p:spPr>
      </p:pic>
      <p:pic>
        <p:nvPicPr>
          <p:cNvPr id="16" name="Picture 7" descr="C:\Users\Dasha\Desktop\lak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92" y="1533964"/>
            <a:ext cx="2112717" cy="1458895"/>
          </a:xfrm>
          <a:prstGeom prst="rect">
            <a:avLst/>
          </a:prstGeom>
          <a:noFill/>
          <a:extLst/>
        </p:spPr>
      </p:pic>
      <p:pic>
        <p:nvPicPr>
          <p:cNvPr id="17" name="Picture 2" descr="http://thumbs.dreamstime.com/z/blue-water-934461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2" b="88561" l="14769" r="85231">
                        <a14:foregroundMark x1="26308" y1="7410" x2="59846" y2="5180"/>
                        <a14:foregroundMark x1="32077" y1="8201" x2="57385" y2="5540"/>
                        <a14:foregroundMark x1="57846" y1="5180" x2="29154" y2="8561"/>
                      </a14:backgroundRemoval>
                    </a14:imgEffect>
                  </a14:imgLayer>
                </a14:imgProps>
              </a:ext>
            </a:extLst>
          </a:blip>
          <a:srcRect l="14897" r="14718" b="12614"/>
          <a:stretch>
            <a:fillRect/>
          </a:stretch>
        </p:blipFill>
        <p:spPr bwMode="auto">
          <a:xfrm>
            <a:off x="832498" y="4047194"/>
            <a:ext cx="1440160" cy="1728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3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ive-ua.com/uploads/posts/2012-08/134530696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Маша хочет покушать. </a:t>
            </a:r>
            <a:br>
              <a:rPr lang="ru-RU" b="1" dirty="0" smtClean="0"/>
            </a:br>
            <a:r>
              <a:rPr lang="ru-RU" b="1" dirty="0" smtClean="0"/>
              <a:t>Что она  может съесть?</a:t>
            </a:r>
            <a:endParaRPr lang="ru-RU" b="1" dirty="0"/>
          </a:p>
        </p:txBody>
      </p:sp>
      <p:pic>
        <p:nvPicPr>
          <p:cNvPr id="5" name="Picture 2" descr="https://5be414403d-custmedia.vresp.com/1a830f5d15/chicken_soup_with_noodles_0071-0807-0914-4503_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727107"/>
            <a:ext cx="2307997" cy="2000264"/>
          </a:xfrm>
          <a:prstGeom prst="rect">
            <a:avLst/>
          </a:prstGeom>
          <a:noFill/>
        </p:spPr>
      </p:pic>
      <p:pic>
        <p:nvPicPr>
          <p:cNvPr id="32772" name="Picture 4" descr="http://obrazky.superia.cz/1280/limona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4118" y="428582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29531 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8888 L -0.19028 0.3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Ребята, ч</a:t>
            </a:r>
            <a:r>
              <a:rPr lang="ru-RU" b="1" dirty="0" smtClean="0"/>
              <a:t>то   </a:t>
            </a:r>
            <a:r>
              <a:rPr lang="ru-RU" b="1" dirty="0" smtClean="0"/>
              <a:t>мы  </a:t>
            </a:r>
            <a:r>
              <a:rPr lang="ru-RU" b="1" dirty="0" smtClean="0"/>
              <a:t>знаем о воде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4" descr="http://dou178.org.ru/img/group/ico/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068" y="3212976"/>
            <a:ext cx="3320793" cy="3320793"/>
          </a:xfrm>
          <a:prstGeom prst="rect">
            <a:avLst/>
          </a:prstGeom>
          <a:noFill/>
        </p:spPr>
      </p:pic>
      <p:pic>
        <p:nvPicPr>
          <p:cNvPr id="5" name="Picture 2" descr="http://thumbs.dreamstime.com/z/chapoteo-del-agua-2648586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89"/>
          <a:stretch>
            <a:fillRect/>
          </a:stretch>
        </p:blipFill>
        <p:spPr bwMode="auto">
          <a:xfrm>
            <a:off x="1857356" y="928670"/>
            <a:ext cx="503707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chemeClr val="bg1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Смеем вам мы доложить: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Без  воды нам не прожить!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thumbs.dreamstime.com/z/chapoteo-del-agua-2648586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89"/>
          <a:stretch>
            <a:fillRect/>
          </a:stretch>
        </p:blipFill>
        <p:spPr bwMode="auto">
          <a:xfrm>
            <a:off x="2786050" y="1285860"/>
            <a:ext cx="4658089" cy="4735428"/>
          </a:xfrm>
          <a:prstGeom prst="rect">
            <a:avLst/>
          </a:prstGeom>
          <a:noFill/>
        </p:spPr>
      </p:pic>
      <p:pic>
        <p:nvPicPr>
          <p:cNvPr id="15364" name="Picture 4" descr="http://dou178.org.ru/img/group/ico/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2483768" cy="2664296"/>
          </a:xfrm>
          <a:prstGeom prst="rect">
            <a:avLst/>
          </a:prstGeom>
          <a:noFill/>
        </p:spPr>
      </p:pic>
      <p:pic>
        <p:nvPicPr>
          <p:cNvPr id="15366" name="Picture 6" descr="http://vignette4.wikia.nocookie.net/poohadventures/images/1/10/Bear_%28Masha_and_the_Bear%29.png/revision/latest?cb=201508160015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2071678"/>
            <a:ext cx="2409825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chemeClr val="bg1"/>
            </a:gs>
            <a:gs pos="70000">
              <a:schemeClr val="bg1"/>
            </a:gs>
            <a:gs pos="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Ребята, вода- это живительная сила, чудо и богатство природы.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Она источник жизни.</a:t>
            </a:r>
            <a:r>
              <a:rPr lang="ru-RU" sz="3200" dirty="0" smtClean="0">
                <a:latin typeface="Comic Sans MS" pitchFamily="66" charset="0"/>
              </a:rPr>
              <a:t> 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6386" name="Picture 2" descr="http://img-fotki.yandex.ru/get/9361/199155312.43/0_bb220_6aa1b6fe_XXXL.png"/>
          <p:cNvPicPr>
            <a:picLocks noChangeAspect="1" noChangeArrowheads="1"/>
          </p:cNvPicPr>
          <p:nvPr/>
        </p:nvPicPr>
        <p:blipFill>
          <a:blip r:embed="rId2"/>
          <a:srcRect l="30288" r="35962"/>
          <a:stretch>
            <a:fillRect/>
          </a:stretch>
        </p:blipFill>
        <p:spPr bwMode="auto">
          <a:xfrm>
            <a:off x="5572132" y="2071678"/>
            <a:ext cx="2786082" cy="4643446"/>
          </a:xfrm>
          <a:prstGeom prst="rect">
            <a:avLst/>
          </a:prstGeom>
          <a:noFill/>
        </p:spPr>
      </p:pic>
      <p:pic>
        <p:nvPicPr>
          <p:cNvPr id="1026" name="Picture 2" descr="http://www.icone-png.com/png/53/534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3856454" cy="402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39999">
              <a:schemeClr val="bg1"/>
            </a:gs>
            <a:gs pos="70000">
              <a:srgbClr val="C4D6EB"/>
            </a:gs>
            <a:gs pos="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b="1" dirty="0" smtClean="0"/>
              <a:t>Говорят она  везде!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2" descr="http://img-fotki.yandex.ru/get/9361/199155312.43/0_bb220_6aa1b6fe_XXXL.png"/>
          <p:cNvPicPr>
            <a:picLocks noChangeAspect="1" noChangeArrowheads="1"/>
          </p:cNvPicPr>
          <p:nvPr/>
        </p:nvPicPr>
        <p:blipFill>
          <a:blip r:embed="rId2"/>
          <a:srcRect l="30288" r="35962"/>
          <a:stretch>
            <a:fillRect/>
          </a:stretch>
        </p:blipFill>
        <p:spPr bwMode="auto">
          <a:xfrm>
            <a:off x="87062" y="1412776"/>
            <a:ext cx="2786082" cy="464344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96" y="2204864"/>
            <a:ext cx="4279027" cy="4214842"/>
          </a:xfrm>
          <a:prstGeom prst="rect">
            <a:avLst/>
          </a:prstGeom>
        </p:spPr>
      </p:pic>
      <p:pic>
        <p:nvPicPr>
          <p:cNvPr id="5" name="Picture 2" descr="http://ds154adm.ru/images/0652b629654ab7fec66095984b079465_s-1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36" y="611001"/>
            <a:ext cx="2526278" cy="281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umer.at.ua/_ph/18/564308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40275"/>
            <a:ext cx="4143404" cy="12255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В луже…</a:t>
            </a: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17416" name="Picture 8" descr="http://mashabear.ru/entertainment/en/html/img/characters/masha_5.png"/>
          <p:cNvPicPr>
            <a:picLocks noChangeAspect="1" noChangeArrowheads="1"/>
          </p:cNvPicPr>
          <p:nvPr/>
        </p:nvPicPr>
        <p:blipFill>
          <a:blip r:embed="rId3"/>
          <a:srcRect r="13906" b="11940"/>
          <a:stretch>
            <a:fillRect/>
          </a:stretch>
        </p:blipFill>
        <p:spPr bwMode="auto">
          <a:xfrm flipH="1">
            <a:off x="6143636" y="2643158"/>
            <a:ext cx="300036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" y="908720"/>
            <a:ext cx="8964487" cy="5184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88" y="3745497"/>
            <a:ext cx="3139712" cy="31458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908720"/>
            <a:ext cx="4143404" cy="12255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в </a:t>
            </a:r>
            <a:r>
              <a:rPr lang="ru-RU" sz="6600" b="1" dirty="0" smtClean="0">
                <a:latin typeface="Comic Sans MS" pitchFamily="66" charset="0"/>
              </a:rPr>
              <a:t>речке…</a:t>
            </a:r>
            <a:endParaRPr lang="ru-RU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4143404" cy="122553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И в пруду</a:t>
            </a: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4" name="река, плеск воды о бер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Picture 8" descr="http://mashabear.ru/entertainment/en/html/img/characters/masha_5.png"/>
          <p:cNvPicPr>
            <a:picLocks noChangeAspect="1" noChangeArrowheads="1"/>
          </p:cNvPicPr>
          <p:nvPr/>
        </p:nvPicPr>
        <p:blipFill>
          <a:blip r:embed="rId4"/>
          <a:srcRect r="13906" b="11940"/>
          <a:stretch>
            <a:fillRect/>
          </a:stretch>
        </p:blipFill>
        <p:spPr bwMode="auto">
          <a:xfrm flipH="1">
            <a:off x="6624365" y="3290298"/>
            <a:ext cx="2532820" cy="3558047"/>
          </a:xfrm>
          <a:prstGeom prst="rect">
            <a:avLst/>
          </a:prstGeom>
          <a:noFill/>
        </p:spPr>
      </p:pic>
      <p:pic>
        <p:nvPicPr>
          <p:cNvPr id="7" name="Picture 7" descr="C:\Users\Dasha\Desktop\lak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6408712" cy="446449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1225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Ручейком бежит по лугу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6" name="Picture 8" descr="http://mashabear.ru/entertainment/en/html/img/characters/masha_5.png"/>
          <p:cNvPicPr>
            <a:picLocks noChangeAspect="1" noChangeArrowheads="1"/>
          </p:cNvPicPr>
          <p:nvPr/>
        </p:nvPicPr>
        <p:blipFill>
          <a:blip r:embed="rId2"/>
          <a:srcRect r="13906" b="11940"/>
          <a:stretch>
            <a:fillRect/>
          </a:stretch>
        </p:blipFill>
        <p:spPr bwMode="auto">
          <a:xfrm flipH="1">
            <a:off x="6444208" y="2996952"/>
            <a:ext cx="2532820" cy="3558047"/>
          </a:xfrm>
          <a:prstGeom prst="rect">
            <a:avLst/>
          </a:prstGeom>
          <a:noFill/>
        </p:spPr>
      </p:pic>
      <p:pic>
        <p:nvPicPr>
          <p:cNvPr id="7" name="Picture 6" descr="C:\Users\Dasha\Desktop\23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2" y="1700808"/>
            <a:ext cx="6264696" cy="468235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700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F9E27F"/>
            </a:gs>
            <a:gs pos="100000">
              <a:srgbClr val="FFDA6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s403416.vk.me/v403416926/a977/SjslggyW4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0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7166"/>
            <a:ext cx="7238608" cy="1225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В лес  туманом  заползает…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00034" y="5643578"/>
            <a:ext cx="2857520" cy="857256"/>
          </a:xfrm>
          <a:prstGeom prst="cloudCallout">
            <a:avLst>
              <a:gd name="adj1" fmla="val -15055"/>
              <a:gd name="adj2" fmla="val 3138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214282" y="4286256"/>
            <a:ext cx="2857520" cy="857256"/>
          </a:xfrm>
          <a:prstGeom prst="cloudCallout">
            <a:avLst>
              <a:gd name="adj1" fmla="val -15055"/>
              <a:gd name="adj2" fmla="val 3138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500562" y="6000744"/>
            <a:ext cx="2857520" cy="857256"/>
          </a:xfrm>
          <a:prstGeom prst="cloudCallout">
            <a:avLst>
              <a:gd name="adj1" fmla="val -15055"/>
              <a:gd name="adj2" fmla="val 3138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5572132" y="4714884"/>
            <a:ext cx="2857520" cy="857256"/>
          </a:xfrm>
          <a:prstGeom prst="cloudCallout">
            <a:avLst>
              <a:gd name="adj1" fmla="val -15055"/>
              <a:gd name="adj2" fmla="val 3138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2571736" y="4786322"/>
            <a:ext cx="2857520" cy="857256"/>
          </a:xfrm>
          <a:prstGeom prst="cloudCallout">
            <a:avLst>
              <a:gd name="adj1" fmla="val -15055"/>
              <a:gd name="adj2" fmla="val 3138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  <a:t>А когда зима придёт и холодно станет, вода превращается в снежок</a:t>
            </a:r>
            <a:endParaRPr lang="ru-RU" dirty="0"/>
          </a:p>
        </p:txBody>
      </p:sp>
      <p:pic>
        <p:nvPicPr>
          <p:cNvPr id="5" name="Рисунок 4" descr="C:\Users\Наталья\Desktop\Разные картотеки, консультации\163476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42746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http://mashabear.ru/entertainment/en/html/img/characters/masha_5.png"/>
          <p:cNvPicPr>
            <a:picLocks noChangeAspect="1" noChangeArrowheads="1"/>
          </p:cNvPicPr>
          <p:nvPr/>
        </p:nvPicPr>
        <p:blipFill>
          <a:blip r:embed="rId3"/>
          <a:srcRect r="13906" b="11940"/>
          <a:stretch>
            <a:fillRect/>
          </a:stretch>
        </p:blipFill>
        <p:spPr bwMode="auto">
          <a:xfrm flipH="1">
            <a:off x="6444208" y="2996952"/>
            <a:ext cx="2532820" cy="355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650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173</Words>
  <Application>Microsoft Office PowerPoint</Application>
  <PresentationFormat>Экран (4:3)</PresentationFormat>
  <Paragraphs>37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Тема Office</vt:lpstr>
      <vt:lpstr>ВОДА</vt:lpstr>
      <vt:lpstr>Ребята, что   мы  знаем о воде?</vt:lpstr>
      <vt:lpstr>Говорят она  везде! </vt:lpstr>
      <vt:lpstr>В луже…</vt:lpstr>
      <vt:lpstr>в речке…</vt:lpstr>
      <vt:lpstr>И в пруду</vt:lpstr>
      <vt:lpstr>Ручейком бежит по лугу</vt:lpstr>
      <vt:lpstr>В лес  туманом  заползает…</vt:lpstr>
      <vt:lpstr>Презентация PowerPoint</vt:lpstr>
      <vt:lpstr>И ещё зимой, когда холодно, вода как сосулька замерзает.</vt:lpstr>
      <vt:lpstr>Презентация PowerPoint</vt:lpstr>
      <vt:lpstr>У всех дома, вода живёт в водопроводном  кране.</vt:lpstr>
      <vt:lpstr>Презентация PowerPoint</vt:lpstr>
      <vt:lpstr> Воду пьют! Вода в стакане - прозрачна и чиста. </vt:lpstr>
      <vt:lpstr>Презентация PowerPoint</vt:lpstr>
      <vt:lpstr>Презентация PowerPoint</vt:lpstr>
      <vt:lpstr>Презентация PowerPoint</vt:lpstr>
      <vt:lpstr>Покажите на какой картинке есть вода</vt:lpstr>
      <vt:lpstr>Маша хочет покушать.  Что она  может съесть?</vt:lpstr>
      <vt:lpstr>Смеем вам мы доложить: Без  воды нам не прожить!</vt:lpstr>
      <vt:lpstr>Ребята, вода- это живительная сила, чудо и богатство природы. Она источник жизни.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Администратор</dc:creator>
  <cp:lastModifiedBy>Наталья</cp:lastModifiedBy>
  <cp:revision>42</cp:revision>
  <dcterms:created xsi:type="dcterms:W3CDTF">2016-03-12T09:59:04Z</dcterms:created>
  <dcterms:modified xsi:type="dcterms:W3CDTF">2019-01-26T11:15:31Z</dcterms:modified>
</cp:coreProperties>
</file>