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59" r:id="rId3"/>
    <p:sldMasterId id="2147483811" r:id="rId4"/>
    <p:sldMasterId id="2147483837" r:id="rId5"/>
    <p:sldMasterId id="2147483849" r:id="rId6"/>
    <p:sldMasterId id="2147483863" r:id="rId7"/>
    <p:sldMasterId id="2147483875" r:id="rId8"/>
    <p:sldMasterId id="2147483887" r:id="rId9"/>
  </p:sldMasterIdLst>
  <p:notesMasterIdLst>
    <p:notesMasterId r:id="rId30"/>
  </p:notesMasterIdLst>
  <p:sldIdLst>
    <p:sldId id="256" r:id="rId10"/>
    <p:sldId id="317" r:id="rId11"/>
    <p:sldId id="318" r:id="rId12"/>
    <p:sldId id="320" r:id="rId13"/>
    <p:sldId id="258" r:id="rId14"/>
    <p:sldId id="259" r:id="rId15"/>
    <p:sldId id="281" r:id="rId16"/>
    <p:sldId id="321" r:id="rId17"/>
    <p:sldId id="299" r:id="rId18"/>
    <p:sldId id="301" r:id="rId19"/>
    <p:sldId id="312" r:id="rId20"/>
    <p:sldId id="304" r:id="rId21"/>
    <p:sldId id="306" r:id="rId22"/>
    <p:sldId id="307" r:id="rId23"/>
    <p:sldId id="293" r:id="rId24"/>
    <p:sldId id="308" r:id="rId25"/>
    <p:sldId id="309" r:id="rId26"/>
    <p:sldId id="290" r:id="rId27"/>
    <p:sldId id="315" r:id="rId28"/>
    <p:sldId id="31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7" autoAdjust="0"/>
    <p:restoredTop sz="94676" autoAdjust="0"/>
  </p:normalViewPr>
  <p:slideViewPr>
    <p:cSldViewPr>
      <p:cViewPr>
        <p:scale>
          <a:sx n="76" d="100"/>
          <a:sy n="76" d="100"/>
        </p:scale>
        <p:origin x="-72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424FD-F4A7-4A20-8DD9-3A48141D4F8F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28E23-1EF1-4B74-84B5-86989DF9B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807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28E23-1EF1-4B74-84B5-86989DF9B3A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655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C32E3A6-5A8D-4B4F-9A65-7F562988C698}" type="slidenum">
              <a:rPr lang="ru-RU" altLang="ru-RU" smtClean="0">
                <a:solidFill>
                  <a:prstClr val="black"/>
                </a:solidFill>
              </a:rPr>
              <a:pPr eaLnBrk="1" hangingPunct="1">
                <a:defRPr/>
              </a:pPr>
              <a:t>7</a:t>
            </a:fld>
            <a:endParaRPr lang="ru-RU" alt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C32E3A6-5A8D-4B4F-9A65-7F562988C698}" type="slidenum">
              <a:rPr lang="ru-RU" altLang="ru-RU" smtClean="0">
                <a:solidFill>
                  <a:prstClr val="black"/>
                </a:solidFill>
              </a:rPr>
              <a:pPr eaLnBrk="1" hangingPunct="1">
                <a:defRPr/>
              </a:pPr>
              <a:t>19</a:t>
            </a:fld>
            <a:endParaRPr lang="ru-RU" alt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22.03.2017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6966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22.03.2017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6087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22.03.2017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91261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22.03.2017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06430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22.03.2017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767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4F047-447A-4284-AC36-5844A3C5BF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29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871B9-7EE8-47EF-A0E0-2657FB7167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904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EF54A-D52E-487A-A94A-FD5BE204BD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779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6E57E-8B22-439A-89E2-C1C7076D1F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754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CCD5D-B3B5-4467-A0A7-FC94E1EFD2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200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FDC29-4A9B-4714-9717-A372783E89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80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399A6-2735-4DAB-A6DA-03900216102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53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D83CC-8F25-4A44-B2EB-7F271F4D2F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098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3724D-E48B-4BE0-870A-3CA01D3AA3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413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0FEBD-C732-4CD4-9633-3B787B2737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14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7C679-48A6-4C29-AE86-6DFDA7442A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032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картинки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5CF95-8823-4904-B95B-C00BF282D7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442192"/>
      </p:ext>
    </p:extLst>
  </p:cSld>
  <p:clrMapOvr>
    <a:masterClrMapping/>
  </p:clrMapOvr>
  <p:transition spd="med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4F047-447A-4284-AC36-5844A3C5BF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3421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871B9-7EE8-47EF-A0E0-2657FB7167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0944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EF54A-D52E-487A-A94A-FD5BE204BD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5781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6E57E-8B22-439A-89E2-C1C7076D1F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834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CCD5D-B3B5-4467-A0A7-FC94E1EFD2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2269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FDC29-4A9B-4714-9717-A372783E89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6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399A6-2735-4DAB-A6DA-03900216102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340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D83CC-8F25-4A44-B2EB-7F271F4D2F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5758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3724D-E48B-4BE0-870A-3CA01D3AA3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7276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0FEBD-C732-4CD4-9633-3B787B2737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192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7C679-48A6-4C29-AE86-6DFDA7442A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6681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картинки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5CF95-8823-4904-B95B-C00BF282D7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170292"/>
      </p:ext>
    </p:extLst>
  </p:cSld>
  <p:clrMapOvr>
    <a:masterClrMapping/>
  </p:clrMapOvr>
  <p:transition spd="med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879DF-1CAD-4343-AD69-F3EDF8A615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1794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E4974-BD62-4025-BE4E-85DE48D4AF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50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945FC-74B9-48D7-A8F8-5C8A500671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8314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2B537-A877-4D79-8BAC-D08A08A5A4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490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0D916-98B9-43AF-B575-9DDEAFC425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2318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4C618-1821-4AF8-84AE-961F113E5E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805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071B9-EAFE-4719-AA99-83B976F839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378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7712C-DB5C-4935-A41D-8D033103AC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4563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F9FB2-1044-4107-BFBB-811D3CDE7A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5734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AAAA7-E47F-4900-8DF1-A6A1CC94E0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2629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69863-6A4A-4989-AF90-A1FE7259BFC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7613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картинки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FF8F8-337E-4578-850D-0F09F1528E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58471"/>
      </p:ext>
    </p:extLst>
  </p:cSld>
  <p:clrMapOvr>
    <a:masterClrMapping/>
  </p:clrMapOvr>
  <p:transition spd="med"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22.03.2017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5801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22.03.2017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61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22.03.2017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031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22.03.2017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112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22.03.2017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028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22.03.2017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499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22.03.2017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2586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22.03.2017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2046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22.03.2017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114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22.03.2017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565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22.03.2017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1736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17D49-65B4-4F29-8DD5-7B9F36E3BC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510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62201-3838-40E6-A20D-69577774A5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7177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5F49E-14A9-4C31-A11A-7CBF87E9C4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711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F78C8-EB11-4D55-9F11-13C5701EDA6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06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0E618-2FEB-4892-9872-8739C6DC3D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0331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E0EC2-987C-4CB6-B169-3B8C95FA42D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578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588D2-70CD-4EC4-8789-999E7A0719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8619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505B0-989B-4AF5-AAC0-CBA7A498A5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476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7BDA1-C1A0-4005-9C19-88EEF633F6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3324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A5427-17A0-4F0C-91B3-3E58080D664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1467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A7934-6AE4-4B3F-8019-A814353A67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83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7A4C4-696B-4E95-8C62-CBEB3A22D60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1394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C8841-EF01-44F5-8840-9701E8E58D8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336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22.03.2017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7074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22.03.2017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508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22.03.2017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9056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22.03.2017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18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22.03.2017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9306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22.03.2017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835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22.03.2017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1822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22.03.2017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52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22.03.2017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4777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22.03.2017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4962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22.03.2017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2011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22.03.2017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729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22.03.2017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976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22.03.2017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1686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22.03.2017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304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22.03.2017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3734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22.03.2017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913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22.03.2017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557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22.03.2017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38714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22.03.2017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718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22.03.2017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06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22.03.2017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863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22.03.2017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5936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22.03.2017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1877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22.03.2017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066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22.03.2017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77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22.03.2017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5844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22.03.2017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16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265E2-A0D1-455E-B1F2-98CE1B0DE390}" type="slidenum">
              <a:rPr lang="ru-RU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9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265E2-A0D1-455E-B1F2-98CE1B0DE390}" type="slidenum">
              <a:rPr lang="ru-RU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60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2049D8-EB46-4E22-AC77-432479F1F99D}" type="slidenum">
              <a:rPr lang="ru-RU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69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22.03.2017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159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EAAB56-AAA8-4782-A1DB-B058509185D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28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22.03.2017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64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22.03.2017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95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22.03.2017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34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7"/>
            <a:ext cx="7702624" cy="3240359"/>
          </a:xfrm>
        </p:spPr>
        <p:txBody>
          <a:bodyPr>
            <a:normAutofit fontScale="90000"/>
          </a:bodyPr>
          <a:lstStyle/>
          <a:p>
            <a:r>
              <a:rPr lang="ru-RU" sz="5400" b="1" kern="0" dirty="0" smtClean="0">
                <a:solidFill>
                  <a:schemeClr val="tx2"/>
                </a:solidFill>
                <a:latin typeface="Arial"/>
              </a:rPr>
              <a:t>Духовно-нравственное воспитание</a:t>
            </a:r>
            <a:r>
              <a:rPr lang="en-US" sz="5400" b="1" kern="0" dirty="0" smtClean="0">
                <a:solidFill>
                  <a:schemeClr val="tx2"/>
                </a:solidFill>
                <a:latin typeface="Arial"/>
              </a:rPr>
              <a:t> </a:t>
            </a:r>
            <a:r>
              <a:rPr lang="ru-RU" sz="5400" b="1" kern="0" dirty="0" smtClean="0">
                <a:solidFill>
                  <a:schemeClr val="tx2"/>
                </a:solidFill>
                <a:latin typeface="Arial"/>
              </a:rPr>
              <a:t>современных младших школьников</a:t>
            </a:r>
            <a:endParaRPr lang="ru-RU" sz="54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293096"/>
            <a:ext cx="3816424" cy="1152127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Выполнила  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учитель начальных классов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Шутова Елена Анатольевна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157192"/>
            <a:ext cx="145708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9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4" descr="1460758849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Рождество и Пасха</a:t>
            </a:r>
          </a:p>
        </p:txBody>
      </p:sp>
      <p:pic>
        <p:nvPicPr>
          <p:cNvPr id="4" name="Рисунок 3" descr="IMGP38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500174"/>
            <a:ext cx="6192688" cy="47149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710072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352401"/>
            <a:ext cx="4608512" cy="42067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63272" cy="1000419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Экскурсия в Свято-Ильинский Храм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09120"/>
            <a:ext cx="2692896" cy="20196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47" y="1773489"/>
            <a:ext cx="81961" cy="59783"/>
          </a:xfrm>
          <a:prstGeom prst="rect">
            <a:avLst/>
          </a:prstGeom>
        </p:spPr>
      </p:pic>
      <p:pic>
        <p:nvPicPr>
          <p:cNvPr id="1026" name="Picture 2" descr="D:\ЗАГРУЗКИ\дух.нрав.воспитание\IMGP38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5" y="3937817"/>
            <a:ext cx="3791756" cy="256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ЗАГРУЗКИ\дух.нрав.воспитание\IMGP387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80" y="1261067"/>
            <a:ext cx="330176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ЗАГРУЗКИ\дух.нрав.воспитание\IMGP387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1067"/>
            <a:ext cx="4752528" cy="538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1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642071"/>
            <a:ext cx="4768057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Проект «История создания Свято-Ильинского Храма»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916833"/>
            <a:ext cx="2922864" cy="16561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17" y="4005064"/>
            <a:ext cx="2539807" cy="2088232"/>
          </a:xfrm>
          <a:prstGeom prst="rect">
            <a:avLst/>
          </a:prstGeom>
        </p:spPr>
      </p:pic>
      <p:pic>
        <p:nvPicPr>
          <p:cNvPr id="1026" name="Picture 2" descr="D:\Новая папка\ilinskaya_tserkov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40631"/>
            <a:ext cx="4824536" cy="343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Новая папка\36307_20150923_22594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521064"/>
            <a:ext cx="2908800" cy="205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Новая папка\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17" y="3573017"/>
            <a:ext cx="2539807" cy="246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64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" descr="1460758849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Классный час «Твори добро»</a:t>
            </a:r>
            <a:endParaRPr lang="ru-RU" altLang="ru-RU" sz="2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40768"/>
            <a:ext cx="6400800" cy="480060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074" name="Picture 2" descr="D:\ЗАГРУЗКИ\проекты\ск6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1340768"/>
            <a:ext cx="655272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397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4" descr="1460758849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Акция «Помоги пожилым людям»</a:t>
            </a:r>
          </a:p>
        </p:txBody>
      </p:sp>
      <p:pic>
        <p:nvPicPr>
          <p:cNvPr id="4" name="Рисунок 3" descr="IMGP38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500174"/>
            <a:ext cx="6192688" cy="47149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194" name="Picture 2" descr="D:\ЗАГРУЗКИ\проекты\DSC007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00174"/>
            <a:ext cx="6696743" cy="482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0042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4" descr="1460758849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Акция «Журавлик»</a:t>
            </a:r>
            <a:endParaRPr lang="ru-RU" alt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 descr="IMGP38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500174"/>
            <a:ext cx="6192688" cy="47149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0" name="Picture 2" descr="D:\juravli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03604"/>
            <a:ext cx="6192688" cy="471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7119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" descr="1460758849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0648"/>
            <a:ext cx="8229600" cy="936104"/>
          </a:xfrm>
        </p:spPr>
        <p:txBody>
          <a:bodyPr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b="1" kern="0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Ситуативный час </a:t>
            </a:r>
            <a:r>
              <a:rPr lang="ru-RU" sz="2800" b="1" kern="0" dirty="0" smtClean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общения </a:t>
            </a:r>
            <a:br>
              <a:rPr lang="ru-RU" sz="2800" b="1" kern="0" dirty="0" smtClean="0">
                <a:solidFill>
                  <a:srgbClr val="002060"/>
                </a:solidFill>
                <a:latin typeface="Arial"/>
                <a:ea typeface="+mn-ea"/>
                <a:cs typeface="+mn-cs"/>
              </a:rPr>
            </a:br>
            <a:r>
              <a:rPr lang="ru-RU" sz="2800" b="1" kern="0" dirty="0" smtClean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«Всё в твоих руках»</a:t>
            </a:r>
            <a:r>
              <a:rPr lang="ru-RU" sz="2800" b="1" kern="0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/>
            </a:r>
            <a:br>
              <a:rPr lang="ru-RU" sz="2800" b="1" kern="0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</a:br>
            <a:endParaRPr lang="ru-RU" alt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0768"/>
            <a:ext cx="6510470" cy="488285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235688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" descr="1460758849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Ролевая игра  и работа в группах на классном часе, посвящённом толерантности.</a:t>
            </a:r>
            <a:endParaRPr lang="ru-RU" alt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0768"/>
            <a:ext cx="6510470" cy="488285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26" name="Picture 2" descr="D:\ЗАГРУЗКИ\проекты\SAM_51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665" y="1340768"/>
            <a:ext cx="655446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2221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4" descr="1460758849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Защита проекта «Мама, бабушка и я –творческая семья»</a:t>
            </a:r>
          </a:p>
        </p:txBody>
      </p:sp>
      <p:pic>
        <p:nvPicPr>
          <p:cNvPr id="4" name="Рисунок 3" descr="IMGP38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500174"/>
            <a:ext cx="6192688" cy="47149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42" name="Picture 2" descr="D:\ЗАГРУЗКИ\проекты\проект семья\DSC008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016" y="1500174"/>
            <a:ext cx="6120344" cy="471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0268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1460758849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0"/>
            <a:ext cx="8713787" cy="990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33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</a:rPr>
              <a:t> </a:t>
            </a:r>
            <a:r>
              <a:rPr lang="ru-RU" sz="27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</a:rPr>
              <a:t>«Лучший способ сделать детей хорошим –это сделать их счастливыми.»</a:t>
            </a:r>
            <a:br>
              <a:rPr lang="ru-RU" sz="27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</a:rPr>
            </a:br>
            <a:r>
              <a:rPr lang="ru-RU" sz="27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</a:rPr>
              <a:t>                                                                     О. Уайльд</a:t>
            </a:r>
            <a:endParaRPr lang="ru-RU" sz="2700" b="1" dirty="0" smtClean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ahoma" pitchFamily="34" charset="0"/>
            </a:endParaRPr>
          </a:p>
        </p:txBody>
      </p:sp>
      <p:pic>
        <p:nvPicPr>
          <p:cNvPr id="3" name="Рисунок 2" descr="IMGP38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1214422"/>
            <a:ext cx="7786742" cy="52149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4873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16632"/>
            <a:ext cx="9144000" cy="6858000"/>
          </a:xfrm>
          <a:noFill/>
        </p:spPr>
      </p:pic>
      <p:sp>
        <p:nvSpPr>
          <p:cNvPr id="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24744"/>
            <a:ext cx="9073008" cy="608079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dirty="0" smtClean="0"/>
              <a:t>   </a:t>
            </a:r>
            <a:r>
              <a:rPr lang="ru-RU" altLang="ru-RU" sz="40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Теперь, когда мы умеем летать по небу, как птицы, плавать по воде, как рыбы, нам осталось только одно: научиться жить на земле, как люди. </a:t>
            </a:r>
          </a:p>
          <a:p>
            <a:pPr eaLnBrk="1" hangingPunct="1">
              <a:buFontTx/>
              <a:buNone/>
            </a:pPr>
            <a:r>
              <a:rPr lang="ru-RU" altLang="ru-RU" sz="40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                     Бернард Шоу</a:t>
            </a:r>
          </a:p>
        </p:txBody>
      </p:sp>
    </p:spTree>
    <p:extLst>
      <p:ext uri="{BB962C8B-B14F-4D97-AF65-F5344CB8AC3E}">
        <p14:creationId xmlns:p14="http://schemas.microsoft.com/office/powerpoint/2010/main" val="365472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1340768"/>
            <a:ext cx="7416824" cy="339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b="1" i="1" kern="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     </a:t>
            </a:r>
            <a:endParaRPr lang="ru-RU" sz="2800" b="1" i="1" kern="0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609600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ru-RU" sz="2800" b="1" i="1" kern="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609600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7200" b="1" i="1" kern="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     </a:t>
            </a:r>
            <a:r>
              <a:rPr lang="ru-RU" sz="7200" b="1" i="1" kern="0" dirty="0" smtClean="0">
                <a:solidFill>
                  <a:srgbClr val="073E87"/>
                </a:solidFill>
              </a:rPr>
              <a:t>Спасибо </a:t>
            </a:r>
          </a:p>
          <a:p>
            <a:pPr marL="609600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7200" b="1" i="1" kern="0" dirty="0" smtClean="0">
                <a:solidFill>
                  <a:srgbClr val="073E87"/>
                </a:solidFill>
              </a:rPr>
              <a:t>за   внимание!</a:t>
            </a:r>
            <a:endParaRPr lang="ru-RU" sz="7200" b="1" kern="0" dirty="0">
              <a:solidFill>
                <a:srgbClr val="073E87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032" y="5517232"/>
            <a:ext cx="762384" cy="71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472608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675"/>
              </a:spcAft>
            </a:pPr>
            <a:r>
              <a:rPr lang="ru-RU" sz="2400" dirty="0" smtClean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     </a:t>
            </a:r>
            <a:r>
              <a:rPr lang="ru-RU" sz="3600" b="1" dirty="0" smtClean="0">
                <a:solidFill>
                  <a:schemeClr val="tx2"/>
                </a:solidFill>
                <a:latin typeface="Helvetica"/>
                <a:ea typeface="Times New Roman"/>
                <a:cs typeface="Times New Roman"/>
              </a:rPr>
              <a:t>С</a:t>
            </a:r>
            <a:r>
              <a:rPr lang="ru-RU" sz="2800" b="1" dirty="0" smtClean="0">
                <a:solidFill>
                  <a:schemeClr val="tx2"/>
                </a:solidFill>
                <a:latin typeface="Helvetica"/>
                <a:ea typeface="Times New Roman"/>
                <a:cs typeface="Times New Roman"/>
              </a:rPr>
              <a:t>ОВРЕМЕННЫЕ МЛАДШИЕ ШКОЛЬНИКИ</a:t>
            </a:r>
            <a:br>
              <a:rPr lang="ru-RU" sz="2800" b="1" dirty="0" smtClean="0">
                <a:solidFill>
                  <a:schemeClr val="tx2"/>
                </a:solidFill>
                <a:latin typeface="Helvetica"/>
                <a:ea typeface="Times New Roman"/>
                <a:cs typeface="Times New Roman"/>
              </a:rPr>
            </a:br>
            <a:r>
              <a:rPr lang="ru-RU" sz="2400" dirty="0" smtClean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/>
            </a:r>
            <a:br>
              <a:rPr lang="ru-RU" sz="2400" dirty="0" smtClean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Дети</a:t>
            </a:r>
            <a:r>
              <a:rPr lang="ru-RU" sz="2400" b="1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, пришедшие за парты уже не те, что были 50, 30, даже 10 лет назад. Они более, активны и осведомлены, как им кажется, чуть ли не во всех областях жизни, они смелее и самоувереннее. Нередко у многих детей мы встречаем переоценку своей поверхностной информированности, пренебрежение к авторитету и мнению других, замечаем неумение чувствовать и нежелание задумываться.</a:t>
            </a:r>
            <a:r>
              <a:rPr lang="ru-RU" sz="2400" b="1" dirty="0"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atin typeface="Calibri"/>
                <a:ea typeface="Calibri"/>
                <a:cs typeface="Times New Roman"/>
              </a:rPr>
            </a:b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301208"/>
            <a:ext cx="1728192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8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6632"/>
            <a:ext cx="76328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kern="0" dirty="0" smtClean="0">
                <a:solidFill>
                  <a:srgbClr val="073E87"/>
                </a:solidFill>
                <a:latin typeface="Arial"/>
              </a:rPr>
              <a:t>Актуальность темы</a:t>
            </a:r>
            <a:endParaRPr lang="ru-RU" kern="0" dirty="0" smtClean="0">
              <a:solidFill>
                <a:srgbClr val="073E87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340768"/>
            <a:ext cx="8064896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b="1" i="1" kern="0" dirty="0" smtClean="0">
                <a:solidFill>
                  <a:srgbClr val="000000"/>
                </a:solidFill>
                <a:latin typeface="Arial"/>
              </a:rPr>
              <a:t>      </a:t>
            </a:r>
            <a:r>
              <a:rPr lang="ru-RU" sz="3200" b="1" i="1" kern="0" dirty="0" smtClean="0">
                <a:solidFill>
                  <a:srgbClr val="000000"/>
                </a:solidFill>
                <a:latin typeface="Arial"/>
              </a:rPr>
              <a:t>Необходимость </a:t>
            </a:r>
            <a:r>
              <a:rPr lang="ru-RU" sz="3200" b="1" i="1" kern="0" dirty="0">
                <a:solidFill>
                  <a:srgbClr val="000000"/>
                </a:solidFill>
                <a:latin typeface="Arial"/>
              </a:rPr>
              <a:t>возрождения традиционной системы нравственного воспитания:</a:t>
            </a:r>
          </a:p>
          <a:p>
            <a:pPr marL="609600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lang="ru-RU" sz="3200" b="1" kern="0" dirty="0">
                <a:solidFill>
                  <a:srgbClr val="000000"/>
                </a:solidFill>
                <a:latin typeface="Arial"/>
              </a:rPr>
              <a:t>Изучение отечественной культуры и истории своего народа.</a:t>
            </a:r>
          </a:p>
          <a:p>
            <a:pPr marL="609600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lang="ru-RU" sz="3200" b="1" kern="0" dirty="0">
                <a:solidFill>
                  <a:srgbClr val="000000"/>
                </a:solidFill>
                <a:latin typeface="Arial"/>
              </a:rPr>
              <a:t>Формирование гражданина и патриота России.</a:t>
            </a:r>
          </a:p>
          <a:p>
            <a:pPr marL="609600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lang="ru-RU" sz="3200" b="1" kern="0" dirty="0">
                <a:solidFill>
                  <a:srgbClr val="000000"/>
                </a:solidFill>
                <a:latin typeface="Arial"/>
              </a:rPr>
              <a:t>Воспитание духовно-нравственной личности.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032" y="5517232"/>
            <a:ext cx="762384" cy="71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0649"/>
            <a:ext cx="7558608" cy="1368151"/>
          </a:xfrm>
        </p:spPr>
        <p:txBody>
          <a:bodyPr/>
          <a:lstStyle/>
          <a:p>
            <a:r>
              <a:rPr lang="ru-RU" sz="6000" b="1" kern="0" dirty="0" smtClean="0">
                <a:solidFill>
                  <a:schemeClr val="tx2"/>
                </a:solidFill>
                <a:latin typeface="Arial"/>
              </a:rPr>
              <a:t>Цели: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988840"/>
            <a:ext cx="8064896" cy="4320480"/>
          </a:xfrm>
        </p:spPr>
        <p:txBody>
          <a:bodyPr>
            <a:normAutofit/>
          </a:bodyPr>
          <a:lstStyle/>
          <a:p>
            <a:pPr marL="342900" lvl="0" indent="-342900" algn="l" fontAlgn="base">
              <a:spcAft>
                <a:spcPct val="0"/>
              </a:spcAft>
              <a:buFontTx/>
              <a:buChar char="•"/>
            </a:pPr>
            <a:r>
              <a:rPr lang="ru-RU" sz="3600" b="1" kern="0" dirty="0">
                <a:solidFill>
                  <a:srgbClr val="000000"/>
                </a:solidFill>
                <a:latin typeface="Arial"/>
              </a:rPr>
              <a:t>Создание условий для духовно-нравственного воспитания ребенка.</a:t>
            </a:r>
          </a:p>
          <a:p>
            <a:pPr marL="342900" lvl="0" indent="-342900" algn="l" fontAlgn="base">
              <a:spcAft>
                <a:spcPct val="0"/>
              </a:spcAft>
            </a:pPr>
            <a:endParaRPr lang="ru-RU" sz="3600" b="1" kern="0" dirty="0">
              <a:solidFill>
                <a:srgbClr val="000000"/>
              </a:solidFill>
              <a:latin typeface="Arial"/>
            </a:endParaRPr>
          </a:p>
          <a:p>
            <a:pPr marL="342900" lvl="0" indent="-342900" algn="l" fontAlgn="base">
              <a:spcAft>
                <a:spcPct val="0"/>
              </a:spcAft>
              <a:buFontTx/>
              <a:buChar char="•"/>
            </a:pPr>
            <a:r>
              <a:rPr lang="ru-RU" sz="3600" b="1" kern="0" dirty="0">
                <a:solidFill>
                  <a:srgbClr val="000000"/>
                </a:solidFill>
                <a:latin typeface="Arial"/>
              </a:rPr>
              <a:t>Формирование духовно-нравственной личности.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661248"/>
            <a:ext cx="732681" cy="68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7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224135"/>
          </a:xfrm>
        </p:spPr>
        <p:txBody>
          <a:bodyPr/>
          <a:lstStyle/>
          <a:p>
            <a:r>
              <a:rPr lang="ru-RU" sz="5400" b="1" kern="0" dirty="0" smtClean="0">
                <a:solidFill>
                  <a:schemeClr val="tx2"/>
                </a:solidFill>
                <a:latin typeface="Arial"/>
              </a:rPr>
              <a:t>Задачи: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7920880" cy="4608512"/>
          </a:xfrm>
        </p:spPr>
        <p:txBody>
          <a:bodyPr>
            <a:noAutofit/>
          </a:bodyPr>
          <a:lstStyle/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</a:pPr>
            <a:r>
              <a:rPr lang="ru-RU" sz="2800" kern="0" dirty="0">
                <a:solidFill>
                  <a:srgbClr val="000000"/>
                </a:solidFill>
                <a:latin typeface="Arial"/>
              </a:rPr>
              <a:t>1.Ознакомить учащихся  с системой духовных ценностей и развивать способности реализовывать их в практической деятельности.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</a:pPr>
            <a:r>
              <a:rPr lang="ru-RU" sz="2800" kern="0" dirty="0">
                <a:solidFill>
                  <a:srgbClr val="000000"/>
                </a:solidFill>
                <a:latin typeface="Arial"/>
              </a:rPr>
              <a:t>2. Формировать у школьников ценностные ориентиры, моральные нормы и нормы человеческого общежития.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</a:pPr>
            <a:r>
              <a:rPr lang="ru-RU" sz="2800" kern="0" dirty="0">
                <a:solidFill>
                  <a:srgbClr val="000000"/>
                </a:solidFill>
                <a:latin typeface="Arial"/>
              </a:rPr>
              <a:t>3. Способствовать приобретению опыта позитивного взаимодействия с окружающим миром, развитию коммуникативных навыков, навыков самоорганизации.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</a:pPr>
            <a:r>
              <a:rPr lang="ru-RU" sz="2800" kern="0" dirty="0">
                <a:solidFill>
                  <a:srgbClr val="000000"/>
                </a:solidFill>
                <a:latin typeface="Arial"/>
              </a:rPr>
              <a:t>4. Формировать патриотические чувства и сознание учащихся на основе исторических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2559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1460758849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0"/>
            <a:ext cx="8713787" cy="990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</a:rPr>
              <a:t>Курс </a:t>
            </a:r>
            <a:r>
              <a:rPr lang="ru-RU" sz="2400" b="1" dirty="0">
                <a:solidFill>
                  <a:schemeClr val="tx2">
                    <a:satMod val="13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</a:rPr>
              <a:t>«Основы религиозных культур и светской этики</a:t>
            </a: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</a:rPr>
              <a:t>»</a:t>
            </a:r>
            <a:endParaRPr lang="ru-RU" sz="2400" b="1" dirty="0" smtClean="0">
              <a:solidFill>
                <a:srgbClr val="0033CC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ahoma" pitchFamily="34" charset="0"/>
            </a:endParaRPr>
          </a:p>
        </p:txBody>
      </p:sp>
      <p:pic>
        <p:nvPicPr>
          <p:cNvPr id="3" name="Рисунок 2" descr="IMGP38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1214422"/>
            <a:ext cx="7786742" cy="52149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J:\IMGP38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27" y="1124744"/>
            <a:ext cx="8035529" cy="54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7016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4" descr="1460758849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58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Добро и Зло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209" y="1196752"/>
            <a:ext cx="6552728" cy="491454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076360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" descr="1460758849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Рождество и Пасха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40768"/>
            <a:ext cx="6400800" cy="480060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850435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урс «Основы религиозных культур и светской этики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Курс «Основы религиозных культур и светской этики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Курс «Основы религиозных культур и светской этики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508</TotalTime>
  <Words>249</Words>
  <Application>Microsoft Office PowerPoint</Application>
  <PresentationFormat>Экран (4:3)</PresentationFormat>
  <Paragraphs>41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Волна</vt:lpstr>
      <vt:lpstr>Курс «Основы религиозных культур и светской этики1</vt:lpstr>
      <vt:lpstr>3_Курс «Основы религиозных культур и светской этики1</vt:lpstr>
      <vt:lpstr>7_Курс «Основы религиозных культур и светской этики1</vt:lpstr>
      <vt:lpstr>1_Волна</vt:lpstr>
      <vt:lpstr>Оформление по умолчанию</vt:lpstr>
      <vt:lpstr>2_Волна</vt:lpstr>
      <vt:lpstr>3_Волна</vt:lpstr>
      <vt:lpstr>4_Волна</vt:lpstr>
      <vt:lpstr>Духовно-нравственное воспитание современных младших школьников</vt:lpstr>
      <vt:lpstr>Презентация PowerPoint</vt:lpstr>
      <vt:lpstr>     СОВРЕМЕННЫЕ МЛАДШИЕ ШКОЛЬНИКИ  Дети, пришедшие за парты уже не те, что были 50, 30, даже 10 лет назад. Они более, активны и осведомлены, как им кажется, чуть ли не во всех областях жизни, они смелее и самоувереннее. Нередко у многих детей мы встречаем переоценку своей поверхностной информированности, пренебрежение к авторитету и мнению других, замечаем неумение чувствовать и нежелание задумываться. </vt:lpstr>
      <vt:lpstr>Презентация PowerPoint</vt:lpstr>
      <vt:lpstr>Цели:</vt:lpstr>
      <vt:lpstr>Задачи:</vt:lpstr>
      <vt:lpstr>Курс «Основы религиозных культур и светской этики»</vt:lpstr>
      <vt:lpstr>Добро и Зло</vt:lpstr>
      <vt:lpstr>Рождество и Пасха</vt:lpstr>
      <vt:lpstr>Рождество и Пасха</vt:lpstr>
      <vt:lpstr>Экскурсия в Свято-Ильинский Храм</vt:lpstr>
      <vt:lpstr>Проект «История создания Свято-Ильинского Храма»</vt:lpstr>
      <vt:lpstr>Классный час «Твори добро»</vt:lpstr>
      <vt:lpstr>Акция «Помоги пожилым людям»</vt:lpstr>
      <vt:lpstr>Акция «Журавлик»</vt:lpstr>
      <vt:lpstr>Ситуативный час общения  «Всё в твоих руках» </vt:lpstr>
      <vt:lpstr>Ролевая игра  и работа в группах на классном часе, посвящённом толерантности.</vt:lpstr>
      <vt:lpstr>Защита проекта «Мама, бабушка и я –творческая семья»</vt:lpstr>
      <vt:lpstr> «Лучший способ сделать детей хорошим –это сделать их счастливыми.»                                                                      О. Уайльд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Мп</dc:creator>
  <cp:lastModifiedBy>ЛЕНА</cp:lastModifiedBy>
  <cp:revision>54</cp:revision>
  <dcterms:created xsi:type="dcterms:W3CDTF">2012-11-30T11:49:29Z</dcterms:created>
  <dcterms:modified xsi:type="dcterms:W3CDTF">2017-03-22T04:56:16Z</dcterms:modified>
</cp:coreProperties>
</file>