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7" r:id="rId2"/>
    <p:sldId id="279" r:id="rId3"/>
    <p:sldId id="256" r:id="rId4"/>
    <p:sldId id="259" r:id="rId5"/>
    <p:sldId id="261" r:id="rId6"/>
    <p:sldId id="263" r:id="rId7"/>
    <p:sldId id="265" r:id="rId8"/>
    <p:sldId id="284" r:id="rId9"/>
    <p:sldId id="267" r:id="rId10"/>
    <p:sldId id="269" r:id="rId11"/>
    <p:sldId id="280" r:id="rId12"/>
    <p:sldId id="271" r:id="rId13"/>
    <p:sldId id="281" r:id="rId14"/>
    <p:sldId id="273" r:id="rId15"/>
    <p:sldId id="282" r:id="rId16"/>
    <p:sldId id="275" r:id="rId17"/>
    <p:sldId id="283" r:id="rId18"/>
    <p:sldId id="277" r:id="rId19"/>
    <p:sldId id="27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 autoAdjust="0"/>
    <p:restoredTop sz="94638" autoAdjust="0"/>
  </p:normalViewPr>
  <p:slideViewPr>
    <p:cSldViewPr>
      <p:cViewPr>
        <p:scale>
          <a:sx n="90" d="100"/>
          <a:sy n="90" d="100"/>
        </p:scale>
        <p:origin x="-132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B1691-3E6E-4EDF-A879-234FB7586401}" type="datetimeFigureOut">
              <a:rPr lang="ru-RU" smtClean="0"/>
              <a:pPr/>
              <a:t>26.12.2018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9E6C07-A0FF-41D0-A548-BFE1B9BC38C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E6C07-A0FF-41D0-A548-BFE1B9BC38CD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0845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0094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70000"/>
            <a:ext cx="7886699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33084"/>
            <a:ext cx="7886699" cy="1047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1270000"/>
            <a:ext cx="7886699" cy="532735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chemeClr val="bg1"/>
                </a:solidFill>
              </a:rPr>
              <a:t>Презентация игр к проекту 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bg1"/>
                </a:solidFill>
              </a:rPr>
              <a:t>«Чтобы не было пожара, чтобы не было беды».</a:t>
            </a:r>
            <a:endParaRPr lang="ru-RU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857625" indent="0">
              <a:lnSpc>
                <a:spcPct val="75000"/>
              </a:lnSpc>
              <a:buNone/>
            </a:pPr>
            <a:endParaRPr lang="ru-RU" sz="1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4124325" indent="0">
              <a:lnSpc>
                <a:spcPct val="75000"/>
              </a:lnSpc>
              <a:buNone/>
            </a:pPr>
            <a:r>
              <a:rPr lang="ru-RU" sz="1800" dirty="0" smtClean="0">
                <a:solidFill>
                  <a:srgbClr val="FFFFFF"/>
                </a:solidFill>
                <a:cs typeface="Times New Roman" pitchFamily="18" charset="0"/>
              </a:rPr>
              <a:t>Автор</a:t>
            </a:r>
            <a:r>
              <a:rPr lang="ru-RU" sz="1800" dirty="0" smtClean="0">
                <a:solidFill>
                  <a:srgbClr val="FFFFFF"/>
                </a:solidFill>
                <a:cs typeface="Times New Roman" pitchFamily="18" charset="0"/>
              </a:rPr>
              <a:t>: </a:t>
            </a:r>
            <a:r>
              <a:rPr lang="ru-RU" sz="1800" dirty="0" err="1" smtClean="0">
                <a:solidFill>
                  <a:srgbClr val="FFFFFF"/>
                </a:solidFill>
                <a:cs typeface="Times New Roman" pitchFamily="18" charset="0"/>
              </a:rPr>
              <a:t>Турунцева</a:t>
            </a:r>
            <a:r>
              <a:rPr lang="ru-RU" sz="1800" dirty="0" smtClean="0">
                <a:solidFill>
                  <a:srgbClr val="FFFFFF"/>
                </a:solidFill>
                <a:cs typeface="Times New Roman" pitchFamily="18" charset="0"/>
              </a:rPr>
              <a:t> Надежда </a:t>
            </a:r>
            <a:r>
              <a:rPr lang="ru-RU" sz="1800" dirty="0" smtClean="0">
                <a:solidFill>
                  <a:srgbClr val="FFFFFF"/>
                </a:solidFill>
                <a:cs typeface="Times New Roman" pitchFamily="18" charset="0"/>
              </a:rPr>
              <a:t>Николаевна, </a:t>
            </a:r>
            <a:r>
              <a:rPr lang="ru-RU" sz="1800" dirty="0" smtClean="0">
                <a:solidFill>
                  <a:srgbClr val="FFFFFF"/>
                </a:solidFill>
                <a:cs typeface="Times New Roman" pitchFamily="18" charset="0"/>
              </a:rPr>
              <a:t>воспитатель высшей квалификационной категории                                       МБДОУ  ЦРР д./</a:t>
            </a:r>
            <a:r>
              <a:rPr lang="ru-RU" sz="1800" dirty="0" err="1" smtClean="0">
                <a:solidFill>
                  <a:srgbClr val="FFFFFF"/>
                </a:solidFill>
                <a:cs typeface="Times New Roman" pitchFamily="18" charset="0"/>
              </a:rPr>
              <a:t>с.№</a:t>
            </a:r>
            <a:r>
              <a:rPr lang="ru-RU" sz="1800" dirty="0" smtClean="0">
                <a:solidFill>
                  <a:srgbClr val="FFFFFF"/>
                </a:solidFill>
                <a:cs typeface="Times New Roman" pitchFamily="18" charset="0"/>
              </a:rPr>
              <a:t> 56  «</a:t>
            </a:r>
            <a:r>
              <a:rPr lang="en-US" sz="1800" dirty="0" smtClean="0">
                <a:solidFill>
                  <a:srgbClr val="FFFFFF"/>
                </a:solidFill>
                <a:cs typeface="Times New Roman" pitchFamily="18" charset="0"/>
              </a:rPr>
              <a:t>BABY</a:t>
            </a:r>
            <a:r>
              <a:rPr lang="ru-RU" sz="1800" dirty="0" smtClean="0">
                <a:solidFill>
                  <a:srgbClr val="FFFFFF"/>
                </a:solidFill>
                <a:cs typeface="Times New Roman" pitchFamily="18" charset="0"/>
              </a:rPr>
              <a:t>»,                                                                                                                                          РФ,  Удмуртская республика,                      город Глазов</a:t>
            </a:r>
            <a:endParaRPr lang="ru-RU" sz="18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314700" indent="0">
              <a:lnSpc>
                <a:spcPct val="75000"/>
              </a:lnSpc>
              <a:buNone/>
            </a:pPr>
            <a:endParaRPr lang="ru-RU" sz="1800" b="1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 marL="3314700" indent="0">
              <a:lnSpc>
                <a:spcPct val="75000"/>
              </a:lnSpc>
              <a:buNone/>
            </a:pPr>
            <a:endParaRPr lang="ru-RU" sz="1800" b="1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 marL="3314700" indent="0">
              <a:lnSpc>
                <a:spcPct val="75000"/>
              </a:lnSpc>
              <a:buNone/>
            </a:pPr>
            <a:r>
              <a:rPr lang="ru-RU" sz="1800" b="1" dirty="0" smtClean="0">
                <a:solidFill>
                  <a:schemeClr val="bg1"/>
                </a:solidFill>
                <a:cs typeface="Times New Roman" pitchFamily="18" charset="0"/>
              </a:rPr>
              <a:t>2018 </a:t>
            </a:r>
            <a:r>
              <a:rPr lang="ru-RU" sz="1800" b="1" dirty="0" smtClean="0">
                <a:solidFill>
                  <a:schemeClr val="bg1"/>
                </a:solidFill>
                <a:cs typeface="Times New Roman" pitchFamily="18" charset="0"/>
              </a:rPr>
              <a:t>год</a:t>
            </a:r>
          </a:p>
          <a:p>
            <a:pPr marL="4124325" indent="0">
              <a:lnSpc>
                <a:spcPct val="75000"/>
              </a:lnSpc>
              <a:buNone/>
            </a:pPr>
            <a:endParaRPr lang="ru-RU" sz="1800" dirty="0" smtClean="0">
              <a:solidFill>
                <a:srgbClr val="FFFFFF"/>
              </a:solidFill>
            </a:endParaRPr>
          </a:p>
          <a:p>
            <a:pPr marL="4124325" indent="0">
              <a:lnSpc>
                <a:spcPct val="75000"/>
              </a:lnSpc>
              <a:buNone/>
            </a:pPr>
            <a:endParaRPr lang="ru-RU"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5" descr="C:\Users\Pk\Desktop\10 .jpg"/>
          <p:cNvPicPr>
            <a:picLocks noChangeAspect="1" noChangeArrowheads="1"/>
          </p:cNvPicPr>
          <p:nvPr/>
        </p:nvPicPr>
        <p:blipFill>
          <a:blip r:embed="rId2" cstate="print"/>
          <a:srcRect l="1400" t="950" r="1397" b="5097"/>
          <a:stretch>
            <a:fillRect/>
          </a:stretch>
        </p:blipFill>
        <p:spPr bwMode="auto">
          <a:xfrm>
            <a:off x="323527" y="548680"/>
            <a:ext cx="8371327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692696"/>
            <a:ext cx="2520280" cy="2128019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692696"/>
            <a:ext cx="2556614" cy="2160240"/>
          </a:xfrm>
          <a:prstGeom prst="rect">
            <a:avLst/>
          </a:prstGeom>
          <a:noFill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4005064"/>
            <a:ext cx="2568396" cy="2160240"/>
          </a:xfrm>
          <a:prstGeom prst="rect">
            <a:avLst/>
          </a:prstGeom>
          <a:noFill/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4005064"/>
            <a:ext cx="2592288" cy="2190383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692696"/>
            <a:ext cx="2553883" cy="2160240"/>
          </a:xfrm>
          <a:prstGeom prst="rect">
            <a:avLst/>
          </a:prstGeom>
          <a:noFill/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4005064"/>
            <a:ext cx="2592288" cy="21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chemeClr val="bg1"/>
                </a:solidFill>
              </a:rPr>
              <a:t>Игра «Действия при пожаре»</a:t>
            </a:r>
          </a:p>
          <a:p>
            <a:pPr algn="just">
              <a:buNone/>
            </a:pPr>
            <a:r>
              <a:rPr lang="ru-RU" b="1" dirty="0" smtClean="0">
                <a:solidFill>
                  <a:schemeClr val="bg1"/>
                </a:solidFill>
              </a:rPr>
              <a:t>Цель</a:t>
            </a:r>
            <a:r>
              <a:rPr lang="ru-RU" dirty="0" smtClean="0">
                <a:solidFill>
                  <a:schemeClr val="bg1"/>
                </a:solidFill>
              </a:rPr>
              <a:t>: уточнение порядка действий при пожаре.</a:t>
            </a:r>
          </a:p>
          <a:p>
            <a:pPr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Задача: развитие внимания, логического мышления, быстроты реакции детей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endParaRPr lang="ru-RU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7" descr="C:\Users\Pk\Desktop\13 .jpg"/>
          <p:cNvPicPr>
            <a:picLocks noChangeAspect="1" noChangeArrowheads="1"/>
          </p:cNvPicPr>
          <p:nvPr/>
        </p:nvPicPr>
        <p:blipFill>
          <a:blip r:embed="rId2" cstate="print"/>
          <a:srcRect l="1626" t="1521" r="1372" b="1575"/>
          <a:stretch>
            <a:fillRect/>
          </a:stretch>
        </p:blipFill>
        <p:spPr bwMode="auto">
          <a:xfrm>
            <a:off x="395536" y="500316"/>
            <a:ext cx="8280920" cy="5809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0688"/>
            <a:ext cx="2519581" cy="2133054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620688"/>
            <a:ext cx="2520280" cy="2122341"/>
          </a:xfrm>
          <a:prstGeom prst="rect">
            <a:avLst/>
          </a:prstGeom>
          <a:noFill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620688"/>
            <a:ext cx="2520280" cy="2134825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3933056"/>
            <a:ext cx="2550284" cy="2160240"/>
          </a:xfrm>
          <a:prstGeom prst="rect">
            <a:avLst/>
          </a:prstGeom>
          <a:noFill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3933056"/>
            <a:ext cx="2555354" cy="2164535"/>
          </a:xfrm>
          <a:prstGeom prst="rect">
            <a:avLst/>
          </a:prstGeom>
          <a:noFill/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2160" y="3933056"/>
            <a:ext cx="2550284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chemeClr val="bg1"/>
                </a:solidFill>
              </a:rPr>
              <a:t>Игра «Они очень быстро горят».</a:t>
            </a:r>
          </a:p>
          <a:p>
            <a:pPr algn="just">
              <a:buNone/>
            </a:pPr>
            <a:r>
              <a:rPr lang="ru-RU" b="1" dirty="0" smtClean="0">
                <a:solidFill>
                  <a:schemeClr val="bg1"/>
                </a:solidFill>
              </a:rPr>
              <a:t>Цель: </a:t>
            </a:r>
            <a:r>
              <a:rPr lang="ru-RU" dirty="0" smtClean="0">
                <a:solidFill>
                  <a:schemeClr val="bg1"/>
                </a:solidFill>
              </a:rPr>
              <a:t>закрепление представлений детей о горючих предметах и веществах. </a:t>
            </a:r>
          </a:p>
          <a:p>
            <a:pPr algn="just">
              <a:buNone/>
            </a:pPr>
            <a:r>
              <a:rPr lang="ru-RU" b="1" dirty="0" smtClean="0">
                <a:solidFill>
                  <a:schemeClr val="bg1"/>
                </a:solidFill>
              </a:rPr>
              <a:t>Задачи:</a:t>
            </a:r>
            <a:r>
              <a:rPr lang="ru-RU" dirty="0" smtClean="0">
                <a:solidFill>
                  <a:schemeClr val="bg1"/>
                </a:solidFill>
              </a:rPr>
              <a:t> развивать память, логическое мышление, речь; воспитывать чувство ответственности.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9" descr="C:\Users\Pk\Desktop\15 .jpg"/>
          <p:cNvPicPr>
            <a:picLocks noChangeAspect="1" noChangeArrowheads="1"/>
          </p:cNvPicPr>
          <p:nvPr/>
        </p:nvPicPr>
        <p:blipFill>
          <a:blip r:embed="rId2" cstate="print"/>
          <a:srcRect l="2372" t="3014" r="1912" b="3196"/>
          <a:stretch>
            <a:fillRect/>
          </a:stretch>
        </p:blipFill>
        <p:spPr bwMode="auto">
          <a:xfrm>
            <a:off x="323528" y="404664"/>
            <a:ext cx="8496944" cy="5902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132856"/>
            <a:ext cx="2664296" cy="2255047"/>
          </a:xfrm>
          <a:prstGeom prst="rect">
            <a:avLst/>
          </a:prstGeom>
          <a:noFill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204864"/>
            <a:ext cx="2664296" cy="2255047"/>
          </a:xfrm>
          <a:prstGeom prst="rect">
            <a:avLst/>
          </a:prstGeom>
          <a:noFill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2204864"/>
            <a:ext cx="2664296" cy="2255047"/>
          </a:xfrm>
          <a:prstGeom prst="rect">
            <a:avLst/>
          </a:prstGeom>
          <a:noFill/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2204864"/>
            <a:ext cx="2637359" cy="2232248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2204864"/>
            <a:ext cx="2664296" cy="2255047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5856" y="548680"/>
            <a:ext cx="2634559" cy="2220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7037E-7 L -0.30712 -0.24144 " pathEditMode="relative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7.40741E-7 L 0.30469 0.2571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" y="1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6 L -0.30712 0.24144 " pathEditMode="relative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7037E-7 L 0.30313 -0.2379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" y="-1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96296E-6 L -0.00399 0.2451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1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chemeClr val="bg1"/>
                </a:solidFill>
              </a:rPr>
              <a:t>Игра: «Как выйти из группы,                                               если начался пожар?»</a:t>
            </a:r>
          </a:p>
          <a:p>
            <a:pPr algn="just">
              <a:buNone/>
            </a:pPr>
            <a:r>
              <a:rPr lang="ru-RU" b="1" dirty="0" smtClean="0">
                <a:solidFill>
                  <a:schemeClr val="bg1"/>
                </a:solidFill>
              </a:rPr>
              <a:t>Цель: закреплять навыки практических действий при эвакуации, по причине возникновения пожара; </a:t>
            </a:r>
            <a:endParaRPr lang="ru-RU" dirty="0" smtClean="0">
              <a:solidFill>
                <a:schemeClr val="bg1"/>
              </a:solidFill>
            </a:endParaRPr>
          </a:p>
          <a:p>
            <a:pPr algn="just">
              <a:buNone/>
            </a:pPr>
            <a:r>
              <a:rPr lang="ru-RU" b="1" dirty="0" smtClean="0">
                <a:solidFill>
                  <a:schemeClr val="bg1"/>
                </a:solidFill>
              </a:rPr>
              <a:t>Задачи:</a:t>
            </a:r>
            <a:r>
              <a:rPr lang="ru-RU" dirty="0" smtClean="0">
                <a:solidFill>
                  <a:schemeClr val="bg1"/>
                </a:solidFill>
              </a:rPr>
              <a:t> формировать представления детей об эвакуации из помещения группы при возникновении пожара; умение вести себя правильно в возникшей опасной ситуации. развивать внимание, быстроту реакции; воспитывать чувство опасности.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21" descr="C:\Users\Pk\Desktop\17 .jpg"/>
          <p:cNvPicPr>
            <a:picLocks noChangeAspect="1" noChangeArrowheads="1"/>
          </p:cNvPicPr>
          <p:nvPr/>
        </p:nvPicPr>
        <p:blipFill>
          <a:blip r:embed="rId2" cstate="print"/>
          <a:srcRect l="1626" t="2400" r="1372" b="981"/>
          <a:stretch>
            <a:fillRect/>
          </a:stretch>
        </p:blipFill>
        <p:spPr bwMode="auto">
          <a:xfrm>
            <a:off x="323528" y="548680"/>
            <a:ext cx="8432596" cy="591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92696"/>
            <a:ext cx="2641085" cy="2232248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692696"/>
            <a:ext cx="2664296" cy="2258859"/>
          </a:xfrm>
          <a:prstGeom prst="rect">
            <a:avLst/>
          </a:prstGeom>
          <a:noFill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620688"/>
            <a:ext cx="2726281" cy="2304256"/>
          </a:xfrm>
          <a:prstGeom prst="rect">
            <a:avLst/>
          </a:prstGeom>
          <a:noFill/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4077072"/>
            <a:ext cx="2664296" cy="2250586"/>
          </a:xfrm>
          <a:prstGeom prst="rect">
            <a:avLst/>
          </a:prstGeom>
          <a:noFill/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4077072"/>
            <a:ext cx="2592288" cy="2239442"/>
          </a:xfrm>
          <a:prstGeom prst="rect">
            <a:avLst/>
          </a:prstGeom>
          <a:noFill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4005064"/>
            <a:ext cx="2664296" cy="22518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chemeClr val="bg1"/>
                </a:solidFill>
              </a:rPr>
              <a:t>Игра: «Чем можно потушить небольшой огонь?»</a:t>
            </a:r>
          </a:p>
          <a:p>
            <a:pPr algn="just">
              <a:buNone/>
            </a:pPr>
            <a:r>
              <a:rPr lang="ru-RU" b="1" dirty="0" smtClean="0">
                <a:solidFill>
                  <a:schemeClr val="bg1"/>
                </a:solidFill>
              </a:rPr>
              <a:t>Цель: </a:t>
            </a:r>
            <a:r>
              <a:rPr lang="ru-RU" dirty="0" smtClean="0">
                <a:solidFill>
                  <a:schemeClr val="bg1"/>
                </a:solidFill>
              </a:rPr>
              <a:t>закрепление знаний о мерах предотвращения пожара. </a:t>
            </a:r>
          </a:p>
          <a:p>
            <a:pPr algn="just">
              <a:buNone/>
            </a:pPr>
            <a:r>
              <a:rPr lang="ru-RU" b="1" dirty="0" smtClean="0">
                <a:solidFill>
                  <a:schemeClr val="bg1"/>
                </a:solidFill>
              </a:rPr>
              <a:t>Задача:</a:t>
            </a:r>
            <a:r>
              <a:rPr lang="ru-RU" dirty="0" smtClean="0">
                <a:solidFill>
                  <a:schemeClr val="bg1"/>
                </a:solidFill>
              </a:rPr>
              <a:t> развивать словарь, внимание, память.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23" descr="C:\Users\Pk\Desktop\19 .jpg"/>
          <p:cNvPicPr>
            <a:picLocks noChangeAspect="1" noChangeArrowheads="1"/>
          </p:cNvPicPr>
          <p:nvPr/>
        </p:nvPicPr>
        <p:blipFill>
          <a:blip r:embed="rId2" cstate="print"/>
          <a:srcRect l="1440" t="3010" r="1910" b="3051"/>
          <a:stretch>
            <a:fillRect/>
          </a:stretch>
        </p:blipFill>
        <p:spPr bwMode="auto">
          <a:xfrm>
            <a:off x="395536" y="548680"/>
            <a:ext cx="8460545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692696"/>
            <a:ext cx="2459163" cy="2304256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620688"/>
            <a:ext cx="2520280" cy="2352262"/>
          </a:xfrm>
          <a:prstGeom prst="rect">
            <a:avLst/>
          </a:prstGeom>
          <a:noFill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692696"/>
            <a:ext cx="2535344" cy="2376264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7" y="3717032"/>
            <a:ext cx="2536013" cy="2376264"/>
          </a:xfrm>
          <a:prstGeom prst="rect">
            <a:avLst/>
          </a:prstGeom>
          <a:noFill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3789040"/>
            <a:ext cx="2520280" cy="2343763"/>
          </a:xfrm>
          <a:prstGeom prst="rect">
            <a:avLst/>
          </a:prstGeom>
          <a:noFill/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168" y="3789040"/>
            <a:ext cx="2520280" cy="23522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1270000"/>
            <a:ext cx="7886699" cy="367116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6000" dirty="0" smtClean="0">
                <a:solidFill>
                  <a:schemeClr val="bg1"/>
                </a:solidFill>
                <a:cs typeface="Times New Roman" pitchFamily="18" charset="0"/>
              </a:rPr>
              <a:t>Спасибо за внимание!</a:t>
            </a:r>
          </a:p>
          <a:p>
            <a:pPr algn="ctr">
              <a:buNone/>
            </a:pPr>
            <a:endParaRPr lang="ru-RU" sz="6000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 algn="ctr">
              <a:buNone/>
            </a:pPr>
            <a:endParaRPr lang="ru-RU" sz="6000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dirty="0" smtClean="0">
                <a:solidFill>
                  <a:schemeClr val="bg1"/>
                </a:solidFill>
                <a:cs typeface="Times New Roman" pitchFamily="18" charset="0"/>
              </a:rPr>
              <a:t>На основе материалов «Обучающие карточки для детей 5 7 лет»</a:t>
            </a:r>
            <a:endParaRPr lang="ru-RU" sz="2000" dirty="0">
              <a:solidFill>
                <a:schemeClr val="bg1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chemeClr val="bg1"/>
                </a:solidFill>
              </a:rPr>
              <a:t>Игра «Потуши огонь».</a:t>
            </a:r>
          </a:p>
          <a:p>
            <a:pPr algn="just">
              <a:buNone/>
            </a:pPr>
            <a:r>
              <a:rPr lang="ru-RU" b="1" dirty="0" smtClean="0">
                <a:solidFill>
                  <a:schemeClr val="bg1"/>
                </a:solidFill>
              </a:rPr>
              <a:t>Цель: </a:t>
            </a:r>
            <a:r>
              <a:rPr lang="ru-RU" dirty="0" smtClean="0">
                <a:solidFill>
                  <a:schemeClr val="bg1"/>
                </a:solidFill>
              </a:rPr>
              <a:t>формирование знаний детей о предметах, необходимых при тушении пожара, правилах их использования. </a:t>
            </a:r>
          </a:p>
          <a:p>
            <a:pPr algn="just">
              <a:buNone/>
            </a:pPr>
            <a:r>
              <a:rPr lang="ru-RU" b="1" dirty="0" smtClean="0">
                <a:solidFill>
                  <a:schemeClr val="bg1"/>
                </a:solidFill>
              </a:rPr>
              <a:t>Задачи:</a:t>
            </a:r>
            <a:r>
              <a:rPr lang="ru-RU" dirty="0" smtClean="0">
                <a:solidFill>
                  <a:schemeClr val="bg1"/>
                </a:solidFill>
              </a:rPr>
              <a:t> закреплять знания о предметах, которые могут вызвать пожар; развивать речь, память, логическое мышление; воспитывать чувство ответственности.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C:\Users\Pk\Desktop\3 .jpg"/>
          <p:cNvPicPr>
            <a:picLocks noGrp="1"/>
          </p:cNvPicPr>
          <p:nvPr>
            <p:ph idx="1"/>
          </p:nvPr>
        </p:nvPicPr>
        <p:blipFill>
          <a:blip r:embed="rId3" cstate="print"/>
          <a:srcRect l="2241" t="1594" r="2636" b="4980"/>
          <a:stretch>
            <a:fillRect/>
          </a:stretch>
        </p:blipFill>
        <p:spPr bwMode="auto">
          <a:xfrm>
            <a:off x="467544" y="548680"/>
            <a:ext cx="8424936" cy="5700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620688" y="764704"/>
            <a:ext cx="2786178" cy="2232248"/>
          </a:xfrm>
          <a:prstGeom prst="rect">
            <a:avLst/>
          </a:prstGeom>
          <a:noFill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60432" y="764704"/>
            <a:ext cx="2532790" cy="2304256"/>
          </a:xfrm>
          <a:prstGeom prst="rect">
            <a:avLst/>
          </a:prstGeom>
          <a:noFill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620688" y="3933056"/>
            <a:ext cx="2696300" cy="2160240"/>
          </a:xfrm>
          <a:prstGeom prst="rect">
            <a:avLst/>
          </a:prstGeom>
          <a:noFill/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5777880"/>
            <a:ext cx="2688300" cy="2160240"/>
          </a:xfrm>
          <a:prstGeom prst="rect">
            <a:avLst/>
          </a:prstGeom>
          <a:noFill/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88424" y="3933056"/>
            <a:ext cx="2680298" cy="2160240"/>
          </a:xfrm>
          <a:prstGeom prst="rect">
            <a:avLst/>
          </a:prstGeom>
          <a:noFill/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-531440"/>
            <a:ext cx="259228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61702E-6 L 0.00018 0.19403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7567E-6 L 0.23837 -2.27567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93062E-6 L 0.00278 -0.26873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5" descr="C:\Users\Pk\Desktop\4 .jpg"/>
          <p:cNvPicPr>
            <a:picLocks noChangeAspect="1" noChangeArrowheads="1"/>
          </p:cNvPicPr>
          <p:nvPr/>
        </p:nvPicPr>
        <p:blipFill>
          <a:blip r:embed="rId2" cstate="print"/>
          <a:srcRect l="2393" t="3440" r="2022" b="3926"/>
          <a:stretch>
            <a:fillRect/>
          </a:stretch>
        </p:blipFill>
        <p:spPr bwMode="auto">
          <a:xfrm>
            <a:off x="395536" y="692696"/>
            <a:ext cx="8496944" cy="5793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764704"/>
            <a:ext cx="2736304" cy="2307416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764704"/>
            <a:ext cx="2736304" cy="2307417"/>
          </a:xfrm>
          <a:prstGeom prst="rect">
            <a:avLst/>
          </a:prstGeom>
          <a:noFill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764704"/>
            <a:ext cx="2736304" cy="2311247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005064"/>
            <a:ext cx="2767625" cy="2304256"/>
          </a:xfrm>
          <a:prstGeom prst="rect">
            <a:avLst/>
          </a:prstGeom>
          <a:noFill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4005064"/>
            <a:ext cx="2736304" cy="2282310"/>
          </a:xfrm>
          <a:prstGeom prst="rect">
            <a:avLst/>
          </a:prstGeom>
          <a:noFill/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2160" y="4005064"/>
            <a:ext cx="2736304" cy="23112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7" descr="C:\Users\Pk\Desktop\4 .jpg"/>
          <p:cNvPicPr>
            <a:picLocks noChangeAspect="1" noChangeArrowheads="1"/>
          </p:cNvPicPr>
          <p:nvPr/>
        </p:nvPicPr>
        <p:blipFill>
          <a:blip r:embed="rId2" cstate="print"/>
          <a:srcRect l="3043" t="3440" r="2065" b="3926"/>
          <a:stretch>
            <a:fillRect/>
          </a:stretch>
        </p:blipFill>
        <p:spPr bwMode="auto">
          <a:xfrm>
            <a:off x="395536" y="476672"/>
            <a:ext cx="8496944" cy="5837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348880"/>
            <a:ext cx="2719926" cy="2376264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348880"/>
            <a:ext cx="2719926" cy="230425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2276872"/>
            <a:ext cx="2808312" cy="2329136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2348880"/>
            <a:ext cx="2736304" cy="2318132"/>
          </a:xfrm>
          <a:prstGeom prst="rect">
            <a:avLst/>
          </a:prstGeom>
          <a:noFill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2420888"/>
            <a:ext cx="2736304" cy="2318131"/>
          </a:xfrm>
          <a:prstGeom prst="rect">
            <a:avLst/>
          </a:prstGeom>
          <a:noFill/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848" y="2348880"/>
            <a:ext cx="2719926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54487E-6 L 0.00382 -0.258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-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8.32562E-7 L 0 0.2088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49584E-6 L 0.30018 -0.262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" y="-1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54487E-6 L -0.29532 -0.2483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" y="-1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51434E-6 L -0.30313 0.2134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" y="1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9584E-6 L 0.30799 0.2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" y="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9" descr="C:\Users\Pk\Desktop\7 .jpg"/>
          <p:cNvPicPr>
            <a:picLocks noChangeAspect="1" noChangeArrowheads="1"/>
          </p:cNvPicPr>
          <p:nvPr/>
        </p:nvPicPr>
        <p:blipFill>
          <a:blip r:embed="rId2" cstate="print"/>
          <a:srcRect l="1741" t="2277" r="1487" b="2621"/>
          <a:stretch>
            <a:fillRect/>
          </a:stretch>
        </p:blipFill>
        <p:spPr bwMode="auto">
          <a:xfrm>
            <a:off x="323528" y="438232"/>
            <a:ext cx="8496944" cy="587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28600" y="2276872"/>
            <a:ext cx="2664296" cy="2257127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56592" y="2348880"/>
            <a:ext cx="2592288" cy="2187512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28600" y="2288181"/>
            <a:ext cx="2720151" cy="2292947"/>
          </a:xfrm>
          <a:prstGeom prst="rect">
            <a:avLst/>
          </a:prstGeom>
          <a:noFill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828600" y="2348880"/>
            <a:ext cx="2664296" cy="2254404"/>
          </a:xfrm>
          <a:prstGeom prst="rect">
            <a:avLst/>
          </a:prstGeom>
          <a:noFill/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828600" y="2348880"/>
            <a:ext cx="2664296" cy="2249654"/>
          </a:xfrm>
          <a:prstGeom prst="rect">
            <a:avLst/>
          </a:prstGeom>
          <a:noFill/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756592" y="2276872"/>
            <a:ext cx="2592288" cy="2187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8575E-6 L 0.13871 -0.267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54487E-6 L 0.44497 -0.2483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" y="-1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2858E-6 L 0.74827 -0.253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" y="-1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51434E-6 L 0.13785 0.2134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5097E-6 L 0.43716 0.2139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" y="1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5.73543E-7 L 0.74046 0.2289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" y="1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1" descr="C:\Users\Pk\Desktop\7 .jpg"/>
          <p:cNvPicPr>
            <a:picLocks noChangeAspect="1" noChangeArrowheads="1"/>
          </p:cNvPicPr>
          <p:nvPr/>
        </p:nvPicPr>
        <p:blipFill>
          <a:blip r:embed="rId2" cstate="print"/>
          <a:srcRect l="1736" t="1829" r="1475" b="3069"/>
          <a:stretch>
            <a:fillRect/>
          </a:stretch>
        </p:blipFill>
        <p:spPr bwMode="auto">
          <a:xfrm>
            <a:off x="251520" y="548680"/>
            <a:ext cx="8738014" cy="6044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2708920"/>
            <a:ext cx="2728028" cy="2304256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2708920"/>
            <a:ext cx="2736304" cy="2318751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2708920"/>
            <a:ext cx="2730970" cy="2304256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2708920"/>
            <a:ext cx="2664296" cy="2250424"/>
          </a:xfrm>
          <a:prstGeom prst="rect">
            <a:avLst/>
          </a:prstGeom>
          <a:noFill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4" y="2708920"/>
            <a:ext cx="2736304" cy="2311246"/>
          </a:xfrm>
          <a:prstGeom prst="rect">
            <a:avLst/>
          </a:prstGeom>
          <a:noFill/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48264" y="2708920"/>
            <a:ext cx="2736304" cy="23112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96296E-6 L -0.71632 -0.293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" y="-1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22222E-6 L -0.71268 0.203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" y="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-0.40174 -0.2840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" y="-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2.96296E-6 L -0.40903 0.1995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0093 L -0.08663 -0.2949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" y="-1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0047 L -0.09462 0.1990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rgbClr val="FFFFFF"/>
                </a:solidFill>
              </a:rPr>
              <a:t>Игра «Причины возникновения пожара».</a:t>
            </a:r>
          </a:p>
          <a:p>
            <a:pPr algn="just">
              <a:buNone/>
            </a:pPr>
            <a:r>
              <a:rPr lang="ru-RU" dirty="0" smtClean="0">
                <a:solidFill>
                  <a:srgbClr val="FFFFFF"/>
                </a:solidFill>
              </a:rPr>
              <a:t>Цель: уточнение, систематизация, углубление знаний детей о причинах возникновения пожара,  последствиях неосторожного обращения с огнем и необходимых предметах тушения возгораний.</a:t>
            </a:r>
          </a:p>
          <a:p>
            <a:pPr algn="just">
              <a:buNone/>
            </a:pPr>
            <a:r>
              <a:rPr lang="ru-RU" dirty="0" smtClean="0">
                <a:solidFill>
                  <a:srgbClr val="FFFFFF"/>
                </a:solidFill>
              </a:rPr>
              <a:t>Задачи: развивать наблюдательность, память, любознательность,  логическое мышление.</a:t>
            </a:r>
            <a:endParaRPr 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3" descr="C:\Users\Pk\Desktop\10 .jpg"/>
          <p:cNvPicPr>
            <a:picLocks noChangeAspect="1" noChangeArrowheads="1"/>
          </p:cNvPicPr>
          <p:nvPr/>
        </p:nvPicPr>
        <p:blipFill>
          <a:blip r:embed="rId2" cstate="print"/>
          <a:srcRect l="1629" t="1101" r="1892" b="2478"/>
          <a:stretch>
            <a:fillRect/>
          </a:stretch>
        </p:blipFill>
        <p:spPr bwMode="auto">
          <a:xfrm>
            <a:off x="323528" y="418199"/>
            <a:ext cx="8424936" cy="5891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548680"/>
            <a:ext cx="2664296" cy="2261969"/>
          </a:xfrm>
          <a:prstGeom prst="rect">
            <a:avLst/>
          </a:prstGeom>
          <a:noFill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548680"/>
            <a:ext cx="2639722" cy="2232248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933056"/>
            <a:ext cx="2629288" cy="2232248"/>
          </a:xfrm>
          <a:prstGeom prst="rect">
            <a:avLst/>
          </a:prstGeom>
          <a:noFill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3933056"/>
            <a:ext cx="2629288" cy="2232248"/>
          </a:xfrm>
          <a:prstGeom prst="rect">
            <a:avLst/>
          </a:prstGeom>
          <a:noFill/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3933056"/>
            <a:ext cx="2592288" cy="2193475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548680"/>
            <a:ext cx="2664296" cy="22619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powerpointstore.com_7</Template>
  <TotalTime>512</TotalTime>
  <Words>295</Words>
  <Application>Microsoft Office PowerPoint</Application>
  <PresentationFormat>Экран (4:3)</PresentationFormat>
  <Paragraphs>33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Acer</dc:creator>
  <cp:lastModifiedBy>Acer</cp:lastModifiedBy>
  <cp:revision>77</cp:revision>
  <dcterms:created xsi:type="dcterms:W3CDTF">2018-12-02T10:11:38Z</dcterms:created>
  <dcterms:modified xsi:type="dcterms:W3CDTF">2018-12-26T15:16:54Z</dcterms:modified>
</cp:coreProperties>
</file>