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65" r:id="rId2"/>
    <p:sldId id="278" r:id="rId3"/>
    <p:sldId id="258" r:id="rId4"/>
    <p:sldId id="296" r:id="rId5"/>
    <p:sldId id="302" r:id="rId6"/>
    <p:sldId id="303" r:id="rId7"/>
    <p:sldId id="297" r:id="rId8"/>
    <p:sldId id="300" r:id="rId9"/>
    <p:sldId id="301" r:id="rId10"/>
    <p:sldId id="275" r:id="rId11"/>
    <p:sldId id="315" r:id="rId12"/>
    <p:sldId id="287" r:id="rId13"/>
    <p:sldId id="276" r:id="rId14"/>
    <p:sldId id="288" r:id="rId15"/>
    <p:sldId id="292" r:id="rId16"/>
    <p:sldId id="293" r:id="rId17"/>
    <p:sldId id="294" r:id="rId18"/>
    <p:sldId id="304" r:id="rId19"/>
    <p:sldId id="295" r:id="rId20"/>
    <p:sldId id="283" r:id="rId21"/>
    <p:sldId id="279" r:id="rId22"/>
    <p:sldId id="305" r:id="rId23"/>
    <p:sldId id="312" r:id="rId24"/>
    <p:sldId id="289" r:id="rId25"/>
    <p:sldId id="307" r:id="rId26"/>
    <p:sldId id="290" r:id="rId27"/>
    <p:sldId id="291" r:id="rId28"/>
    <p:sldId id="317" r:id="rId29"/>
    <p:sldId id="267" r:id="rId30"/>
    <p:sldId id="308" r:id="rId31"/>
    <p:sldId id="309" r:id="rId32"/>
    <p:sldId id="314" r:id="rId33"/>
    <p:sldId id="284" r:id="rId34"/>
    <p:sldId id="259" r:id="rId35"/>
    <p:sldId id="261" r:id="rId36"/>
    <p:sldId id="306" r:id="rId37"/>
    <p:sldId id="311" r:id="rId38"/>
    <p:sldId id="316" r:id="rId39"/>
    <p:sldId id="313" r:id="rId40"/>
    <p:sldId id="310" r:id="rId41"/>
    <p:sldId id="256" r:id="rId4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756" autoAdjust="0"/>
  </p:normalViewPr>
  <p:slideViewPr>
    <p:cSldViewPr>
      <p:cViewPr varScale="1">
        <p:scale>
          <a:sx n="67" d="100"/>
          <a:sy n="67" d="100"/>
        </p:scale>
        <p:origin x="-1464"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65204BD1-184A-4CED-94B0-FB764450CD05}" type="datetimeFigureOut">
              <a:rPr lang="ru-RU" smtClean="0"/>
              <a:pPr/>
              <a:t>11.12.2011</a:t>
            </a:fld>
            <a:endParaRPr lang="ru-RU" dirty="0"/>
          </a:p>
        </p:txBody>
      </p:sp>
      <p:sp>
        <p:nvSpPr>
          <p:cNvPr id="17" name="Нижний колонтитул 16"/>
          <p:cNvSpPr>
            <a:spLocks noGrp="1"/>
          </p:cNvSpPr>
          <p:nvPr>
            <p:ph type="ftr" sz="quarter" idx="11"/>
          </p:nvPr>
        </p:nvSpPr>
        <p:spPr/>
        <p:txBody>
          <a:bodyPr/>
          <a:lstStyle/>
          <a:p>
            <a:endParaRPr lang="ru-RU" dirty="0"/>
          </a:p>
        </p:txBody>
      </p:sp>
      <p:sp>
        <p:nvSpPr>
          <p:cNvPr id="29" name="Номер слайда 28"/>
          <p:cNvSpPr>
            <a:spLocks noGrp="1"/>
          </p:cNvSpPr>
          <p:nvPr>
            <p:ph type="sldNum" sz="quarter" idx="12"/>
          </p:nvPr>
        </p:nvSpPr>
        <p:spPr/>
        <p:txBody>
          <a:bodyPr/>
          <a:lstStyle/>
          <a:p>
            <a:fld id="{D901AAD6-C1AE-413B-A1CA-11694B6A575F}" type="slidenum">
              <a:rPr lang="ru-RU" smtClean="0"/>
              <a:pPr/>
              <a:t>‹#›</a:t>
            </a:fld>
            <a:endParaRPr lang="ru-RU" dirty="0"/>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5204BD1-184A-4CED-94B0-FB764450CD05}" type="datetimeFigureOut">
              <a:rPr lang="ru-RU" smtClean="0"/>
              <a:pPr/>
              <a:t>11.12.2011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D901AAD6-C1AE-413B-A1CA-11694B6A575F}"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5204BD1-184A-4CED-94B0-FB764450CD05}" type="datetimeFigureOut">
              <a:rPr lang="ru-RU" smtClean="0"/>
              <a:pPr/>
              <a:t>11.12.2011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D901AAD6-C1AE-413B-A1CA-11694B6A575F}"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5204BD1-184A-4CED-94B0-FB764450CD05}" type="datetimeFigureOut">
              <a:rPr lang="ru-RU" smtClean="0"/>
              <a:pPr/>
              <a:t>11.12.2011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D901AAD6-C1AE-413B-A1CA-11694B6A575F}"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65204BD1-184A-4CED-94B0-FB764450CD05}" type="datetimeFigureOut">
              <a:rPr lang="ru-RU" smtClean="0"/>
              <a:pPr/>
              <a:t>11.12.2011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a:xfrm>
            <a:off x="7924800" y="6416675"/>
            <a:ext cx="762000" cy="365125"/>
          </a:xfrm>
        </p:spPr>
        <p:txBody>
          <a:bodyPr/>
          <a:lstStyle/>
          <a:p>
            <a:fld id="{D901AAD6-C1AE-413B-A1CA-11694B6A575F}" type="slidenum">
              <a:rPr lang="ru-RU" smtClean="0"/>
              <a:pPr/>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65204BD1-184A-4CED-94B0-FB764450CD05}" type="datetimeFigureOut">
              <a:rPr lang="ru-RU" smtClean="0"/>
              <a:pPr/>
              <a:t>11.12.2011</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D901AAD6-C1AE-413B-A1CA-11694B6A575F}"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65204BD1-184A-4CED-94B0-FB764450CD05}" type="datetimeFigureOut">
              <a:rPr lang="ru-RU" smtClean="0"/>
              <a:pPr/>
              <a:t>11.12.2011</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D901AAD6-C1AE-413B-A1CA-11694B6A575F}"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65204BD1-184A-4CED-94B0-FB764450CD05}" type="datetimeFigureOut">
              <a:rPr lang="ru-RU" smtClean="0"/>
              <a:pPr/>
              <a:t>11.12.2011</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D901AAD6-C1AE-413B-A1CA-11694B6A575F}"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5204BD1-184A-4CED-94B0-FB764450CD05}" type="datetimeFigureOut">
              <a:rPr lang="ru-RU" smtClean="0"/>
              <a:pPr/>
              <a:t>11.12.2011</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D901AAD6-C1AE-413B-A1CA-11694B6A575F}"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65204BD1-184A-4CED-94B0-FB764450CD05}" type="datetimeFigureOut">
              <a:rPr lang="ru-RU" smtClean="0"/>
              <a:pPr/>
              <a:t>11.12.2011</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D901AAD6-C1AE-413B-A1CA-11694B6A575F}"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dirty="0"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65204BD1-184A-4CED-94B0-FB764450CD05}" type="datetimeFigureOut">
              <a:rPr lang="ru-RU" smtClean="0"/>
              <a:pPr/>
              <a:t>11.12.2011</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D901AAD6-C1AE-413B-A1CA-11694B6A575F}"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65204BD1-184A-4CED-94B0-FB764450CD05}" type="datetimeFigureOut">
              <a:rPr lang="ru-RU" smtClean="0"/>
              <a:pPr/>
              <a:t>11.12.2011</a:t>
            </a:fld>
            <a:endParaRPr lang="ru-RU" dirty="0"/>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dirty="0"/>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D901AAD6-C1AE-413B-A1CA-11694B6A575F}" type="slidenum">
              <a:rPr lang="ru-RU" smtClean="0"/>
              <a:pPr/>
              <a:t>‹#›</a:t>
            </a:fld>
            <a:endParaRPr lang="ru-RU" dirty="0"/>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audio" Target="file:///G:\&#1050;&#1072;&#1081;&#1090;&#1072;&#1088;&#1099;&#1075;&#1099;&#1079;%20&#1075;&#1072;&#1088;&#1084;&#1091;&#1085;%20&#1090;&#1072;&#1074;&#1099;&#1096;&#1099;&#1085;\&#1043;&#1072;&#1088;&#1084;&#1091;&#1085;%20&#1082;&#1086;&#1077;(%20mix)%202010%20...mp3" TargetMode="Externa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audio" Target="file:///C:\Users\melt\Desktop\&#1050;&#1072;&#1081;&#1090;&#1072;&#1088;&#1099;&#1075;&#1099;&#1079;%20&#1075;&#1072;&#1088;&#1084;&#1091;&#1085;%20&#1090;&#1072;&#1074;&#1099;&#1096;&#1099;&#1085;\&#1050;&#1072;&#1081;&#1090;&#1072;&#1088;&#1099;&#1075;&#1099;&#1079;%20&#1075;&#1072;&#1088;&#1084;&#1091;&#1085;%20&#1090;&#1072;&#1074;&#1099;&#1096;&#1099;&#1085;.mp3" TargetMode="Externa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57224" y="357166"/>
            <a:ext cx="242374" cy="369332"/>
          </a:xfrm>
          <a:prstGeom prst="rect">
            <a:avLst/>
          </a:prstGeom>
        </p:spPr>
        <p:txBody>
          <a:bodyPr wrap="none">
            <a:spAutoFit/>
          </a:bodyPr>
          <a:lstStyle/>
          <a:p>
            <a:r>
              <a:rPr lang="tt-RU" dirty="0" smtClean="0"/>
              <a:t> </a:t>
            </a:r>
            <a:endParaRPr lang="ru-RU" dirty="0"/>
          </a:p>
        </p:txBody>
      </p:sp>
      <p:pic>
        <p:nvPicPr>
          <p:cNvPr id="1026" name="Picture 2" descr="C:\Users\melt\Desktop\Фотографии\x_6a47a98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Прямоугольник 5"/>
          <p:cNvSpPr/>
          <p:nvPr/>
        </p:nvSpPr>
        <p:spPr>
          <a:xfrm>
            <a:off x="857224" y="1000108"/>
            <a:ext cx="7715304" cy="3046988"/>
          </a:xfrm>
          <a:prstGeom prst="rect">
            <a:avLst/>
          </a:prstGeom>
        </p:spPr>
        <p:txBody>
          <a:bodyPr wrap="square">
            <a:spAutoFit/>
          </a:bodyPr>
          <a:lstStyle/>
          <a:p>
            <a:pPr algn="ctr"/>
            <a:r>
              <a:rPr lang="ru-RU" sz="9600" b="1" spc="100" dirty="0" smtClean="0">
                <a:ln w="18000">
                  <a:solidFill>
                    <a:schemeClr val="accent1">
                      <a:satMod val="200000"/>
                      <a:tint val="72000"/>
                    </a:schemeClr>
                  </a:solidFill>
                  <a:prstDash val="solid"/>
                </a:ln>
                <a:solidFill>
                  <a:srgbClr val="FFFF00"/>
                </a:solidFill>
                <a:effectLst>
                  <a:outerShdw blurRad="25000" dist="20000" dir="16020000" algn="tl">
                    <a:schemeClr val="accent1">
                      <a:satMod val="200000"/>
                      <a:shade val="1000"/>
                      <a:alpha val="60000"/>
                    </a:schemeClr>
                  </a:outerShdw>
                </a:effectLst>
              </a:rPr>
              <a:t>Х</a:t>
            </a:r>
            <a:r>
              <a:rPr lang="tt-RU" sz="9600" b="1" spc="100" dirty="0" smtClean="0">
                <a:ln w="18000">
                  <a:solidFill>
                    <a:schemeClr val="accent1">
                      <a:satMod val="200000"/>
                      <a:tint val="72000"/>
                    </a:schemeClr>
                  </a:solidFill>
                  <a:prstDash val="solid"/>
                </a:ln>
                <a:solidFill>
                  <a:srgbClr val="FFFF00"/>
                </a:solidFill>
                <a:effectLst>
                  <a:outerShdw blurRad="25000" dist="20000" dir="16020000" algn="tl">
                    <a:schemeClr val="accent1">
                      <a:satMod val="200000"/>
                      <a:shade val="1000"/>
                      <a:alpha val="60000"/>
                    </a:schemeClr>
                  </a:outerShdw>
                </a:effectLst>
              </a:rPr>
              <a:t>әерле көн,</a:t>
            </a:r>
          </a:p>
          <a:p>
            <a:pPr algn="ctr"/>
            <a:r>
              <a:rPr lang="tt-RU" sz="9600" b="1" spc="100" dirty="0" smtClean="0">
                <a:ln w="18000">
                  <a:solidFill>
                    <a:schemeClr val="accent1">
                      <a:satMod val="200000"/>
                      <a:tint val="72000"/>
                    </a:schemeClr>
                  </a:solidFill>
                  <a:prstDash val="solid"/>
                </a:ln>
                <a:solidFill>
                  <a:srgbClr val="FFFF00"/>
                </a:solidFill>
                <a:effectLst>
                  <a:outerShdw blurRad="25000" dist="20000" dir="16020000" algn="tl">
                    <a:schemeClr val="accent1">
                      <a:satMod val="200000"/>
                      <a:shade val="1000"/>
                      <a:alpha val="60000"/>
                    </a:schemeClr>
                  </a:outerShdw>
                </a:effectLst>
              </a:rPr>
              <a:t>укучылар!!!</a:t>
            </a:r>
            <a:endParaRPr lang="ru-RU" sz="9600" b="1" spc="100" dirty="0">
              <a:ln w="18000">
                <a:solidFill>
                  <a:schemeClr val="accent1">
                    <a:satMod val="200000"/>
                    <a:tint val="72000"/>
                  </a:schemeClr>
                </a:solidFill>
                <a:prstDash val="solid"/>
              </a:ln>
              <a:solidFill>
                <a:srgbClr val="FFFF00"/>
              </a:solidFill>
              <a:effectLst>
                <a:outerShdw blurRad="25000" dist="20000" dir="16020000" algn="tl">
                  <a:schemeClr val="accent1">
                    <a:satMod val="200000"/>
                    <a:shade val="1000"/>
                    <a:alpha val="60000"/>
                  </a:schemeClr>
                </a:outerShdw>
              </a:effectLst>
            </a:endParaRPr>
          </a:p>
        </p:txBody>
      </p:sp>
    </p:spTree>
  </p:cSld>
  <p:clrMapOvr>
    <a:masterClrMapping/>
  </p:clrMapOvr>
  <p:transition>
    <p:strips dir="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14290"/>
            <a:ext cx="4429124" cy="6001643"/>
          </a:xfrm>
          <a:prstGeom prst="rect">
            <a:avLst/>
          </a:prstGeom>
        </p:spPr>
        <p:txBody>
          <a:bodyPr wrap="square">
            <a:spAutoFit/>
          </a:bodyPr>
          <a:lstStyle/>
          <a:p>
            <a:r>
              <a:rPr lang="tt-RU" sz="3200" i="1" dirty="0" smtClean="0">
                <a:solidFill>
                  <a:srgbClr val="002060"/>
                </a:solidFill>
              </a:rPr>
              <a:t>Татар халкы элек-  электән җырга, моңга бай булган. Ул үзенең кайгысын да, шатлыгын да җыр белән уртаклашкан, җырлар  аша иң тирән тойгыларын бирә алган, күңел хисләренең күп төрле хасиятләрен милли уен кораллары аша чагылдырган. </a:t>
            </a:r>
            <a:endParaRPr lang="ru-RU" sz="3200" i="1" dirty="0">
              <a:solidFill>
                <a:srgbClr val="002060"/>
              </a:solidFill>
            </a:endParaRPr>
          </a:p>
        </p:txBody>
      </p:sp>
      <p:pic>
        <p:nvPicPr>
          <p:cNvPr id="2050" name="Picture 2"/>
          <p:cNvPicPr>
            <a:picLocks noChangeAspect="1" noChangeArrowheads="1"/>
          </p:cNvPicPr>
          <p:nvPr/>
        </p:nvPicPr>
        <p:blipFill>
          <a:blip r:embed="rId2" cstate="print"/>
          <a:srcRect/>
          <a:stretch>
            <a:fillRect/>
          </a:stretch>
        </p:blipFill>
        <p:spPr bwMode="auto">
          <a:xfrm>
            <a:off x="4549140" y="0"/>
            <a:ext cx="4594860" cy="6858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4786314" y="1500174"/>
            <a:ext cx="4357686" cy="3857652"/>
          </a:xfrm>
          <a:prstGeom prst="rect">
            <a:avLst/>
          </a:prstGeom>
          <a:noFill/>
          <a:ln w="9525">
            <a:noFill/>
            <a:miter lim="800000"/>
            <a:headEnd/>
            <a:tailEnd/>
          </a:ln>
          <a:effectLst/>
        </p:spPr>
      </p:pic>
      <p:sp>
        <p:nvSpPr>
          <p:cNvPr id="3" name="Прямоугольник 2"/>
          <p:cNvSpPr/>
          <p:nvPr/>
        </p:nvSpPr>
        <p:spPr>
          <a:xfrm>
            <a:off x="214282" y="163860"/>
            <a:ext cx="5000628" cy="6694140"/>
          </a:xfrm>
          <a:prstGeom prst="rect">
            <a:avLst/>
          </a:prstGeom>
        </p:spPr>
        <p:txBody>
          <a:bodyPr wrap="square">
            <a:spAutoFit/>
          </a:bodyPr>
          <a:lstStyle/>
          <a:p>
            <a:r>
              <a:rPr lang="tt-RU" sz="3300" i="1" dirty="0" smtClean="0">
                <a:solidFill>
                  <a:srgbClr val="002060"/>
                </a:solidFill>
              </a:rPr>
              <a:t>Уен кораллары арасында иң тирән тойгыларны бирә алган,тормыш сукмагының һәр мизгелендә кешегә юлдаш,көмеш телле татар гармуннары халыкның тормышында аерым урын алып тора. Гармунчының урыны һәрчак түрдән: йөрәктә дә,туй мәҗлесендә дә,бәйрәмнәрдә дә. </a:t>
            </a:r>
            <a:endParaRPr lang="ru-RU" sz="3300" i="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1428"/>
            <a:ext cx="9144000" cy="6859428"/>
          </a:xfrm>
          <a:prstGeom prst="rect">
            <a:avLst/>
          </a:prstGeom>
          <a:noFill/>
          <a:ln w="9525">
            <a:noFill/>
            <a:miter lim="800000"/>
            <a:headEnd/>
            <a:tailEnd/>
          </a:ln>
          <a:effectLst/>
        </p:spPr>
      </p:pic>
      <p:sp>
        <p:nvSpPr>
          <p:cNvPr id="4" name="Прямоугольник 3"/>
          <p:cNvSpPr/>
          <p:nvPr/>
        </p:nvSpPr>
        <p:spPr>
          <a:xfrm>
            <a:off x="2752875" y="0"/>
            <a:ext cx="5990743" cy="3785652"/>
          </a:xfrm>
          <a:prstGeom prst="rect">
            <a:avLst/>
          </a:prstGeom>
          <a:noFill/>
        </p:spPr>
        <p:txBody>
          <a:bodyPr wrap="none" lIns="91440" tIns="45720" rIns="91440" bIns="45720">
            <a:spAutoFit/>
          </a:bodyPr>
          <a:lstStyle/>
          <a:p>
            <a:pPr algn="ctr"/>
            <a:r>
              <a:rPr lang="ru-RU" sz="8000" b="1" i="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060"/>
                </a:solidFill>
                <a:effectLst>
                  <a:outerShdw blurRad="41275" dist="12700" dir="12000000" algn="tl" rotWithShape="0">
                    <a:srgbClr val="000000">
                      <a:alpha val="40000"/>
                    </a:srgbClr>
                  </a:outerShdw>
                </a:effectLst>
              </a:rPr>
              <a:t>Кайтарыгыз</a:t>
            </a:r>
          </a:p>
          <a:p>
            <a:pPr algn="ctr"/>
            <a:r>
              <a:rPr lang="ru-RU" sz="8000" b="1" i="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060"/>
                </a:solidFill>
                <a:effectLst>
                  <a:outerShdw blurRad="41275" dist="12700" dir="12000000" algn="tl" rotWithShape="0">
                    <a:srgbClr val="000000">
                      <a:alpha val="40000"/>
                    </a:srgbClr>
                  </a:outerShdw>
                </a:effectLst>
              </a:rPr>
              <a:t>гармун</a:t>
            </a:r>
          </a:p>
          <a:p>
            <a:pPr algn="ctr"/>
            <a:r>
              <a:rPr lang="ru-RU" sz="8000" b="1" i="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060"/>
                </a:solidFill>
                <a:effectLst>
                  <a:outerShdw blurRad="41275" dist="12700" dir="12000000" algn="tl" rotWithShape="0">
                    <a:srgbClr val="000000">
                      <a:alpha val="40000"/>
                    </a:srgbClr>
                  </a:outerShdw>
                </a:effectLst>
              </a:rPr>
              <a:t>т</a:t>
            </a:r>
            <a:r>
              <a:rPr lang="ru-RU" sz="8000" b="1" i="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060"/>
                </a:solidFill>
                <a:effectLst>
                  <a:outerShdw blurRad="41275" dist="12700" dir="12000000" algn="tl" rotWithShape="0">
                    <a:srgbClr val="000000">
                      <a:alpha val="40000"/>
                    </a:srgbClr>
                  </a:outerShdw>
                </a:effectLst>
              </a:rPr>
              <a:t>авышын.</a:t>
            </a:r>
            <a:endParaRPr lang="ru-RU" sz="8000" b="1" i="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060"/>
              </a:solidFill>
              <a:effectLst>
                <a:outerShdw blurRad="41275" dist="12700" dir="120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cstate="print"/>
          <a:srcRect/>
          <a:stretch>
            <a:fillRect/>
          </a:stretch>
        </p:blipFill>
        <p:spPr bwMode="auto">
          <a:xfrm rot="1163016">
            <a:off x="-108066" y="4383119"/>
            <a:ext cx="3158217" cy="2471305"/>
          </a:xfrm>
          <a:prstGeom prst="ellipse">
            <a:avLst/>
          </a:prstGeom>
          <a:noFill/>
          <a:ln w="9525">
            <a:noFill/>
            <a:miter lim="800000"/>
            <a:headEnd/>
            <a:tailEnd/>
          </a:ln>
          <a:effectLst/>
        </p:spPr>
      </p:pic>
      <p:pic>
        <p:nvPicPr>
          <p:cNvPr id="4" name="Picture 1"/>
          <p:cNvPicPr>
            <a:picLocks noChangeAspect="1" noChangeArrowheads="1"/>
          </p:cNvPicPr>
          <p:nvPr/>
        </p:nvPicPr>
        <p:blipFill>
          <a:blip r:embed="rId3" cstate="print"/>
          <a:srcRect/>
          <a:stretch>
            <a:fillRect/>
          </a:stretch>
        </p:blipFill>
        <p:spPr bwMode="auto">
          <a:xfrm rot="1179092">
            <a:off x="5867217" y="353058"/>
            <a:ext cx="3503338" cy="2628051"/>
          </a:xfrm>
          <a:prstGeom prst="ellipse">
            <a:avLst/>
          </a:prstGeom>
          <a:noFill/>
          <a:ln w="9525">
            <a:noFill/>
            <a:miter lim="800000"/>
            <a:headEnd/>
            <a:tailEnd/>
          </a:ln>
          <a:effectLst/>
        </p:spPr>
      </p:pic>
      <p:sp>
        <p:nvSpPr>
          <p:cNvPr id="31745" name="Rectangle 1"/>
          <p:cNvSpPr>
            <a:spLocks noChangeArrowheads="1"/>
          </p:cNvSpPr>
          <p:nvPr/>
        </p:nvSpPr>
        <p:spPr bwMode="auto">
          <a:xfrm>
            <a:off x="-928726" y="357166"/>
            <a:ext cx="7307642" cy="40318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276475" algn="l"/>
              </a:tabLst>
            </a:pPr>
            <a:r>
              <a:rPr kumimoji="0" lang="ru-RU" sz="3200" b="0"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Йөрәкләргә рәхәт тула,</a:t>
            </a:r>
            <a:endParaRPr kumimoji="0" lang="ru-RU" sz="3200" b="0"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76475" algn="l"/>
              </a:tabLst>
            </a:pPr>
            <a:r>
              <a:rPr kumimoji="0" lang="ru-RU" sz="3200" b="0"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Гармунда бер уйнасаң,</a:t>
            </a:r>
            <a:endParaRPr kumimoji="0" lang="ru-RU" sz="3200" b="0"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76475" algn="l"/>
              </a:tabLst>
            </a:pPr>
            <a:r>
              <a:rPr kumimoji="0" lang="ru-RU" sz="3200" b="0"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Телгәли ул йөрәкләрне,</a:t>
            </a:r>
            <a:endParaRPr kumimoji="0" lang="ru-RU" sz="3200" b="0"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76475" algn="l"/>
              </a:tabLst>
            </a:pPr>
            <a:r>
              <a:rPr kumimoji="0" lang="ru-RU" sz="3200" b="0"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Уйный белеп уйнасаң.</a:t>
            </a:r>
            <a:endParaRPr kumimoji="0" lang="ru-RU" sz="3200" b="0"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76475" algn="l"/>
              </a:tabLst>
            </a:pPr>
            <a:r>
              <a:rPr kumimoji="0" lang="ru-RU" sz="3200" b="0"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Нигә гармун чиртә икән</a:t>
            </a:r>
            <a:endParaRPr kumimoji="0" lang="ru-RU" sz="3200" b="0"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76475" algn="l"/>
              </a:tabLst>
            </a:pPr>
            <a:r>
              <a:rPr kumimoji="0" lang="ru-RU" sz="3200" b="0"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Күңелнең кылларына.</a:t>
            </a:r>
            <a:endParaRPr kumimoji="0" lang="ru-RU" sz="3200" b="0"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76475" algn="l"/>
              </a:tabLst>
            </a:pPr>
            <a:r>
              <a:rPr kumimoji="0" lang="ru-RU" sz="3200" b="0"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Кемнәр генә гашыйк түгел</a:t>
            </a:r>
            <a:endParaRPr kumimoji="0" lang="ru-RU" sz="3200" b="0"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76475" algn="l"/>
              </a:tabLst>
            </a:pPr>
            <a:r>
              <a:rPr kumimoji="0" lang="ru-RU" sz="3200" b="0"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Туган як моңнарына.	</a:t>
            </a:r>
            <a:endParaRPr kumimoji="0" lang="ru-RU" sz="3200" b="0" i="1" u="none" strike="noStrike" cap="none" normalizeH="0" baseline="0" dirty="0" smtClean="0">
              <a:ln>
                <a:noFill/>
              </a:ln>
              <a:solidFill>
                <a:srgbClr val="002060"/>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1745"/>
                                        </p:tgtEl>
                                        <p:attrNameLst>
                                          <p:attrName>style.visibility</p:attrName>
                                        </p:attrNameLst>
                                      </p:cBhvr>
                                      <p:to>
                                        <p:strVal val="visible"/>
                                      </p:to>
                                    </p:set>
                                    <p:animEffect transition="in" filter="circle(in)">
                                      <p:cBhvr>
                                        <p:cTn id="7" dur="2000"/>
                                        <p:tgtEl>
                                          <p:spTgt spid="31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857232"/>
            <a:ext cx="4572000" cy="4401205"/>
          </a:xfrm>
          <a:prstGeom prst="rect">
            <a:avLst/>
          </a:prstGeom>
        </p:spPr>
        <p:txBody>
          <a:bodyPr>
            <a:spAutoFit/>
          </a:bodyPr>
          <a:lstStyle/>
          <a:p>
            <a:r>
              <a:rPr lang="tt-RU" sz="4000" i="1" dirty="0" smtClean="0">
                <a:solidFill>
                  <a:srgbClr val="002060"/>
                </a:solidFill>
              </a:rPr>
              <a:t>Гармунны беренче булып 1782 елда Берлин остасы Бушман  ясаган дип исәпләнә.</a:t>
            </a:r>
            <a:r>
              <a:rPr lang="tt-RU" sz="4000" dirty="0" smtClean="0"/>
              <a:t> </a:t>
            </a:r>
            <a:r>
              <a:rPr lang="tt-RU" sz="4000" i="1" dirty="0" smtClean="0">
                <a:solidFill>
                  <a:srgbClr val="002060"/>
                </a:solidFill>
              </a:rPr>
              <a:t>Бу эшнең беренче үзәге Тула шәһәрендә була. </a:t>
            </a:r>
            <a:endParaRPr lang="ru-RU" sz="4000" i="1" dirty="0">
              <a:solidFill>
                <a:srgbClr val="002060"/>
              </a:solidFill>
            </a:endParaRPr>
          </a:p>
        </p:txBody>
      </p:sp>
      <p:pic>
        <p:nvPicPr>
          <p:cNvPr id="5" name="Picture 5"/>
          <p:cNvPicPr>
            <a:picLocks noChangeAspect="1" noChangeArrowheads="1"/>
          </p:cNvPicPr>
          <p:nvPr/>
        </p:nvPicPr>
        <p:blipFill>
          <a:blip r:embed="rId2" cstate="print"/>
          <a:srcRect/>
          <a:stretch>
            <a:fillRect/>
          </a:stretch>
        </p:blipFill>
        <p:spPr bwMode="auto">
          <a:xfrm>
            <a:off x="5214942" y="3214686"/>
            <a:ext cx="3929058" cy="3643314"/>
          </a:xfrm>
          <a:prstGeom prst="rect">
            <a:avLst/>
          </a:prstGeom>
          <a:noFill/>
          <a:ln w="9525">
            <a:noFill/>
            <a:miter lim="800000"/>
            <a:headEnd/>
            <a:tailEnd/>
          </a:ln>
          <a:effectLst/>
        </p:spPr>
      </p:pic>
      <p:pic>
        <p:nvPicPr>
          <p:cNvPr id="6" name="Picture 3"/>
          <p:cNvPicPr>
            <a:picLocks noChangeAspect="1" noChangeArrowheads="1"/>
          </p:cNvPicPr>
          <p:nvPr/>
        </p:nvPicPr>
        <p:blipFill>
          <a:blip r:embed="rId3" cstate="print"/>
          <a:srcRect/>
          <a:stretch>
            <a:fillRect/>
          </a:stretch>
        </p:blipFill>
        <p:spPr bwMode="auto">
          <a:xfrm>
            <a:off x="5214942" y="0"/>
            <a:ext cx="3929058" cy="321468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5143509" cy="3857632"/>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cstate="print"/>
          <a:srcRect/>
          <a:stretch>
            <a:fillRect/>
          </a:stretch>
        </p:blipFill>
        <p:spPr bwMode="auto">
          <a:xfrm>
            <a:off x="4571998" y="3286124"/>
            <a:ext cx="4572001" cy="3571876"/>
          </a:xfrm>
          <a:prstGeom prst="rect">
            <a:avLst/>
          </a:prstGeom>
          <a:noFill/>
          <a:ln w="9525">
            <a:noFill/>
            <a:miter lim="800000"/>
            <a:headEnd/>
            <a:tailEnd/>
          </a:ln>
          <a:effectLst/>
        </p:spPr>
      </p:pic>
      <p:sp>
        <p:nvSpPr>
          <p:cNvPr id="6" name="Прямоугольник 5"/>
          <p:cNvSpPr/>
          <p:nvPr/>
        </p:nvSpPr>
        <p:spPr>
          <a:xfrm>
            <a:off x="5429256" y="357166"/>
            <a:ext cx="2180148" cy="1015663"/>
          </a:xfrm>
          <a:prstGeom prst="rect">
            <a:avLst/>
          </a:prstGeom>
          <a:noFill/>
        </p:spPr>
        <p:txBody>
          <a:bodyPr wrap="none" lIns="91440" tIns="45720" rIns="91440" bIns="45720">
            <a:spAutoFit/>
          </a:bodyPr>
          <a:lstStyle/>
          <a:p>
            <a:pPr algn="ctr"/>
            <a:r>
              <a:rPr lang="tt-RU" sz="6000" b="1" i="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ТУЛА</a:t>
            </a:r>
            <a:endParaRPr lang="ru-RU" sz="6000" b="1" i="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7" name="Прямоугольник 6"/>
          <p:cNvSpPr/>
          <p:nvPr/>
        </p:nvSpPr>
        <p:spPr>
          <a:xfrm>
            <a:off x="5357818" y="1357298"/>
            <a:ext cx="2714206" cy="1015663"/>
          </a:xfrm>
          <a:prstGeom prst="rect">
            <a:avLst/>
          </a:prstGeom>
          <a:noFill/>
        </p:spPr>
        <p:txBody>
          <a:bodyPr wrap="none" lIns="91440" tIns="45720" rIns="91440" bIns="45720">
            <a:spAutoFit/>
          </a:bodyPr>
          <a:lstStyle/>
          <a:p>
            <a:pPr algn="ctr"/>
            <a:r>
              <a:rPr lang="tt-RU" sz="6000" b="1" i="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шәһәре</a:t>
            </a:r>
            <a:endParaRPr lang="ru-RU" sz="6000" b="1" i="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857232"/>
            <a:ext cx="3143240" cy="291972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6203794" y="928670"/>
            <a:ext cx="2940206" cy="2731124"/>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print"/>
          <a:srcRect/>
          <a:stretch>
            <a:fillRect/>
          </a:stretch>
        </p:blipFill>
        <p:spPr bwMode="auto">
          <a:xfrm>
            <a:off x="3428992" y="1857364"/>
            <a:ext cx="2500042" cy="2805107"/>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6041581" y="4143380"/>
            <a:ext cx="3102419" cy="2714620"/>
          </a:xfrm>
          <a:prstGeom prst="rect">
            <a:avLst/>
          </a:prstGeom>
          <a:noFill/>
          <a:ln w="9525">
            <a:noFill/>
            <a:miter lim="800000"/>
            <a:headEnd/>
            <a:tailEnd/>
          </a:ln>
          <a:effectLst/>
        </p:spPr>
      </p:pic>
      <p:pic>
        <p:nvPicPr>
          <p:cNvPr id="6" name="Picture 2"/>
          <p:cNvPicPr>
            <a:picLocks noChangeAspect="1" noChangeArrowheads="1"/>
          </p:cNvPicPr>
          <p:nvPr/>
        </p:nvPicPr>
        <p:blipFill>
          <a:blip r:embed="rId6" cstate="print"/>
          <a:srcRect/>
          <a:stretch>
            <a:fillRect/>
          </a:stretch>
        </p:blipFill>
        <p:spPr bwMode="auto">
          <a:xfrm>
            <a:off x="0" y="4071942"/>
            <a:ext cx="3370057" cy="2786058"/>
          </a:xfrm>
          <a:prstGeom prst="rect">
            <a:avLst/>
          </a:prstGeom>
          <a:noFill/>
          <a:ln w="9525">
            <a:noFill/>
            <a:miter lim="800000"/>
            <a:headEnd/>
            <a:tailEnd/>
          </a:ln>
          <a:effectLst/>
        </p:spPr>
      </p:pic>
      <p:sp>
        <p:nvSpPr>
          <p:cNvPr id="7" name="Прямоугольник 6"/>
          <p:cNvSpPr/>
          <p:nvPr/>
        </p:nvSpPr>
        <p:spPr>
          <a:xfrm>
            <a:off x="1214414" y="0"/>
            <a:ext cx="6586804" cy="1015663"/>
          </a:xfrm>
          <a:prstGeom prst="rect">
            <a:avLst/>
          </a:prstGeom>
          <a:noFill/>
        </p:spPr>
        <p:txBody>
          <a:bodyPr wrap="none" lIns="91440" tIns="45720" rIns="91440" bIns="45720">
            <a:spAutoFit/>
          </a:bodyPr>
          <a:lstStyle/>
          <a:p>
            <a:pPr algn="ctr"/>
            <a:r>
              <a:rPr lang="tt-RU" sz="6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2060"/>
                </a:solidFill>
                <a:effectLst>
                  <a:outerShdw blurRad="50800" dist="40000" dir="5400000" algn="tl" rotWithShape="0">
                    <a:srgbClr val="000000">
                      <a:shade val="5000"/>
                      <a:satMod val="120000"/>
                      <a:alpha val="33000"/>
                    </a:srgbClr>
                  </a:outerShdw>
                </a:effectLst>
              </a:rPr>
              <a:t>Тула гармуннары.</a:t>
            </a:r>
            <a:endParaRPr lang="ru-RU" sz="6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2060"/>
              </a:solidFill>
              <a:effectLst>
                <a:outerShdw blurRad="50800" dist="40000" dir="5400000" algn="tl" rotWithShape="0">
                  <a:srgbClr val="000000">
                    <a:shade val="5000"/>
                    <a:satMod val="120000"/>
                    <a:alpha val="3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checkerboard(across)">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checkerboard(across)">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checkerboard(across)">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053"/>
                                        </p:tgtEl>
                                        <p:attrNameLst>
                                          <p:attrName>style.visibility</p:attrName>
                                        </p:attrNameLst>
                                      </p:cBhvr>
                                      <p:to>
                                        <p:strVal val="visible"/>
                                      </p:to>
                                    </p:set>
                                    <p:animEffect transition="in" filter="checkerboard(across)">
                                      <p:cBhvr>
                                        <p:cTn id="27"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571472" y="0"/>
            <a:ext cx="7813357" cy="1015663"/>
          </a:xfrm>
          <a:prstGeom prst="rect">
            <a:avLst/>
          </a:prstGeom>
          <a:noFill/>
        </p:spPr>
        <p:txBody>
          <a:bodyPr wrap="none" lIns="91440" tIns="45720" rIns="91440" bIns="45720">
            <a:spAutoFit/>
          </a:bodyPr>
          <a:lstStyle/>
          <a:p>
            <a:pPr algn="ctr"/>
            <a:r>
              <a:rPr lang="tt-RU" sz="6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2060"/>
                </a:solidFill>
                <a:effectLst>
                  <a:outerShdw blurRad="50800" dist="40000" dir="5400000" algn="tl" rotWithShape="0">
                    <a:srgbClr val="000000">
                      <a:shade val="5000"/>
                      <a:satMod val="120000"/>
                      <a:alpha val="33000"/>
                    </a:srgbClr>
                  </a:outerShdw>
                </a:effectLst>
              </a:rPr>
              <a:t>Саратов гармуннары.</a:t>
            </a:r>
            <a:endParaRPr lang="ru-RU" sz="6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2060"/>
              </a:solidFill>
              <a:effectLst>
                <a:outerShdw blurRad="50800" dist="40000" dir="5400000" algn="tl" rotWithShape="0">
                  <a:srgbClr val="000000">
                    <a:shade val="5000"/>
                    <a:satMod val="120000"/>
                    <a:alpha val="33000"/>
                  </a:srgbClr>
                </a:outerShdw>
              </a:effectLst>
            </a:endParaRPr>
          </a:p>
        </p:txBody>
      </p:sp>
      <p:pic>
        <p:nvPicPr>
          <p:cNvPr id="7" name="Picture 5"/>
          <p:cNvPicPr>
            <a:picLocks noChangeAspect="1" noChangeArrowheads="1"/>
          </p:cNvPicPr>
          <p:nvPr/>
        </p:nvPicPr>
        <p:blipFill>
          <a:blip r:embed="rId2" cstate="print"/>
          <a:srcRect/>
          <a:stretch>
            <a:fillRect/>
          </a:stretch>
        </p:blipFill>
        <p:spPr bwMode="auto">
          <a:xfrm>
            <a:off x="2786050" y="2714620"/>
            <a:ext cx="3643306" cy="2733936"/>
          </a:xfrm>
          <a:prstGeom prst="rect">
            <a:avLst/>
          </a:prstGeom>
          <a:noFill/>
          <a:ln w="9525">
            <a:noFill/>
            <a:miter lim="800000"/>
            <a:headEnd/>
            <a:tailEnd/>
          </a:ln>
          <a:effectLst/>
        </p:spPr>
      </p:pic>
      <p:pic>
        <p:nvPicPr>
          <p:cNvPr id="8" name="Picture 4"/>
          <p:cNvPicPr>
            <a:picLocks noChangeAspect="1" noChangeArrowheads="1"/>
          </p:cNvPicPr>
          <p:nvPr/>
        </p:nvPicPr>
        <p:blipFill>
          <a:blip r:embed="rId3" cstate="print"/>
          <a:srcRect/>
          <a:stretch>
            <a:fillRect/>
          </a:stretch>
        </p:blipFill>
        <p:spPr bwMode="auto">
          <a:xfrm>
            <a:off x="5286348" y="4350526"/>
            <a:ext cx="3857652" cy="2507474"/>
          </a:xfrm>
          <a:prstGeom prst="rect">
            <a:avLst/>
          </a:prstGeom>
          <a:noFill/>
          <a:ln w="9525">
            <a:noFill/>
            <a:miter lim="800000"/>
            <a:headEnd/>
            <a:tailEnd/>
          </a:ln>
          <a:effectLst/>
        </p:spPr>
      </p:pic>
      <p:pic>
        <p:nvPicPr>
          <p:cNvPr id="9" name="Picture 2"/>
          <p:cNvPicPr>
            <a:picLocks noChangeAspect="1" noChangeArrowheads="1"/>
          </p:cNvPicPr>
          <p:nvPr/>
        </p:nvPicPr>
        <p:blipFill>
          <a:blip r:embed="rId4" cstate="print"/>
          <a:srcRect/>
          <a:stretch>
            <a:fillRect/>
          </a:stretch>
        </p:blipFill>
        <p:spPr bwMode="auto">
          <a:xfrm>
            <a:off x="0" y="1000108"/>
            <a:ext cx="3571868" cy="253745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5072066" y="1571612"/>
            <a:ext cx="4071934" cy="3054586"/>
          </a:xfrm>
          <a:prstGeom prst="rect">
            <a:avLst/>
          </a:prstGeom>
          <a:noFill/>
          <a:ln w="9525">
            <a:noFill/>
            <a:miter lim="800000"/>
            <a:headEnd/>
            <a:tailEnd/>
          </a:ln>
          <a:effectLst/>
        </p:spPr>
      </p:pic>
      <p:sp>
        <p:nvSpPr>
          <p:cNvPr id="4097" name="Rectangle 1"/>
          <p:cNvSpPr>
            <a:spLocks noChangeArrowheads="1"/>
          </p:cNvSpPr>
          <p:nvPr/>
        </p:nvSpPr>
        <p:spPr bwMode="auto">
          <a:xfrm>
            <a:off x="0" y="110945"/>
            <a:ext cx="5072066" cy="64940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t-RU" sz="3200" b="0"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Гармунда тавыш чыгару өчен юка металл пластинкалар кулланыла, күренке тарткан вакытта шулар аркылы һава йөри һәм аларны тибрәтә, шулай итеп тавыш барлыкка килә. XIX гасыр башында беренче ирен гармуны ясала. 1829 елда хәзерге гармунга охшаган беренче гармун уйлап табыла.  </a:t>
            </a:r>
            <a:endParaRPr kumimoji="0" lang="tt-RU" sz="3200" b="0" i="1" u="none" strike="noStrike" cap="none" normalizeH="0" baseline="0" dirty="0" smtClean="0">
              <a:ln>
                <a:noFill/>
              </a:ln>
              <a:solidFill>
                <a:srgbClr val="002060"/>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214414" y="0"/>
            <a:ext cx="6742102" cy="1015663"/>
          </a:xfrm>
          <a:prstGeom prst="rect">
            <a:avLst/>
          </a:prstGeom>
          <a:noFill/>
        </p:spPr>
        <p:txBody>
          <a:bodyPr wrap="none" lIns="91440" tIns="45720" rIns="91440" bIns="45720">
            <a:spAutoFit/>
          </a:bodyPr>
          <a:lstStyle/>
          <a:p>
            <a:pPr algn="ctr"/>
            <a:r>
              <a:rPr lang="tt-RU" sz="6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2060"/>
                </a:solidFill>
                <a:effectLst>
                  <a:outerShdw blurRad="50800" dist="40000" dir="5400000" algn="tl" rotWithShape="0">
                    <a:srgbClr val="000000">
                      <a:shade val="5000"/>
                      <a:satMod val="120000"/>
                      <a:alpha val="33000"/>
                    </a:srgbClr>
                  </a:outerShdw>
                </a:effectLst>
              </a:rPr>
              <a:t>Ирен гармуннары.</a:t>
            </a:r>
            <a:endParaRPr lang="ru-RU" sz="6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2060"/>
              </a:solidFill>
              <a:effectLst>
                <a:outerShdw blurRad="50800" dist="40000" dir="5400000" algn="tl" rotWithShape="0">
                  <a:srgbClr val="000000">
                    <a:shade val="5000"/>
                    <a:satMod val="120000"/>
                    <a:alpha val="33000"/>
                  </a:srgbClr>
                </a:outerShdw>
              </a:effectLst>
            </a:endParaRPr>
          </a:p>
        </p:txBody>
      </p:sp>
      <p:pic>
        <p:nvPicPr>
          <p:cNvPr id="7" name="Picture 4"/>
          <p:cNvPicPr>
            <a:picLocks noChangeAspect="1" noChangeArrowheads="1"/>
          </p:cNvPicPr>
          <p:nvPr/>
        </p:nvPicPr>
        <p:blipFill>
          <a:blip r:embed="rId2" cstate="print"/>
          <a:srcRect/>
          <a:stretch>
            <a:fillRect/>
          </a:stretch>
        </p:blipFill>
        <p:spPr bwMode="auto">
          <a:xfrm>
            <a:off x="0" y="3469293"/>
            <a:ext cx="4214810" cy="3388707"/>
          </a:xfrm>
          <a:prstGeom prst="rect">
            <a:avLst/>
          </a:prstGeom>
          <a:noFill/>
          <a:ln w="9525">
            <a:noFill/>
            <a:miter lim="800000"/>
            <a:headEnd/>
            <a:tailEnd/>
          </a:ln>
          <a:effectLst/>
        </p:spPr>
      </p:pic>
      <p:pic>
        <p:nvPicPr>
          <p:cNvPr id="8" name="Picture 2"/>
          <p:cNvPicPr>
            <a:picLocks noChangeAspect="1" noChangeArrowheads="1"/>
          </p:cNvPicPr>
          <p:nvPr/>
        </p:nvPicPr>
        <p:blipFill>
          <a:blip r:embed="rId3" cstate="print"/>
          <a:srcRect/>
          <a:stretch>
            <a:fillRect/>
          </a:stretch>
        </p:blipFill>
        <p:spPr bwMode="auto">
          <a:xfrm>
            <a:off x="0" y="928670"/>
            <a:ext cx="4214810" cy="2225946"/>
          </a:xfrm>
          <a:prstGeom prst="rect">
            <a:avLst/>
          </a:prstGeom>
          <a:noFill/>
          <a:ln w="9525">
            <a:noFill/>
            <a:miter lim="800000"/>
            <a:headEnd/>
            <a:tailEnd/>
          </a:ln>
          <a:effectLst/>
        </p:spPr>
      </p:pic>
      <p:pic>
        <p:nvPicPr>
          <p:cNvPr id="9" name="Picture 3"/>
          <p:cNvPicPr>
            <a:picLocks noChangeAspect="1" noChangeArrowheads="1"/>
          </p:cNvPicPr>
          <p:nvPr/>
        </p:nvPicPr>
        <p:blipFill>
          <a:blip r:embed="rId4" cstate="print"/>
          <a:srcRect/>
          <a:stretch>
            <a:fillRect/>
          </a:stretch>
        </p:blipFill>
        <p:spPr bwMode="auto">
          <a:xfrm>
            <a:off x="5000628" y="928670"/>
            <a:ext cx="4143372" cy="578645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1428"/>
            <a:ext cx="9144000" cy="6859428"/>
          </a:xfrm>
          <a:prstGeom prst="rect">
            <a:avLst/>
          </a:prstGeom>
          <a:noFill/>
          <a:ln w="9525">
            <a:noFill/>
            <a:miter lim="800000"/>
            <a:headEnd/>
            <a:tailEnd/>
          </a:ln>
          <a:effectLst/>
        </p:spPr>
      </p:pic>
      <p:sp>
        <p:nvSpPr>
          <p:cNvPr id="4" name="Прямоугольник 3"/>
          <p:cNvSpPr/>
          <p:nvPr/>
        </p:nvSpPr>
        <p:spPr>
          <a:xfrm>
            <a:off x="2752875" y="0"/>
            <a:ext cx="5990743" cy="3785652"/>
          </a:xfrm>
          <a:prstGeom prst="rect">
            <a:avLst/>
          </a:prstGeom>
          <a:noFill/>
        </p:spPr>
        <p:txBody>
          <a:bodyPr wrap="none" lIns="91440" tIns="45720" rIns="91440" bIns="45720">
            <a:spAutoFit/>
          </a:bodyPr>
          <a:lstStyle/>
          <a:p>
            <a:pPr algn="ctr"/>
            <a:r>
              <a:rPr lang="ru-RU" sz="8000" b="1" i="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060"/>
                </a:solidFill>
                <a:effectLst>
                  <a:outerShdw blurRad="41275" dist="12700" dir="12000000" algn="tl" rotWithShape="0">
                    <a:srgbClr val="000000">
                      <a:alpha val="40000"/>
                    </a:srgbClr>
                  </a:outerShdw>
                </a:effectLst>
              </a:rPr>
              <a:t>Кайтарыгыз</a:t>
            </a:r>
          </a:p>
          <a:p>
            <a:pPr algn="ctr"/>
            <a:r>
              <a:rPr lang="ru-RU" sz="8000" b="1" i="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060"/>
                </a:solidFill>
                <a:effectLst>
                  <a:outerShdw blurRad="41275" dist="12700" dir="12000000" algn="tl" rotWithShape="0">
                    <a:srgbClr val="000000">
                      <a:alpha val="40000"/>
                    </a:srgbClr>
                  </a:outerShdw>
                </a:effectLst>
              </a:rPr>
              <a:t>гармун</a:t>
            </a:r>
          </a:p>
          <a:p>
            <a:pPr algn="ctr"/>
            <a:r>
              <a:rPr lang="ru-RU" sz="8000" b="1" i="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060"/>
                </a:solidFill>
                <a:effectLst>
                  <a:outerShdw blurRad="41275" dist="12700" dir="12000000" algn="tl" rotWithShape="0">
                    <a:srgbClr val="000000">
                      <a:alpha val="40000"/>
                    </a:srgbClr>
                  </a:outerShdw>
                </a:effectLst>
              </a:rPr>
              <a:t>т</a:t>
            </a:r>
            <a:r>
              <a:rPr lang="ru-RU" sz="8000" b="1" i="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060"/>
                </a:solidFill>
                <a:effectLst>
                  <a:outerShdw blurRad="41275" dist="12700" dir="12000000" algn="tl" rotWithShape="0">
                    <a:srgbClr val="000000">
                      <a:alpha val="40000"/>
                    </a:srgbClr>
                  </a:outerShdw>
                </a:effectLst>
              </a:rPr>
              <a:t>авышын.</a:t>
            </a:r>
            <a:endParaRPr lang="ru-RU" sz="8000" b="1" i="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060"/>
              </a:solidFill>
              <a:effectLst>
                <a:outerShdw blurRad="41275" dist="12700" dir="12000000" algn="tl" rotWithShape="0">
                  <a:srgbClr val="000000">
                    <a:alpha val="40000"/>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2" cstate="print"/>
          <a:srcRect/>
          <a:stretch>
            <a:fillRect/>
          </a:stretch>
        </p:blipFill>
        <p:spPr bwMode="auto">
          <a:xfrm>
            <a:off x="5214942" y="0"/>
            <a:ext cx="3929058" cy="3000372"/>
          </a:xfrm>
          <a:prstGeom prst="rect">
            <a:avLst/>
          </a:prstGeom>
          <a:noFill/>
          <a:ln w="9525">
            <a:noFill/>
            <a:miter lim="800000"/>
            <a:headEnd/>
            <a:tailEnd/>
          </a:ln>
          <a:effectLst/>
        </p:spPr>
      </p:pic>
      <p:pic>
        <p:nvPicPr>
          <p:cNvPr id="3074" name="Picture 2"/>
          <p:cNvPicPr>
            <a:picLocks noChangeAspect="1" noChangeArrowheads="1"/>
          </p:cNvPicPr>
          <p:nvPr/>
        </p:nvPicPr>
        <p:blipFill>
          <a:blip r:embed="rId3" cstate="print"/>
          <a:srcRect/>
          <a:stretch>
            <a:fillRect/>
          </a:stretch>
        </p:blipFill>
        <p:spPr bwMode="auto">
          <a:xfrm>
            <a:off x="5214942" y="3071810"/>
            <a:ext cx="3929058" cy="3214686"/>
          </a:xfrm>
          <a:prstGeom prst="rect">
            <a:avLst/>
          </a:prstGeom>
          <a:noFill/>
          <a:ln w="9525">
            <a:noFill/>
            <a:miter lim="800000"/>
            <a:headEnd/>
            <a:tailEnd/>
          </a:ln>
          <a:effectLst/>
        </p:spPr>
      </p:pic>
      <p:sp>
        <p:nvSpPr>
          <p:cNvPr id="4" name="Прямоугольник 3"/>
          <p:cNvSpPr/>
          <p:nvPr/>
        </p:nvSpPr>
        <p:spPr>
          <a:xfrm>
            <a:off x="1785918" y="4286256"/>
            <a:ext cx="242374" cy="369332"/>
          </a:xfrm>
          <a:prstGeom prst="rect">
            <a:avLst/>
          </a:prstGeom>
        </p:spPr>
        <p:txBody>
          <a:bodyPr wrap="none">
            <a:spAutoFit/>
          </a:bodyPr>
          <a:lstStyle/>
          <a:p>
            <a:r>
              <a:rPr lang="tt-RU" dirty="0" smtClean="0"/>
              <a:t> </a:t>
            </a:r>
            <a:endParaRPr lang="ru-RU" dirty="0"/>
          </a:p>
        </p:txBody>
      </p:sp>
      <p:sp>
        <p:nvSpPr>
          <p:cNvPr id="6" name="Прямоугольник 5"/>
          <p:cNvSpPr/>
          <p:nvPr/>
        </p:nvSpPr>
        <p:spPr>
          <a:xfrm>
            <a:off x="5572132" y="5780782"/>
            <a:ext cx="3337580" cy="1077218"/>
          </a:xfrm>
          <a:prstGeom prst="rect">
            <a:avLst/>
          </a:prstGeom>
        </p:spPr>
        <p:txBody>
          <a:bodyPr wrap="none">
            <a:spAutoFit/>
          </a:bodyPr>
          <a:lstStyle/>
          <a:p>
            <a:r>
              <a:rPr lang="tt-RU" sz="3200" i="1" u="sng" dirty="0" smtClean="0">
                <a:solidFill>
                  <a:srgbClr val="FF0000"/>
                </a:solidFill>
              </a:rPr>
              <a:t>Михаил  Вараксин</a:t>
            </a:r>
          </a:p>
          <a:p>
            <a:r>
              <a:rPr lang="tt-RU" sz="3200" i="1" u="sng" dirty="0" smtClean="0">
                <a:solidFill>
                  <a:srgbClr val="FF0000"/>
                </a:solidFill>
              </a:rPr>
              <a:t>      гармуннары</a:t>
            </a:r>
            <a:endParaRPr lang="ru-RU" sz="3200" i="1" u="sng" dirty="0">
              <a:solidFill>
                <a:srgbClr val="FF0000"/>
              </a:solidFill>
            </a:endParaRPr>
          </a:p>
        </p:txBody>
      </p:sp>
      <p:sp>
        <p:nvSpPr>
          <p:cNvPr id="30721" name="Rectangle 1"/>
          <p:cNvSpPr>
            <a:spLocks noChangeArrowheads="1"/>
          </p:cNvSpPr>
          <p:nvPr/>
        </p:nvSpPr>
        <p:spPr bwMode="auto">
          <a:xfrm>
            <a:off x="357158" y="29624"/>
            <a:ext cx="4143404" cy="64940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t-RU" sz="32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Татар гармунының тарихи Михаил Вараксин дигән оста исеме белән бәйле. XX гасыр башында Вятка губернасыннан килгән бу кеше Казанда гармуннар  ясый башлый. Вараксин гармуннарының даны тиз арада  еракларга тарала. </a:t>
            </a:r>
            <a:endParaRPr kumimoji="0" lang="tt-RU" sz="3200" b="0" i="0" u="none" strike="noStrike" cap="none" normalizeH="0" baseline="0" dirty="0" smtClean="0">
              <a:ln>
                <a:noFill/>
              </a:ln>
              <a:solidFill>
                <a:srgbClr val="002060"/>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073"/>
                                        </p:tgtEl>
                                        <p:attrNameLst>
                                          <p:attrName>style.visibility</p:attrName>
                                        </p:attrNameLst>
                                      </p:cBhvr>
                                      <p:to>
                                        <p:strVal val="visible"/>
                                      </p:to>
                                    </p:set>
                                    <p:animEffect transition="in" filter="diamond(in)">
                                      <p:cBhvr>
                                        <p:cTn id="7" dur="2000"/>
                                        <p:tgtEl>
                                          <p:spTgt spid="307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diamond(in)">
                                      <p:cBhvr>
                                        <p:cTn id="12" dur="20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214283" y="508795"/>
            <a:ext cx="6215105"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t-RU" sz="3600" b="1"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Таңнарда гармун уйнадың,</a:t>
            </a:r>
            <a:endParaRPr kumimoji="0" lang="ru-RU" sz="3600" b="1"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600" b="1"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Тирә як тынып калды.</a:t>
            </a:r>
            <a:endParaRPr kumimoji="0" lang="ru-RU" sz="3600" b="1"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600" b="1"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Гармун моңына тирбәлеп</a:t>
            </a:r>
            <a:endParaRPr kumimoji="0" lang="ru-RU" sz="3600" b="1"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600" b="1"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Гөлләрдән чыклар тамды.</a:t>
            </a:r>
            <a:endParaRPr kumimoji="0" lang="ru-RU" sz="3600" b="1"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600" b="1"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Гөлләрдән чыклар тамдылар-</a:t>
            </a:r>
            <a:endParaRPr kumimoji="0" lang="ru-RU" sz="3600" b="1"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600" b="1"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Әйтерсең күз яш</a:t>
            </a:r>
            <a:r>
              <a:rPr kumimoji="0" lang="ru-RU" sz="3600" b="1"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ь</a:t>
            </a:r>
            <a:r>
              <a:rPr kumimoji="0" lang="tt-RU" sz="3600" b="1"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ләре.</a:t>
            </a:r>
            <a:endParaRPr kumimoji="0" lang="ru-RU" sz="3600" b="1"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600" b="1"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Ишетелеп китте сыман</a:t>
            </a:r>
            <a:endParaRPr kumimoji="0" lang="ru-RU" sz="3600" b="1"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600" b="1"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Әнкәйнең эндәшләре.</a:t>
            </a:r>
            <a:endParaRPr kumimoji="0" lang="tt-RU" sz="3600" b="1" i="1" u="none" strike="noStrike" cap="none" normalizeH="0" baseline="0" dirty="0" smtClean="0">
              <a:ln>
                <a:noFill/>
              </a:ln>
              <a:solidFill>
                <a:srgbClr val="002060"/>
              </a:solidFill>
              <a:effectLst/>
              <a:latin typeface="Arial" pitchFamily="34" charset="0"/>
              <a:cs typeface="Arial" pitchFamily="34" charset="0"/>
            </a:endParaRPr>
          </a:p>
        </p:txBody>
      </p:sp>
      <p:pic>
        <p:nvPicPr>
          <p:cNvPr id="4" name="Picture 1"/>
          <p:cNvPicPr>
            <a:picLocks noChangeAspect="1" noChangeArrowheads="1"/>
          </p:cNvPicPr>
          <p:nvPr/>
        </p:nvPicPr>
        <p:blipFill>
          <a:blip r:embed="rId2" cstate="print"/>
          <a:srcRect/>
          <a:stretch>
            <a:fillRect/>
          </a:stretch>
        </p:blipFill>
        <p:spPr bwMode="auto">
          <a:xfrm rot="1149030">
            <a:off x="5499502" y="4107083"/>
            <a:ext cx="3735381" cy="2800515"/>
          </a:xfrm>
          <a:prstGeom prst="ellipse">
            <a:avLst/>
          </a:prstGeom>
          <a:noFill/>
          <a:ln w="9525">
            <a:solidFill>
              <a:schemeClr val="accent5">
                <a:lumMod val="75000"/>
              </a:schemeClr>
            </a:solidFill>
            <a:miter lim="800000"/>
            <a:headEnd/>
            <a:tailEnd/>
          </a:ln>
          <a:effectLst/>
        </p:spPr>
      </p:pic>
      <p:pic>
        <p:nvPicPr>
          <p:cNvPr id="25601" name="Picture 1"/>
          <p:cNvPicPr>
            <a:picLocks noChangeAspect="1" noChangeArrowheads="1"/>
          </p:cNvPicPr>
          <p:nvPr/>
        </p:nvPicPr>
        <p:blipFill>
          <a:blip r:embed="rId3" cstate="print"/>
          <a:srcRect/>
          <a:stretch>
            <a:fillRect/>
          </a:stretch>
        </p:blipFill>
        <p:spPr bwMode="auto">
          <a:xfrm>
            <a:off x="6157906" y="0"/>
            <a:ext cx="2986094" cy="4060229"/>
          </a:xfrm>
          <a:prstGeom prst="ellipse">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169"/>
                                        </p:tgtEl>
                                        <p:attrNameLst>
                                          <p:attrName>style.visibility</p:attrName>
                                        </p:attrNameLst>
                                      </p:cBhvr>
                                      <p:to>
                                        <p:strVal val="visible"/>
                                      </p:to>
                                    </p:set>
                                    <p:animEffect transition="in" filter="circle(in)">
                                      <p:cBhvr>
                                        <p:cTn id="7" dur="2000"/>
                                        <p:tgtEl>
                                          <p:spTgt spid="716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5601"/>
                                        </p:tgtEl>
                                        <p:attrNameLst>
                                          <p:attrName>style.visibility</p:attrName>
                                        </p:attrNameLst>
                                      </p:cBhvr>
                                      <p:to>
                                        <p:strVal val="visible"/>
                                      </p:to>
                                    </p:set>
                                    <p:animEffect transition="in" filter="circle(in)">
                                      <p:cBhvr>
                                        <p:cTn id="12" dur="2000"/>
                                        <p:tgtEl>
                                          <p:spTgt spid="2560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5572132" y="1785926"/>
            <a:ext cx="3790840" cy="4828953"/>
          </a:xfrm>
          <a:prstGeom prst="ellipse">
            <a:avLst/>
          </a:prstGeom>
          <a:noFill/>
          <a:ln w="9525">
            <a:noFill/>
            <a:miter lim="800000"/>
            <a:headEnd/>
            <a:tailEnd/>
          </a:ln>
          <a:effectLst/>
        </p:spPr>
      </p:pic>
      <p:sp>
        <p:nvSpPr>
          <p:cNvPr id="3" name="Прямоугольник 2"/>
          <p:cNvSpPr/>
          <p:nvPr/>
        </p:nvSpPr>
        <p:spPr>
          <a:xfrm>
            <a:off x="214282" y="285728"/>
            <a:ext cx="5786478" cy="5016758"/>
          </a:xfrm>
          <a:prstGeom prst="rect">
            <a:avLst/>
          </a:prstGeom>
        </p:spPr>
        <p:txBody>
          <a:bodyPr wrap="square">
            <a:spAutoFit/>
          </a:bodyPr>
          <a:lstStyle/>
          <a:p>
            <a:r>
              <a:rPr lang="tt-RU" sz="3200" dirty="0" smtClean="0">
                <a:solidFill>
                  <a:srgbClr val="7030A0"/>
                </a:solidFill>
              </a:rPr>
              <a:t>Авыр сугыш еллары… </a:t>
            </a:r>
            <a:r>
              <a:rPr lang="tt-RU" sz="3200" dirty="0" smtClean="0">
                <a:solidFill>
                  <a:srgbClr val="002060"/>
                </a:solidFill>
              </a:rPr>
              <a:t>Татар халкы да бу елларны бөтен ил халкы белән бергә бөтен авырлыкларны җиңеп чыга. Әлбәттә, бу елларда халыкның күңелен төшермәскә, якты мул тормыш өчен өмет белән яшәргә, күңелле ял иткәндә, гармун тавышы һәрчак ярдәм була. </a:t>
            </a:r>
            <a:endParaRPr lang="ru-RU" sz="32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14282" y="0"/>
            <a:ext cx="4429156" cy="64940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t-RU" sz="32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Сугыш вакытында да гармун тарта белүче гармун кадәр генә бәләкәй малай авылда иң кадерле зат булган. Аны әнисеннән ялынып сорап, кышкы кичләрдә, кадерләп, чанага утыртып алып китәләр, китереп куялар. Иң авыр да, иң караңгы көннәр дә халыкны гармуннан аера алмады.</a:t>
            </a:r>
            <a:endParaRPr kumimoji="0" lang="tt-RU" sz="3200" b="0" i="0" u="none" strike="noStrike" cap="none" normalizeH="0" baseline="0" dirty="0" smtClean="0">
              <a:ln>
                <a:noFill/>
              </a:ln>
              <a:solidFill>
                <a:srgbClr val="002060"/>
              </a:solidFill>
              <a:effectLst/>
              <a:latin typeface="Arial" pitchFamily="34" charset="0"/>
              <a:cs typeface="Arial"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5055783" y="714356"/>
            <a:ext cx="4088218" cy="448151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circle(in)">
                                      <p:cBhvr>
                                        <p:cTn id="7" dur="2000"/>
                                        <p:tgtEl>
                                          <p:spTgt spid="10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0" y="785794"/>
            <a:ext cx="6572264"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t-RU" sz="3600" b="0"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Солдат биштәрендә дә ул</a:t>
            </a:r>
            <a:endParaRPr kumimoji="0" lang="ru-RU" sz="3600" b="0"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600" b="0"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Уйнап яткандыр бәлки.</a:t>
            </a:r>
            <a:endParaRPr kumimoji="0" lang="ru-RU" sz="3600" b="0"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600" b="0"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Ялга туктаган чакларда</a:t>
            </a:r>
            <a:endParaRPr kumimoji="0" lang="ru-RU" sz="3600" b="0"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600" b="0"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Сөйләп бакандыр, бәлки.</a:t>
            </a:r>
            <a:endParaRPr kumimoji="0" lang="ru-RU" sz="3600" b="0"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600" b="0"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Безнең гармун моңлы да ул,</a:t>
            </a:r>
            <a:endParaRPr kumimoji="0" lang="ru-RU" sz="3600" b="0"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600" b="0"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Безнең гармун җырлы да</a:t>
            </a:r>
            <a:endParaRPr kumimoji="0" lang="ru-RU" sz="3600" b="0"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600" b="0"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Сугышта да катнашты ул</a:t>
            </a:r>
            <a:endParaRPr kumimoji="0" lang="ru-RU" sz="3600" b="0"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600" b="0"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Чәчте дә ул, урды да ул.</a:t>
            </a:r>
            <a:endParaRPr kumimoji="0" lang="tt-RU" sz="3600" b="0" i="1" u="none" strike="noStrike" cap="none" normalizeH="0" baseline="0" dirty="0" smtClean="0">
              <a:ln>
                <a:noFill/>
              </a:ln>
              <a:solidFill>
                <a:srgbClr val="002060"/>
              </a:solidFill>
              <a:effectLst/>
              <a:latin typeface="Arial" pitchFamily="34" charset="0"/>
              <a:cs typeface="Arial" pitchFamily="34" charset="0"/>
            </a:endParaRPr>
          </a:p>
        </p:txBody>
      </p:sp>
      <p:pic>
        <p:nvPicPr>
          <p:cNvPr id="24578" name="Picture 2"/>
          <p:cNvPicPr>
            <a:picLocks noChangeAspect="1" noChangeArrowheads="1"/>
          </p:cNvPicPr>
          <p:nvPr/>
        </p:nvPicPr>
        <p:blipFill>
          <a:blip r:embed="rId2" cstate="print"/>
          <a:srcRect/>
          <a:stretch>
            <a:fillRect/>
          </a:stretch>
        </p:blipFill>
        <p:spPr bwMode="auto">
          <a:xfrm>
            <a:off x="6572264" y="4214818"/>
            <a:ext cx="2357454" cy="2428278"/>
          </a:xfrm>
          <a:prstGeom prst="ellipse">
            <a:avLst/>
          </a:prstGeom>
          <a:noFill/>
          <a:ln w="9525">
            <a:noFill/>
            <a:miter lim="800000"/>
            <a:headEnd/>
            <a:tailEnd/>
          </a:ln>
          <a:effectLst/>
        </p:spPr>
      </p:pic>
      <p:pic>
        <p:nvPicPr>
          <p:cNvPr id="24579" name="Picture 3"/>
          <p:cNvPicPr>
            <a:picLocks noChangeAspect="1" noChangeArrowheads="1"/>
          </p:cNvPicPr>
          <p:nvPr/>
        </p:nvPicPr>
        <p:blipFill>
          <a:blip r:embed="rId3" cstate="print"/>
          <a:srcRect/>
          <a:stretch>
            <a:fillRect/>
          </a:stretch>
        </p:blipFill>
        <p:spPr bwMode="auto">
          <a:xfrm>
            <a:off x="6500826" y="0"/>
            <a:ext cx="2643174" cy="3547884"/>
          </a:xfrm>
          <a:prstGeom prst="ellipse">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241"/>
                                        </p:tgtEl>
                                        <p:attrNameLst>
                                          <p:attrName>style.visibility</p:attrName>
                                        </p:attrNameLst>
                                      </p:cBhvr>
                                      <p:to>
                                        <p:strVal val="visible"/>
                                      </p:to>
                                    </p:set>
                                    <p:animEffect transition="in" filter="circle(in)">
                                      <p:cBhvr>
                                        <p:cTn id="7" dur="2000"/>
                                        <p:tgtEl>
                                          <p:spTgt spid="102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579"/>
                                        </p:tgtEl>
                                        <p:attrNameLst>
                                          <p:attrName>style.visibility</p:attrName>
                                        </p:attrNameLst>
                                      </p:cBhvr>
                                      <p:to>
                                        <p:strVal val="visible"/>
                                      </p:to>
                                    </p:set>
                                    <p:anim calcmode="lin" valueType="num">
                                      <p:cBhvr additive="base">
                                        <p:cTn id="12" dur="500" fill="hold"/>
                                        <p:tgtEl>
                                          <p:spTgt spid="24579"/>
                                        </p:tgtEl>
                                        <p:attrNameLst>
                                          <p:attrName>ppt_x</p:attrName>
                                        </p:attrNameLst>
                                      </p:cBhvr>
                                      <p:tavLst>
                                        <p:tav tm="0">
                                          <p:val>
                                            <p:strVal val="#ppt_x"/>
                                          </p:val>
                                        </p:tav>
                                        <p:tav tm="100000">
                                          <p:val>
                                            <p:strVal val="#ppt_x"/>
                                          </p:val>
                                        </p:tav>
                                      </p:tavLst>
                                    </p:anim>
                                    <p:anim calcmode="lin" valueType="num">
                                      <p:cBhvr additive="base">
                                        <p:cTn id="13" dur="500" fill="hold"/>
                                        <p:tgtEl>
                                          <p:spTgt spid="2457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578"/>
                                        </p:tgtEl>
                                        <p:attrNameLst>
                                          <p:attrName>style.visibility</p:attrName>
                                        </p:attrNameLst>
                                      </p:cBhvr>
                                      <p:to>
                                        <p:strVal val="visible"/>
                                      </p:to>
                                    </p:set>
                                    <p:anim calcmode="lin" valueType="num">
                                      <p:cBhvr additive="base">
                                        <p:cTn id="18" dur="500" fill="hold"/>
                                        <p:tgtEl>
                                          <p:spTgt spid="24578"/>
                                        </p:tgtEl>
                                        <p:attrNameLst>
                                          <p:attrName>ppt_x</p:attrName>
                                        </p:attrNameLst>
                                      </p:cBhvr>
                                      <p:tavLst>
                                        <p:tav tm="0">
                                          <p:val>
                                            <p:strVal val="#ppt_x"/>
                                          </p:val>
                                        </p:tav>
                                        <p:tav tm="100000">
                                          <p:val>
                                            <p:strVal val="#ppt_x"/>
                                          </p:val>
                                        </p:tav>
                                      </p:tavLst>
                                    </p:anim>
                                    <p:anim calcmode="lin" valueType="num">
                                      <p:cBhvr additive="base">
                                        <p:cTn id="19" dur="500" fill="hold"/>
                                        <p:tgtEl>
                                          <p:spTgt spid="245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3983230" y="2928934"/>
            <a:ext cx="5160770" cy="3929066"/>
          </a:xfrm>
          <a:prstGeom prst="rect">
            <a:avLst/>
          </a:prstGeom>
          <a:noFill/>
          <a:ln w="9525">
            <a:noFill/>
            <a:miter lim="800000"/>
            <a:headEnd/>
            <a:tailEnd/>
          </a:ln>
          <a:effectLst/>
        </p:spPr>
      </p:pic>
      <p:sp>
        <p:nvSpPr>
          <p:cNvPr id="3" name="Прямоугольник 2"/>
          <p:cNvSpPr/>
          <p:nvPr/>
        </p:nvSpPr>
        <p:spPr>
          <a:xfrm>
            <a:off x="0" y="0"/>
            <a:ext cx="5857916" cy="3170099"/>
          </a:xfrm>
          <a:prstGeom prst="rect">
            <a:avLst/>
          </a:prstGeom>
        </p:spPr>
        <p:txBody>
          <a:bodyPr wrap="square">
            <a:spAutoFit/>
          </a:bodyPr>
          <a:lstStyle/>
          <a:p>
            <a:r>
              <a:rPr lang="tt-RU" sz="4000" i="1" dirty="0" smtClean="0">
                <a:solidFill>
                  <a:srgbClr val="002060"/>
                </a:solidFill>
              </a:rPr>
              <a:t>1934 елда Казанда гармун фабрикасы төзелә. Татарстанда гармун ясау эше 50-60 нчы елларда аеруча киң колач җәя. </a:t>
            </a:r>
            <a:endParaRPr lang="ru-RU" sz="4000" i="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106"/>
                                        </p:tgtEl>
                                        <p:attrNameLst>
                                          <p:attrName>style.visibility</p:attrName>
                                        </p:attrNameLst>
                                      </p:cBhvr>
                                      <p:to>
                                        <p:strVal val="visible"/>
                                      </p:to>
                                    </p:set>
                                    <p:anim calcmode="lin" valueType="num">
                                      <p:cBhvr additive="base">
                                        <p:cTn id="7" dur="500" fill="hold"/>
                                        <p:tgtEl>
                                          <p:spTgt spid="47106"/>
                                        </p:tgtEl>
                                        <p:attrNameLst>
                                          <p:attrName>ppt_x</p:attrName>
                                        </p:attrNameLst>
                                      </p:cBhvr>
                                      <p:tavLst>
                                        <p:tav tm="0">
                                          <p:val>
                                            <p:strVal val="#ppt_x"/>
                                          </p:val>
                                        </p:tav>
                                        <p:tav tm="100000">
                                          <p:val>
                                            <p:strVal val="#ppt_x"/>
                                          </p:val>
                                        </p:tav>
                                      </p:tavLst>
                                    </p:anim>
                                    <p:anim calcmode="lin" valueType="num">
                                      <p:cBhvr additive="base">
                                        <p:cTn id="8" dur="500" fill="hold"/>
                                        <p:tgtEl>
                                          <p:spTgt spid="47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158" y="285728"/>
            <a:ext cx="6760440" cy="830997"/>
          </a:xfrm>
          <a:prstGeom prst="rect">
            <a:avLst/>
          </a:prstGeom>
        </p:spPr>
        <p:txBody>
          <a:bodyPr wrap="none">
            <a:spAutoFit/>
          </a:bodyPr>
          <a:lstStyle/>
          <a:p>
            <a:r>
              <a:rPr lang="tt-RU" sz="4800" i="1" dirty="0" smtClean="0">
                <a:solidFill>
                  <a:srgbClr val="002060"/>
                </a:solidFill>
              </a:rPr>
              <a:t>Талантлы яшь осталар: </a:t>
            </a:r>
            <a:endParaRPr lang="ru-RU" sz="4800" i="1" dirty="0">
              <a:solidFill>
                <a:srgbClr val="002060"/>
              </a:solidFill>
            </a:endParaRPr>
          </a:p>
        </p:txBody>
      </p:sp>
      <p:sp>
        <p:nvSpPr>
          <p:cNvPr id="3" name="Прямоугольник 2"/>
          <p:cNvSpPr/>
          <p:nvPr/>
        </p:nvSpPr>
        <p:spPr>
          <a:xfrm>
            <a:off x="214282" y="1214422"/>
            <a:ext cx="8572560" cy="1754326"/>
          </a:xfrm>
          <a:prstGeom prst="rect">
            <a:avLst/>
          </a:prstGeom>
        </p:spPr>
        <p:txBody>
          <a:bodyPr wrap="square">
            <a:spAutoFit/>
          </a:bodyPr>
          <a:lstStyle/>
          <a:p>
            <a:r>
              <a:rPr lang="tt-RU" sz="3600" dirty="0" smtClean="0">
                <a:solidFill>
                  <a:srgbClr val="7030A0"/>
                </a:solidFill>
              </a:rPr>
              <a:t>Казанда-</a:t>
            </a:r>
            <a:r>
              <a:rPr lang="tt-RU" sz="3600" dirty="0" smtClean="0"/>
              <a:t> </a:t>
            </a:r>
            <a:r>
              <a:rPr lang="tt-RU" sz="3600" dirty="0" smtClean="0">
                <a:solidFill>
                  <a:srgbClr val="002060"/>
                </a:solidFill>
              </a:rPr>
              <a:t>Газиз Ниг</a:t>
            </a:r>
            <a:r>
              <a:rPr lang="ru-RU" sz="3600" dirty="0" smtClean="0">
                <a:solidFill>
                  <a:srgbClr val="002060"/>
                </a:solidFill>
              </a:rPr>
              <a:t>ъ</a:t>
            </a:r>
            <a:r>
              <a:rPr lang="tt-RU" sz="3600" dirty="0" smtClean="0">
                <a:solidFill>
                  <a:srgbClr val="002060"/>
                </a:solidFill>
              </a:rPr>
              <a:t>мәтҗанов, Илдус Җаббаров, Салих Шәйдуллин, Гарифҗан Сабитов. </a:t>
            </a:r>
            <a:endParaRPr lang="ru-RU" sz="3600" dirty="0">
              <a:solidFill>
                <a:srgbClr val="002060"/>
              </a:solidFill>
            </a:endParaRPr>
          </a:p>
        </p:txBody>
      </p:sp>
      <p:sp>
        <p:nvSpPr>
          <p:cNvPr id="4" name="Прямоугольник 3"/>
          <p:cNvSpPr/>
          <p:nvPr/>
        </p:nvSpPr>
        <p:spPr>
          <a:xfrm>
            <a:off x="214282" y="2857496"/>
            <a:ext cx="4755404" cy="646331"/>
          </a:xfrm>
          <a:prstGeom prst="rect">
            <a:avLst/>
          </a:prstGeom>
        </p:spPr>
        <p:txBody>
          <a:bodyPr wrap="none">
            <a:spAutoFit/>
          </a:bodyPr>
          <a:lstStyle/>
          <a:p>
            <a:r>
              <a:rPr lang="tt-RU" sz="3600" dirty="0" smtClean="0">
                <a:solidFill>
                  <a:srgbClr val="7030A0"/>
                </a:solidFill>
              </a:rPr>
              <a:t>Арчада- </a:t>
            </a:r>
            <a:r>
              <a:rPr lang="tt-RU" sz="3600" dirty="0" smtClean="0">
                <a:solidFill>
                  <a:srgbClr val="002060"/>
                </a:solidFill>
              </a:rPr>
              <a:t>Салих Вәлиев.</a:t>
            </a:r>
            <a:endParaRPr lang="ru-RU" sz="3600" dirty="0">
              <a:solidFill>
                <a:srgbClr val="002060"/>
              </a:solidFill>
            </a:endParaRPr>
          </a:p>
        </p:txBody>
      </p:sp>
      <p:sp>
        <p:nvSpPr>
          <p:cNvPr id="5" name="Прямоугольник 4"/>
          <p:cNvSpPr/>
          <p:nvPr/>
        </p:nvSpPr>
        <p:spPr>
          <a:xfrm>
            <a:off x="285720" y="3500438"/>
            <a:ext cx="5818324" cy="646331"/>
          </a:xfrm>
          <a:prstGeom prst="rect">
            <a:avLst/>
          </a:prstGeom>
        </p:spPr>
        <p:txBody>
          <a:bodyPr wrap="none">
            <a:spAutoFit/>
          </a:bodyPr>
          <a:lstStyle/>
          <a:p>
            <a:r>
              <a:rPr lang="tt-RU" sz="3600" dirty="0" smtClean="0">
                <a:solidFill>
                  <a:srgbClr val="7030A0"/>
                </a:solidFill>
              </a:rPr>
              <a:t>Шәмәрдәндә- </a:t>
            </a:r>
            <a:r>
              <a:rPr lang="tt-RU" sz="3600" dirty="0" smtClean="0">
                <a:solidFill>
                  <a:srgbClr val="002060"/>
                </a:solidFill>
              </a:rPr>
              <a:t>Михаил Титов</a:t>
            </a:r>
            <a:endParaRPr lang="ru-RU" sz="3600" dirty="0">
              <a:solidFill>
                <a:srgbClr val="002060"/>
              </a:solidFill>
            </a:endParaRPr>
          </a:p>
        </p:txBody>
      </p:sp>
      <p:sp>
        <p:nvSpPr>
          <p:cNvPr id="6" name="Прямоугольник 5"/>
          <p:cNvSpPr/>
          <p:nvPr/>
        </p:nvSpPr>
        <p:spPr>
          <a:xfrm>
            <a:off x="285720" y="4071942"/>
            <a:ext cx="7072330" cy="1200329"/>
          </a:xfrm>
          <a:prstGeom prst="rect">
            <a:avLst/>
          </a:prstGeom>
        </p:spPr>
        <p:txBody>
          <a:bodyPr wrap="square">
            <a:spAutoFit/>
          </a:bodyPr>
          <a:lstStyle/>
          <a:p>
            <a:r>
              <a:rPr lang="tt-RU" sz="3600" dirty="0" smtClean="0">
                <a:solidFill>
                  <a:srgbClr val="7030A0"/>
                </a:solidFill>
              </a:rPr>
              <a:t>Самарада- </a:t>
            </a:r>
            <a:r>
              <a:rPr lang="tt-RU" sz="3600" dirty="0" smtClean="0">
                <a:solidFill>
                  <a:srgbClr val="002060"/>
                </a:solidFill>
              </a:rPr>
              <a:t>Сәгытдин Камалиев</a:t>
            </a:r>
          </a:p>
          <a:p>
            <a:r>
              <a:rPr lang="tt-RU" sz="3600" dirty="0" smtClean="0">
                <a:solidFill>
                  <a:srgbClr val="7030A0"/>
                </a:solidFill>
              </a:rPr>
              <a:t>Балтачта-</a:t>
            </a:r>
            <a:r>
              <a:rPr lang="tt-RU" sz="3600" dirty="0" smtClean="0"/>
              <a:t> </a:t>
            </a:r>
            <a:r>
              <a:rPr lang="tt-RU" sz="3600" dirty="0" smtClean="0">
                <a:solidFill>
                  <a:srgbClr val="002060"/>
                </a:solidFill>
              </a:rPr>
              <a:t>Рамазан Әсгат</a:t>
            </a:r>
            <a:r>
              <a:rPr lang="ru-RU" sz="3600" dirty="0" smtClean="0">
                <a:solidFill>
                  <a:srgbClr val="002060"/>
                </a:solidFill>
              </a:rPr>
              <a:t>ъ</a:t>
            </a:r>
            <a:r>
              <a:rPr lang="tt-RU" sz="3600" dirty="0" smtClean="0">
                <a:solidFill>
                  <a:srgbClr val="002060"/>
                </a:solidFill>
              </a:rPr>
              <a:t>динов</a:t>
            </a:r>
            <a:endParaRPr lang="ru-RU" sz="36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5143504" y="3857628"/>
            <a:ext cx="4000496" cy="3000372"/>
          </a:xfrm>
          <a:prstGeom prst="rect">
            <a:avLst/>
          </a:prstGeom>
          <a:noFill/>
          <a:ln w="9525">
            <a:noFill/>
            <a:miter lim="800000"/>
            <a:headEnd/>
            <a:tailEnd/>
          </a:ln>
          <a:effectLst/>
        </p:spPr>
      </p:pic>
      <p:sp>
        <p:nvSpPr>
          <p:cNvPr id="3" name="Прямоугольник 2"/>
          <p:cNvSpPr/>
          <p:nvPr/>
        </p:nvSpPr>
        <p:spPr>
          <a:xfrm>
            <a:off x="0" y="0"/>
            <a:ext cx="7786742" cy="3970318"/>
          </a:xfrm>
          <a:prstGeom prst="rect">
            <a:avLst/>
          </a:prstGeom>
        </p:spPr>
        <p:txBody>
          <a:bodyPr wrap="square">
            <a:spAutoFit/>
          </a:bodyPr>
          <a:lstStyle/>
          <a:p>
            <a:r>
              <a:rPr lang="tt-RU" sz="3600" dirty="0" smtClean="0">
                <a:solidFill>
                  <a:srgbClr val="002060"/>
                </a:solidFill>
              </a:rPr>
              <a:t>Әби-бабайларыбызның яшьлек елларында иң кадерле әйберләре тальян  гармуны булган. Тормышның бар матурлыгы һәм гүзәллеге нәкъ менә шул тальян моңнарында кебек. Тальян моңнары элеккедән килгән гореф-гадәтләр турында сөйләүче дә. </a:t>
            </a:r>
            <a:endParaRPr lang="ru-RU" sz="36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lt\Desktop\Новая папка\0_67170_b3da697c_XL.jpg"/>
          <p:cNvPicPr>
            <a:picLocks noChangeAspect="1" noChangeArrowheads="1"/>
          </p:cNvPicPr>
          <p:nvPr/>
        </p:nvPicPr>
        <p:blipFill>
          <a:blip r:embed="rId3" cstate="print"/>
          <a:srcRect/>
          <a:stretch>
            <a:fillRect/>
          </a:stretch>
        </p:blipFill>
        <p:spPr bwMode="auto">
          <a:xfrm>
            <a:off x="0" y="207674"/>
            <a:ext cx="9144000" cy="6442652"/>
          </a:xfrm>
          <a:prstGeom prst="rect">
            <a:avLst/>
          </a:prstGeom>
          <a:noFill/>
        </p:spPr>
      </p:pic>
      <p:pic>
        <p:nvPicPr>
          <p:cNvPr id="3" name="Гармун кое( mix) 2010 ...mp3">
            <a:hlinkClick r:id="" action="ppaction://media"/>
          </p:cNvPr>
          <p:cNvPicPr>
            <a:picLocks noRot="1" noChangeAspect="1"/>
          </p:cNvPicPr>
          <p:nvPr>
            <a:audioFile r:link="rId1"/>
          </p:nvPr>
        </p:nvPicPr>
        <p:blipFill>
          <a:blip r:embed="rId4" cstate="print"/>
          <a:stretch>
            <a:fillRect/>
          </a:stretch>
        </p:blipFill>
        <p:spPr>
          <a:xfrm>
            <a:off x="8072462" y="5715016"/>
            <a:ext cx="642942" cy="64294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835"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cstate="print"/>
          <a:srcRect/>
          <a:stretch>
            <a:fillRect/>
          </a:stretch>
        </p:blipFill>
        <p:spPr bwMode="auto">
          <a:xfrm>
            <a:off x="0" y="-1428"/>
            <a:ext cx="1428728" cy="1071770"/>
          </a:xfrm>
          <a:prstGeom prst="rect">
            <a:avLst/>
          </a:prstGeom>
          <a:noFill/>
          <a:ln w="9525">
            <a:noFill/>
            <a:miter lim="800000"/>
            <a:headEnd/>
            <a:tailEnd/>
          </a:ln>
          <a:effectLst/>
        </p:spPr>
      </p:pic>
      <p:sp>
        <p:nvSpPr>
          <p:cNvPr id="17409" name="Rectangle 1"/>
          <p:cNvSpPr>
            <a:spLocks noChangeArrowheads="1"/>
          </p:cNvSpPr>
          <p:nvPr/>
        </p:nvSpPr>
        <p:spPr bwMode="auto">
          <a:xfrm>
            <a:off x="1500166" y="0"/>
            <a:ext cx="6407523" cy="403187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t-RU" sz="32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Авылларда йөрим. Кем генә юк: </a:t>
            </a:r>
            <a:endParaRPr kumimoji="0" lang="ru-RU" sz="32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2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Бар моңлысы шунда, бар моңсыз,</a:t>
            </a:r>
            <a:endParaRPr kumimoji="0" lang="ru-RU" sz="32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2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Моңсыз авыл җирдә булмаса да,</a:t>
            </a:r>
            <a:endParaRPr kumimoji="0" lang="ru-RU" sz="32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2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Мин бер авыл күрдем гармунсыз.</a:t>
            </a:r>
            <a:endParaRPr kumimoji="0" lang="ru-RU" sz="32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2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Бар тирә тын. Яш</a:t>
            </a:r>
            <a:r>
              <a:rPr kumimoji="0" lang="ru-RU" sz="32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ь</a:t>
            </a:r>
            <a:r>
              <a:rPr kumimoji="0" lang="tt-RU" sz="32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лек чәчәкләрен</a:t>
            </a:r>
            <a:endParaRPr kumimoji="0" lang="ru-RU" sz="32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2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Вакыты җитми йомган шикелле.</a:t>
            </a:r>
            <a:endParaRPr kumimoji="0" lang="ru-RU" sz="32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2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Нидер җитми җанга. Авыл йоклый,</a:t>
            </a:r>
            <a:endParaRPr kumimoji="0" lang="ru-RU" sz="32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2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Сандугачсыз урман шикелле.</a:t>
            </a:r>
            <a:endParaRPr kumimoji="0" lang="tt-RU" sz="3200" b="0" i="0" u="none" strike="noStrike" cap="none" normalizeH="0" baseline="0" dirty="0" smtClean="0">
              <a:ln>
                <a:noFill/>
              </a:ln>
              <a:solidFill>
                <a:srgbClr val="002060"/>
              </a:solidFill>
              <a:effectLst/>
              <a:latin typeface="Arial" pitchFamily="34" charset="0"/>
              <a:cs typeface="Arial" pitchFamily="34" charset="0"/>
            </a:endParaRPr>
          </a:p>
        </p:txBody>
      </p:sp>
      <p:pic>
        <p:nvPicPr>
          <p:cNvPr id="4" name="Picture 1"/>
          <p:cNvPicPr>
            <a:picLocks noChangeAspect="1" noChangeArrowheads="1"/>
          </p:cNvPicPr>
          <p:nvPr/>
        </p:nvPicPr>
        <p:blipFill>
          <a:blip r:embed="rId3" cstate="print"/>
          <a:srcRect/>
          <a:stretch>
            <a:fillRect/>
          </a:stretch>
        </p:blipFill>
        <p:spPr bwMode="auto">
          <a:xfrm>
            <a:off x="2500298" y="4000504"/>
            <a:ext cx="4254494" cy="285749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7409"/>
                                        </p:tgtEl>
                                        <p:attrNameLst>
                                          <p:attrName>style.visibility</p:attrName>
                                        </p:attrNameLst>
                                      </p:cBhvr>
                                      <p:to>
                                        <p:strVal val="visible"/>
                                      </p:to>
                                    </p:set>
                                    <p:animEffect transition="in" filter="diamond(in)">
                                      <p:cBhvr>
                                        <p:cTn id="7" dur="2000"/>
                                        <p:tgtEl>
                                          <p:spTgt spid="1740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0" y="1428736"/>
            <a:ext cx="4667251" cy="3500438"/>
          </a:xfrm>
          <a:prstGeom prst="ellipse">
            <a:avLst/>
          </a:prstGeom>
          <a:noFill/>
          <a:ln w="9525">
            <a:noFill/>
            <a:miter lim="800000"/>
            <a:headEnd/>
            <a:tailEnd/>
          </a:ln>
          <a:effectLst/>
        </p:spPr>
      </p:pic>
      <p:sp>
        <p:nvSpPr>
          <p:cNvPr id="4" name="Прямоугольник 3"/>
          <p:cNvSpPr/>
          <p:nvPr/>
        </p:nvSpPr>
        <p:spPr>
          <a:xfrm>
            <a:off x="2962157" y="0"/>
            <a:ext cx="2364815" cy="1015663"/>
          </a:xfrm>
          <a:prstGeom prst="rect">
            <a:avLst/>
          </a:prstGeom>
          <a:noFill/>
        </p:spPr>
        <p:txBody>
          <a:bodyPr wrap="none" lIns="91440" tIns="45720" rIns="91440" bIns="45720">
            <a:spAutoFit/>
          </a:bodyPr>
          <a:lstStyle/>
          <a:p>
            <a:pPr algn="ctr"/>
            <a:r>
              <a:rPr lang="ru-RU" sz="6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2060"/>
                </a:solidFill>
                <a:effectLst>
                  <a:outerShdw blurRad="50800" dist="40000" dir="5400000" algn="tl" rotWithShape="0">
                    <a:srgbClr val="000000">
                      <a:shade val="5000"/>
                      <a:satMod val="120000"/>
                      <a:alpha val="33000"/>
                    </a:srgbClr>
                  </a:outerShdw>
                </a:effectLst>
              </a:rPr>
              <a:t>Курай</a:t>
            </a:r>
            <a:endParaRPr lang="ru-RU" sz="6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2060"/>
              </a:solidFill>
              <a:effectLst>
                <a:outerShdw blurRad="50800" dist="40000" dir="5400000" algn="tl" rotWithShape="0">
                  <a:srgbClr val="000000">
                    <a:shade val="5000"/>
                    <a:satMod val="120000"/>
                    <a:alpha val="33000"/>
                  </a:srgbClr>
                </a:outerShdw>
              </a:effectLst>
            </a:endParaRPr>
          </a:p>
        </p:txBody>
      </p:sp>
      <p:sp>
        <p:nvSpPr>
          <p:cNvPr id="5" name="Прямоугольник 4"/>
          <p:cNvSpPr/>
          <p:nvPr/>
        </p:nvSpPr>
        <p:spPr>
          <a:xfrm>
            <a:off x="4714844" y="856357"/>
            <a:ext cx="4429156" cy="6001643"/>
          </a:xfrm>
          <a:prstGeom prst="rect">
            <a:avLst/>
          </a:prstGeom>
        </p:spPr>
        <p:txBody>
          <a:bodyPr wrap="square">
            <a:spAutoFit/>
          </a:bodyPr>
          <a:lstStyle/>
          <a:p>
            <a:r>
              <a:rPr lang="ru-RU" sz="3200" i="1" dirty="0" smtClean="0">
                <a:solidFill>
                  <a:srgbClr val="002060"/>
                </a:solidFill>
              </a:rPr>
              <a:t>Тынлы музыка уен коралы, бернич</a:t>
            </a:r>
            <a:r>
              <a:rPr lang="en-US" sz="3200" i="1" dirty="0" smtClean="0">
                <a:solidFill>
                  <a:srgbClr val="002060"/>
                </a:solidFill>
              </a:rPr>
              <a:t>ə </a:t>
            </a:r>
            <a:r>
              <a:rPr lang="ru-RU" sz="3200" i="1" dirty="0" smtClean="0">
                <a:solidFill>
                  <a:srgbClr val="002060"/>
                </a:solidFill>
              </a:rPr>
              <a:t>тишекле цилиндр сыман көпш</a:t>
            </a:r>
            <a:r>
              <a:rPr lang="en-US" sz="3200" i="1" dirty="0" smtClean="0">
                <a:solidFill>
                  <a:srgbClr val="002060"/>
                </a:solidFill>
              </a:rPr>
              <a:t>ə. </a:t>
            </a:r>
            <a:r>
              <a:rPr lang="ru-RU" sz="3200" i="1" dirty="0" smtClean="0">
                <a:solidFill>
                  <a:srgbClr val="002060"/>
                </a:solidFill>
              </a:rPr>
              <a:t>Көпш</a:t>
            </a:r>
            <a:r>
              <a:rPr lang="en-US" sz="3200" i="1" dirty="0" smtClean="0">
                <a:solidFill>
                  <a:srgbClr val="002060"/>
                </a:solidFill>
              </a:rPr>
              <a:t>ə</a:t>
            </a:r>
            <a:r>
              <a:rPr lang="ru-RU" sz="3200" i="1" dirty="0" smtClean="0">
                <a:solidFill>
                  <a:srgbClr val="002060"/>
                </a:solidFill>
              </a:rPr>
              <a:t>нең бер ягында иренн</a:t>
            </a:r>
            <a:r>
              <a:rPr lang="en-US" sz="3200" i="1" dirty="0" smtClean="0">
                <a:solidFill>
                  <a:srgbClr val="002060"/>
                </a:solidFill>
              </a:rPr>
              <a:t>ə</a:t>
            </a:r>
            <a:r>
              <a:rPr lang="ru-RU" sz="3200" i="1" dirty="0" smtClean="0">
                <a:solidFill>
                  <a:srgbClr val="002060"/>
                </a:solidFill>
              </a:rPr>
              <a:t>рне куеп һава җиб</a:t>
            </a:r>
            <a:r>
              <a:rPr lang="en-US" sz="3200" i="1" dirty="0" smtClean="0">
                <a:solidFill>
                  <a:srgbClr val="002060"/>
                </a:solidFill>
              </a:rPr>
              <a:t>ə</a:t>
            </a:r>
            <a:r>
              <a:rPr lang="ru-RU" sz="3200" i="1" dirty="0" smtClean="0">
                <a:solidFill>
                  <a:srgbClr val="002060"/>
                </a:solidFill>
              </a:rPr>
              <a:t>рер өчен жайланма ясалган. Агач, камыш, ул</a:t>
            </a:r>
            <a:r>
              <a:rPr lang="en-US" sz="3200" i="1" dirty="0" smtClean="0">
                <a:solidFill>
                  <a:srgbClr val="002060"/>
                </a:solidFill>
              </a:rPr>
              <a:t>ə</a:t>
            </a:r>
            <a:r>
              <a:rPr lang="ru-RU" sz="3200" i="1" dirty="0" smtClean="0">
                <a:solidFill>
                  <a:srgbClr val="002060"/>
                </a:solidFill>
              </a:rPr>
              <a:t>н сабагы, тимер, пластмасса, х</a:t>
            </a:r>
            <a:r>
              <a:rPr lang="en-US" sz="3200" i="1" dirty="0" smtClean="0">
                <a:solidFill>
                  <a:srgbClr val="002060"/>
                </a:solidFill>
              </a:rPr>
              <a:t>ə</a:t>
            </a:r>
            <a:r>
              <a:rPr lang="ru-RU" sz="3200" i="1" dirty="0" smtClean="0">
                <a:solidFill>
                  <a:srgbClr val="002060"/>
                </a:solidFill>
              </a:rPr>
              <a:t>тта пыяладан да ясала.</a:t>
            </a:r>
            <a:endParaRPr lang="ru-RU" sz="3200" i="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amond(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500042"/>
            <a:ext cx="5572164" cy="6001643"/>
          </a:xfrm>
          <a:prstGeom prst="rect">
            <a:avLst/>
          </a:prstGeom>
        </p:spPr>
        <p:txBody>
          <a:bodyPr wrap="square">
            <a:spAutoFit/>
          </a:bodyPr>
          <a:lstStyle/>
          <a:p>
            <a:r>
              <a:rPr lang="tt-RU" sz="3200" dirty="0" smtClean="0">
                <a:solidFill>
                  <a:srgbClr val="002060"/>
                </a:solidFill>
              </a:rPr>
              <a:t>Гармун ясаучы энтузиастлар, осталар хәзер дә бар. Шуларның берсе- бик талантлы оста - Илдус Җаббаров.  Ул 1933 елда Куйбышев районының Иске Рәҗәп авылында туа. Кечкенәдән үк  тал</a:t>
            </a:r>
            <a:r>
              <a:rPr lang="ru-RU" sz="3200" dirty="0" smtClean="0">
                <a:solidFill>
                  <a:srgbClr val="002060"/>
                </a:solidFill>
              </a:rPr>
              <a:t>ь</a:t>
            </a:r>
            <a:r>
              <a:rPr lang="tt-RU" sz="3200" dirty="0" smtClean="0">
                <a:solidFill>
                  <a:srgbClr val="002060"/>
                </a:solidFill>
              </a:rPr>
              <a:t>ян гармунда уйнарга өйрәнә. Казанга күчеп килгәч, үзе дә гармун ясау серләренә өйрәнә башлый. </a:t>
            </a:r>
            <a:endParaRPr lang="ru-RU" sz="3200" dirty="0">
              <a:solidFill>
                <a:srgbClr val="002060"/>
              </a:solidFill>
            </a:endParaRPr>
          </a:p>
        </p:txBody>
      </p:sp>
      <p:pic>
        <p:nvPicPr>
          <p:cNvPr id="3" name="Picture 1"/>
          <p:cNvPicPr>
            <a:picLocks noChangeAspect="1" noChangeArrowheads="1"/>
          </p:cNvPicPr>
          <p:nvPr/>
        </p:nvPicPr>
        <p:blipFill>
          <a:blip r:embed="rId2" cstate="print"/>
          <a:srcRect/>
          <a:stretch>
            <a:fillRect/>
          </a:stretch>
        </p:blipFill>
        <p:spPr bwMode="auto">
          <a:xfrm>
            <a:off x="5143504" y="1214422"/>
            <a:ext cx="4000496" cy="36433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ChangeArrowheads="1"/>
          </p:cNvSpPr>
          <p:nvPr/>
        </p:nvSpPr>
        <p:spPr bwMode="auto">
          <a:xfrm>
            <a:off x="0" y="246221"/>
            <a:ext cx="5609549" cy="353943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tt-RU" sz="2800" b="0" i="0" u="none" strike="noStrike" cap="none" normalizeH="0" baseline="0" dirty="0" smtClean="0">
                <a:ln>
                  <a:noFill/>
                </a:ln>
                <a:solidFill>
                  <a:srgbClr val="002060"/>
                </a:solidFill>
                <a:effectLst/>
                <a:ea typeface="Calibri" pitchFamily="34" charset="0"/>
                <a:cs typeface="Times New Roman" pitchFamily="18" charset="0"/>
              </a:rPr>
              <a:t>Миңа гармун, гармун җитми читтә,</a:t>
            </a:r>
            <a:endParaRPr lang="ru-RU" sz="2800" dirty="0" smtClean="0">
              <a:solidFill>
                <a:srgbClr val="002060"/>
              </a:solidFill>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r>
              <a:rPr kumimoji="0" lang="tt-RU" sz="2800" b="0" i="0" u="none" strike="noStrike" cap="none" normalizeH="0" baseline="0" dirty="0" smtClean="0">
                <a:ln>
                  <a:noFill/>
                </a:ln>
                <a:solidFill>
                  <a:srgbClr val="002060"/>
                </a:solidFill>
                <a:effectLst/>
                <a:ea typeface="Calibri" pitchFamily="34" charset="0"/>
                <a:cs typeface="Times New Roman" pitchFamily="18" charset="0"/>
              </a:rPr>
              <a:t>Юлларыма ятар таң нуры,</a:t>
            </a:r>
            <a:endParaRPr lang="ru-RU" sz="2800" dirty="0" smtClean="0">
              <a:solidFill>
                <a:srgbClr val="002060"/>
              </a:solidFill>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r>
              <a:rPr kumimoji="0" lang="tt-RU" sz="2800" b="0" i="0" u="none" strike="noStrike" cap="none" normalizeH="0" baseline="0" dirty="0" smtClean="0">
                <a:ln>
                  <a:noFill/>
                </a:ln>
                <a:solidFill>
                  <a:srgbClr val="002060"/>
                </a:solidFill>
                <a:effectLst/>
                <a:ea typeface="Calibri" pitchFamily="34" charset="0"/>
                <a:cs typeface="Times New Roman" pitchFamily="18" charset="0"/>
              </a:rPr>
              <a:t>Яңгырасын иде Европаның</a:t>
            </a:r>
            <a:endParaRPr kumimoji="0" lang="ru-RU" sz="2800" b="0" i="0" u="none" strike="noStrike" cap="none" normalizeH="0" baseline="0" dirty="0" smtClean="0">
              <a:ln>
                <a:noFill/>
              </a:ln>
              <a:solidFill>
                <a:srgbClr val="002060"/>
              </a:solidFill>
              <a:effectLst/>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tt-RU" sz="2800" b="0" i="0" u="none" strike="noStrike" cap="none" normalizeH="0" baseline="0" dirty="0" smtClean="0">
                <a:ln>
                  <a:noFill/>
                </a:ln>
                <a:solidFill>
                  <a:srgbClr val="002060"/>
                </a:solidFill>
                <a:effectLst/>
                <a:ea typeface="Calibri" pitchFamily="34" charset="0"/>
                <a:cs typeface="Times New Roman" pitchFamily="18" charset="0"/>
              </a:rPr>
              <a:t>Уртасында татар гармуны</a:t>
            </a:r>
            <a:endParaRPr kumimoji="0" lang="ru-RU" sz="2800" b="0" i="0" u="none" strike="noStrike" cap="none" normalizeH="0" baseline="0" dirty="0" smtClean="0">
              <a:ln>
                <a:noFill/>
              </a:ln>
              <a:solidFill>
                <a:srgbClr val="002060"/>
              </a:solidFill>
              <a:effectLst/>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tt-RU" sz="2800" b="0" i="0" u="none" strike="noStrike" cap="none" normalizeH="0" baseline="0" dirty="0" smtClean="0">
                <a:ln>
                  <a:noFill/>
                </a:ln>
                <a:solidFill>
                  <a:srgbClr val="002060"/>
                </a:solidFill>
                <a:effectLst/>
                <a:ea typeface="Calibri" pitchFamily="34" charset="0"/>
                <a:cs typeface="Times New Roman" pitchFamily="18" charset="0"/>
              </a:rPr>
              <a:t>Яңгырасын иде бер минутка</a:t>
            </a:r>
            <a:endParaRPr kumimoji="0" lang="ru-RU" sz="2800" b="0" i="0" u="none" strike="noStrike" cap="none" normalizeH="0" baseline="0" dirty="0" smtClean="0">
              <a:ln>
                <a:noFill/>
              </a:ln>
              <a:solidFill>
                <a:srgbClr val="002060"/>
              </a:solidFill>
              <a:effectLst/>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tt-RU" sz="2800" b="0" i="0" u="none" strike="noStrike" cap="none" normalizeH="0" baseline="0" dirty="0" smtClean="0">
                <a:ln>
                  <a:noFill/>
                </a:ln>
                <a:solidFill>
                  <a:srgbClr val="002060"/>
                </a:solidFill>
                <a:effectLst/>
                <a:ea typeface="Calibri" pitchFamily="34" charset="0"/>
                <a:cs typeface="Times New Roman" pitchFamily="18" charset="0"/>
              </a:rPr>
              <a:t>Европада “Арча”, “Сарман”нар </a:t>
            </a:r>
            <a:endParaRPr kumimoji="0" lang="ru-RU" sz="2800" b="0" i="0" u="none" strike="noStrike" cap="none" normalizeH="0" baseline="0" dirty="0" smtClean="0">
              <a:ln>
                <a:noFill/>
              </a:ln>
              <a:solidFill>
                <a:srgbClr val="002060"/>
              </a:solidFill>
              <a:effectLst/>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tt-RU" sz="2800" b="0" i="0" u="none" strike="noStrike" cap="none" normalizeH="0" baseline="0" dirty="0" smtClean="0">
                <a:ln>
                  <a:noFill/>
                </a:ln>
                <a:solidFill>
                  <a:srgbClr val="002060"/>
                </a:solidFill>
                <a:effectLst/>
                <a:ea typeface="Calibri" pitchFamily="34" charset="0"/>
                <a:cs typeface="Times New Roman" pitchFamily="18" charset="0"/>
              </a:rPr>
              <a:t>Түзмәс, торыр татар егетләре</a:t>
            </a:r>
            <a:endParaRPr kumimoji="0" lang="ru-RU" sz="2800" b="0" i="0" u="none" strike="noStrike" cap="none" normalizeH="0" baseline="0" dirty="0" smtClean="0">
              <a:ln>
                <a:noFill/>
              </a:ln>
              <a:solidFill>
                <a:srgbClr val="002060"/>
              </a:solidFill>
              <a:effectLst/>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tt-RU" sz="2800" b="0" i="0" u="none" strike="noStrike" cap="none" normalizeH="0" baseline="0" dirty="0" smtClean="0">
                <a:ln>
                  <a:noFill/>
                </a:ln>
                <a:solidFill>
                  <a:srgbClr val="002060"/>
                </a:solidFill>
                <a:effectLst/>
                <a:ea typeface="Calibri" pitchFamily="34" charset="0"/>
                <a:cs typeface="Times New Roman" pitchFamily="18" charset="0"/>
              </a:rPr>
              <a:t>Сугышларда башын салганнар.</a:t>
            </a:r>
            <a:endParaRPr kumimoji="0" lang="tt-RU" sz="2800" b="0" i="0" u="none" strike="noStrike" cap="none" normalizeH="0" baseline="0" dirty="0" smtClean="0">
              <a:ln>
                <a:noFill/>
              </a:ln>
              <a:solidFill>
                <a:srgbClr val="002060"/>
              </a:solidFill>
              <a:effectLst/>
              <a:cs typeface="Arial" pitchFamily="34" charset="0"/>
            </a:endParaRPr>
          </a:p>
        </p:txBody>
      </p:sp>
      <p:pic>
        <p:nvPicPr>
          <p:cNvPr id="3" name="Picture 1"/>
          <p:cNvPicPr>
            <a:picLocks noChangeAspect="1" noChangeArrowheads="1"/>
          </p:cNvPicPr>
          <p:nvPr/>
        </p:nvPicPr>
        <p:blipFill>
          <a:blip r:embed="rId2" cstate="print"/>
          <a:srcRect/>
          <a:stretch>
            <a:fillRect/>
          </a:stretch>
        </p:blipFill>
        <p:spPr bwMode="auto">
          <a:xfrm>
            <a:off x="4889506" y="4000504"/>
            <a:ext cx="4254494" cy="2857496"/>
          </a:xfrm>
          <a:prstGeom prst="rect">
            <a:avLst/>
          </a:prstGeom>
          <a:noFill/>
          <a:ln w="9525">
            <a:noFill/>
            <a:miter lim="800000"/>
            <a:headEnd/>
            <a:tailEnd/>
          </a:ln>
          <a:effectLst/>
        </p:spPr>
      </p:pic>
      <p:pic>
        <p:nvPicPr>
          <p:cNvPr id="4" name="Picture 1"/>
          <p:cNvPicPr>
            <a:picLocks noChangeAspect="1" noChangeArrowheads="1"/>
          </p:cNvPicPr>
          <p:nvPr/>
        </p:nvPicPr>
        <p:blipFill>
          <a:blip r:embed="rId3" cstate="print"/>
          <a:srcRect/>
          <a:stretch>
            <a:fillRect/>
          </a:stretch>
        </p:blipFill>
        <p:spPr bwMode="auto">
          <a:xfrm>
            <a:off x="0" y="3996930"/>
            <a:ext cx="4286248" cy="2861070"/>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4929190" y="714356"/>
            <a:ext cx="4214810" cy="316110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29"/>
                                        </p:tgtEl>
                                        <p:attrNameLst>
                                          <p:attrName>style.visibility</p:attrName>
                                        </p:attrNameLst>
                                      </p:cBhvr>
                                      <p:to>
                                        <p:strVal val="visible"/>
                                      </p:to>
                                    </p:set>
                                    <p:anim calcmode="lin" valueType="num">
                                      <p:cBhvr additive="base">
                                        <p:cTn id="7" dur="500" fill="hold"/>
                                        <p:tgtEl>
                                          <p:spTgt spid="48129"/>
                                        </p:tgtEl>
                                        <p:attrNameLst>
                                          <p:attrName>ppt_x</p:attrName>
                                        </p:attrNameLst>
                                      </p:cBhvr>
                                      <p:tavLst>
                                        <p:tav tm="0">
                                          <p:val>
                                            <p:strVal val="#ppt_x"/>
                                          </p:val>
                                        </p:tav>
                                        <p:tav tm="100000">
                                          <p:val>
                                            <p:strVal val="#ppt_x"/>
                                          </p:val>
                                        </p:tav>
                                      </p:tavLst>
                                    </p:anim>
                                    <p:anim calcmode="lin" valueType="num">
                                      <p:cBhvr additive="base">
                                        <p:cTn id="8" dur="500" fill="hold"/>
                                        <p:tgtEl>
                                          <p:spTgt spid="481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4549140" y="0"/>
            <a:ext cx="4594860" cy="6858000"/>
          </a:xfrm>
          <a:prstGeom prst="rect">
            <a:avLst/>
          </a:prstGeom>
          <a:noFill/>
          <a:ln w="9525">
            <a:noFill/>
            <a:miter lim="800000"/>
            <a:headEnd/>
            <a:tailEnd/>
          </a:ln>
          <a:effectLst/>
        </p:spPr>
      </p:pic>
      <p:sp>
        <p:nvSpPr>
          <p:cNvPr id="3" name="Прямоугольник 2"/>
          <p:cNvSpPr/>
          <p:nvPr/>
        </p:nvSpPr>
        <p:spPr>
          <a:xfrm>
            <a:off x="0" y="0"/>
            <a:ext cx="4572000" cy="6555641"/>
          </a:xfrm>
          <a:prstGeom prst="rect">
            <a:avLst/>
          </a:prstGeom>
        </p:spPr>
        <p:txBody>
          <a:bodyPr>
            <a:spAutoFit/>
          </a:bodyPr>
          <a:lstStyle/>
          <a:p>
            <a:r>
              <a:rPr lang="tt-RU" sz="2800" i="1" dirty="0" smtClean="0">
                <a:solidFill>
                  <a:srgbClr val="002060"/>
                </a:solidFill>
              </a:rPr>
              <a:t>Әйе, гармуннарның үз моңы, үз тарихы, хәтерләрдә сакланырлык үз серләре бар. Гөрләп үткән Сабантуйларда һәм җыеннарда авыл халкын биеткән дә, җырлаткан да  тал</a:t>
            </a:r>
            <a:r>
              <a:rPr lang="ru-RU" sz="2800" i="1" dirty="0" smtClean="0">
                <a:solidFill>
                  <a:srgbClr val="002060"/>
                </a:solidFill>
              </a:rPr>
              <a:t>ь</a:t>
            </a:r>
            <a:r>
              <a:rPr lang="tt-RU" sz="2800" i="1" dirty="0" smtClean="0">
                <a:solidFill>
                  <a:srgbClr val="002060"/>
                </a:solidFill>
              </a:rPr>
              <a:t>ян гармун; килен төшкәндә дә кызыл туйларның бизәге булган. Солдатка китүче егетләрнең урам әйләнгәндә, үзәкләрен өздереп елаткан да, җырлаткан да ул тал</a:t>
            </a:r>
            <a:r>
              <a:rPr lang="ru-RU" sz="2800" i="1" dirty="0" smtClean="0">
                <a:solidFill>
                  <a:srgbClr val="002060"/>
                </a:solidFill>
              </a:rPr>
              <a:t>ь</a:t>
            </a:r>
            <a:r>
              <a:rPr lang="tt-RU" sz="2800" i="1" dirty="0" smtClean="0">
                <a:solidFill>
                  <a:srgbClr val="002060"/>
                </a:solidFill>
              </a:rPr>
              <a:t>ян гармун.</a:t>
            </a:r>
            <a:endParaRPr lang="ru-RU" sz="2800" i="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214282" y="142852"/>
            <a:ext cx="5499839" cy="649408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t-RU" sz="3200" b="0"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Их, гармуннар уйный белсәм,</a:t>
            </a:r>
            <a:endParaRPr kumimoji="0" lang="ru-RU" sz="3200" b="0"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200" b="0"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Сезне җырлатыр идем.</a:t>
            </a:r>
            <a:endParaRPr kumimoji="0" lang="ru-RU" sz="3200" b="0"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200" b="0"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Моңсызларга моңнар биреп,</a:t>
            </a:r>
            <a:endParaRPr kumimoji="0" lang="ru-RU" sz="3200" b="0"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200" b="0"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Бер җырлап узар идем.</a:t>
            </a:r>
            <a:endParaRPr kumimoji="0" lang="ru-RU" sz="3200" b="0"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200" b="0"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Их, бер елатыр идем.</a:t>
            </a:r>
            <a:endParaRPr kumimoji="0" lang="ru-RU" sz="3200" b="0"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200" b="0"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Их, гармуннар уйный белсәм,</a:t>
            </a:r>
            <a:endParaRPr kumimoji="0" lang="ru-RU" sz="3200" b="0"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200" b="0"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Телләрен басар идем.</a:t>
            </a:r>
            <a:endParaRPr kumimoji="0" lang="ru-RU" sz="3200" b="0"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200" b="0"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Яшь чакларны искә алып,</a:t>
            </a:r>
            <a:endParaRPr kumimoji="0" lang="ru-RU" sz="3200" b="0"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200" b="0"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Кич уен ясар идем.</a:t>
            </a:r>
            <a:endParaRPr kumimoji="0" lang="ru-RU" sz="3200" b="0"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200" b="0"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Их гармуннар уйный белсәм,</a:t>
            </a:r>
            <a:endParaRPr kumimoji="0" lang="ru-RU" sz="3200" b="0"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200" b="0"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Уйнап сыздырыр идем.</a:t>
            </a:r>
            <a:endParaRPr kumimoji="0" lang="ru-RU" sz="3200" b="0"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200" b="0"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Биючеләрнең табанын</a:t>
            </a:r>
            <a:endParaRPr kumimoji="0" lang="ru-RU" sz="3200" b="0" i="1"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t-RU" sz="3200" b="0"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Уттай кыздырыр идем.</a:t>
            </a:r>
            <a:endParaRPr kumimoji="0" lang="tt-RU" sz="3200" b="0" i="1" u="none" strike="noStrike" cap="none" normalizeH="0" baseline="0" dirty="0" smtClean="0">
              <a:ln>
                <a:noFill/>
              </a:ln>
              <a:solidFill>
                <a:srgbClr val="002060"/>
              </a:solidFill>
              <a:effectLst/>
              <a:latin typeface="Arial" pitchFamily="34" charset="0"/>
              <a:cs typeface="Arial" pitchFamily="34" charset="0"/>
            </a:endParaRPr>
          </a:p>
        </p:txBody>
      </p:sp>
      <p:pic>
        <p:nvPicPr>
          <p:cNvPr id="4" name="Picture 4"/>
          <p:cNvPicPr>
            <a:picLocks noChangeAspect="1" noChangeArrowheads="1"/>
          </p:cNvPicPr>
          <p:nvPr/>
        </p:nvPicPr>
        <p:blipFill>
          <a:blip r:embed="rId2" cstate="print"/>
          <a:srcRect/>
          <a:stretch>
            <a:fillRect/>
          </a:stretch>
        </p:blipFill>
        <p:spPr bwMode="auto">
          <a:xfrm>
            <a:off x="5714994" y="928670"/>
            <a:ext cx="3429006" cy="457200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diamond(in)">
                                      <p:cBhvr>
                                        <p:cTn id="7" dur="2000"/>
                                        <p:tgtEl>
                                          <p:spTgt spid="204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2" cstate="print"/>
          <a:srcRect/>
          <a:stretch>
            <a:fillRect/>
          </a:stretch>
        </p:blipFill>
        <p:spPr bwMode="auto">
          <a:xfrm>
            <a:off x="0" y="0"/>
            <a:ext cx="4429125" cy="6858000"/>
          </a:xfrm>
          <a:prstGeom prst="rect">
            <a:avLst/>
          </a:prstGeom>
          <a:noFill/>
          <a:ln w="9525">
            <a:noFill/>
            <a:miter lim="800000"/>
            <a:headEnd/>
            <a:tailEnd/>
          </a:ln>
          <a:effectLst/>
        </p:spPr>
      </p:pic>
      <p:sp>
        <p:nvSpPr>
          <p:cNvPr id="8" name="Прямоугольник 7"/>
          <p:cNvSpPr/>
          <p:nvPr/>
        </p:nvSpPr>
        <p:spPr>
          <a:xfrm>
            <a:off x="4087809" y="0"/>
            <a:ext cx="5056191" cy="923330"/>
          </a:xfrm>
          <a:prstGeom prst="rect">
            <a:avLst/>
          </a:prstGeom>
          <a:noFill/>
        </p:spPr>
        <p:txBody>
          <a:bodyPr wrap="none" lIns="91440" tIns="45720" rIns="91440" bIns="45720">
            <a:spAutoFit/>
          </a:bodyPr>
          <a:lstStyle/>
          <a:p>
            <a:pPr algn="ctr"/>
            <a:r>
              <a:rPr lang="tt-RU" sz="5400" b="1" i="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Рөстәм Вәлиев </a:t>
            </a:r>
            <a:endParaRPr lang="ru-RU" sz="5400" b="1" i="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9" name="Прямоугольник 8"/>
          <p:cNvSpPr/>
          <p:nvPr/>
        </p:nvSpPr>
        <p:spPr>
          <a:xfrm>
            <a:off x="4572000" y="1142984"/>
            <a:ext cx="4572000" cy="3785652"/>
          </a:xfrm>
          <a:prstGeom prst="rect">
            <a:avLst/>
          </a:prstGeom>
        </p:spPr>
        <p:txBody>
          <a:bodyPr wrap="square">
            <a:spAutoFit/>
          </a:bodyPr>
          <a:lstStyle/>
          <a:p>
            <a:r>
              <a:rPr lang="ru-RU" sz="4800" b="1" i="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Татарстанның халык артисты, виртуоз музыкант.</a:t>
            </a:r>
            <a:endParaRPr lang="ru-RU" sz="4800" b="1"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ox(i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cstate="print"/>
          <a:srcRect/>
          <a:stretch>
            <a:fillRect/>
          </a:stretch>
        </p:blipFill>
        <p:spPr bwMode="auto">
          <a:xfrm>
            <a:off x="0" y="0"/>
            <a:ext cx="4317988" cy="2428868"/>
          </a:xfrm>
          <a:prstGeom prst="rect">
            <a:avLst/>
          </a:prstGeom>
          <a:noFill/>
          <a:ln w="9525">
            <a:noFill/>
            <a:miter lim="800000"/>
            <a:headEnd/>
            <a:tailEnd/>
          </a:ln>
          <a:effectLst/>
        </p:spPr>
      </p:pic>
      <p:pic>
        <p:nvPicPr>
          <p:cNvPr id="4" name="Picture 1"/>
          <p:cNvPicPr>
            <a:picLocks noChangeAspect="1" noChangeArrowheads="1"/>
          </p:cNvPicPr>
          <p:nvPr/>
        </p:nvPicPr>
        <p:blipFill>
          <a:blip r:embed="rId3" cstate="print"/>
          <a:srcRect/>
          <a:stretch>
            <a:fillRect/>
          </a:stretch>
        </p:blipFill>
        <p:spPr bwMode="auto">
          <a:xfrm>
            <a:off x="0" y="2571752"/>
            <a:ext cx="4286248" cy="4286248"/>
          </a:xfrm>
          <a:prstGeom prst="rect">
            <a:avLst/>
          </a:prstGeom>
          <a:noFill/>
          <a:ln w="9525">
            <a:noFill/>
            <a:miter lim="800000"/>
            <a:headEnd/>
            <a:tailEnd/>
          </a:ln>
          <a:effectLst/>
        </p:spPr>
      </p:pic>
      <p:sp>
        <p:nvSpPr>
          <p:cNvPr id="5" name="Прямоугольник 4"/>
          <p:cNvSpPr/>
          <p:nvPr/>
        </p:nvSpPr>
        <p:spPr>
          <a:xfrm>
            <a:off x="4357686" y="214290"/>
            <a:ext cx="4572000" cy="5509200"/>
          </a:xfrm>
          <a:prstGeom prst="rect">
            <a:avLst/>
          </a:prstGeom>
        </p:spPr>
        <p:txBody>
          <a:bodyPr>
            <a:spAutoFit/>
          </a:bodyPr>
          <a:lstStyle/>
          <a:p>
            <a:r>
              <a:rPr lang="ru-RU" sz="3200" dirty="0" smtClean="0"/>
              <a:t>Моннан ярты гасыр элек Самарада туып, шунда ук музыка мәктәбе  һәм училещесы тәмамлаган Мегет, мишәрчәсеннән ояла-ояла гына Казанга килә. Нәҗип Җиһанов  исемендәге Казан дәүләт   консерваториясенең халык уен кораллары бүлегенә  укырга керә.</a:t>
            </a:r>
            <a:endParaRPr lang="ru-RU"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0" y="3238517"/>
            <a:ext cx="2714612" cy="3619483"/>
          </a:xfrm>
          <a:prstGeom prst="rect">
            <a:avLst/>
          </a:prstGeom>
          <a:noFill/>
          <a:ln w="9525">
            <a:noFill/>
            <a:miter lim="800000"/>
            <a:headEnd/>
            <a:tailEnd/>
          </a:ln>
          <a:effectLst/>
        </p:spPr>
      </p:pic>
      <p:pic>
        <p:nvPicPr>
          <p:cNvPr id="46083" name="Picture 3"/>
          <p:cNvPicPr>
            <a:picLocks noChangeAspect="1" noChangeArrowheads="1"/>
          </p:cNvPicPr>
          <p:nvPr/>
        </p:nvPicPr>
        <p:blipFill>
          <a:blip r:embed="rId3" cstate="print"/>
          <a:srcRect/>
          <a:stretch>
            <a:fillRect/>
          </a:stretch>
        </p:blipFill>
        <p:spPr bwMode="auto">
          <a:xfrm>
            <a:off x="6429388" y="0"/>
            <a:ext cx="2714612" cy="3619483"/>
          </a:xfrm>
          <a:prstGeom prst="rect">
            <a:avLst/>
          </a:prstGeom>
          <a:noFill/>
          <a:ln w="9525">
            <a:noFill/>
            <a:miter lim="800000"/>
            <a:headEnd/>
            <a:tailEnd/>
          </a:ln>
          <a:effectLst/>
        </p:spPr>
      </p:pic>
      <p:sp>
        <p:nvSpPr>
          <p:cNvPr id="5" name="TextBox 4"/>
          <p:cNvSpPr txBox="1"/>
          <p:nvPr/>
        </p:nvSpPr>
        <p:spPr>
          <a:xfrm>
            <a:off x="1714480" y="0"/>
            <a:ext cx="6000760" cy="4031873"/>
          </a:xfrm>
          <a:prstGeom prst="rect">
            <a:avLst/>
          </a:prstGeom>
          <a:noFill/>
        </p:spPr>
        <p:txBody>
          <a:bodyPr wrap="square" rtlCol="0">
            <a:spAutoFit/>
          </a:bodyPr>
          <a:lstStyle/>
          <a:p>
            <a:r>
              <a:rPr lang="tt-RU" sz="3200" i="1" dirty="0" smtClean="0">
                <a:solidFill>
                  <a:srgbClr val="002060"/>
                </a:solidFill>
              </a:rPr>
              <a:t>Гармун, бәләкәй булса да,</a:t>
            </a:r>
          </a:p>
          <a:p>
            <a:r>
              <a:rPr lang="tt-RU" sz="3200" i="1" dirty="0" smtClean="0">
                <a:solidFill>
                  <a:srgbClr val="002060"/>
                </a:solidFill>
              </a:rPr>
              <a:t>Әйтә үз кирәкләрен.</a:t>
            </a:r>
          </a:p>
          <a:p>
            <a:r>
              <a:rPr lang="tt-RU" sz="3200" i="1" dirty="0" smtClean="0">
                <a:solidFill>
                  <a:srgbClr val="002060"/>
                </a:solidFill>
              </a:rPr>
              <a:t>Сикереп суларга төшәрсең,</a:t>
            </a:r>
          </a:p>
          <a:p>
            <a:r>
              <a:rPr lang="tt-RU" sz="3200" i="1" dirty="0" smtClean="0">
                <a:solidFill>
                  <a:srgbClr val="002060"/>
                </a:solidFill>
              </a:rPr>
              <a:t>Янса яш</a:t>
            </a:r>
            <a:r>
              <a:rPr lang="ru-RU" sz="3200" i="1" dirty="0" smtClean="0">
                <a:solidFill>
                  <a:srgbClr val="002060"/>
                </a:solidFill>
              </a:rPr>
              <a:t>ь</a:t>
            </a:r>
            <a:r>
              <a:rPr lang="tt-RU" sz="3200" i="1" dirty="0" smtClean="0">
                <a:solidFill>
                  <a:srgbClr val="002060"/>
                </a:solidFill>
              </a:rPr>
              <a:t> йөрәкләрең.</a:t>
            </a:r>
          </a:p>
          <a:p>
            <a:r>
              <a:rPr lang="tt-RU" sz="3200" i="1" dirty="0" smtClean="0">
                <a:solidFill>
                  <a:srgbClr val="002060"/>
                </a:solidFill>
              </a:rPr>
              <a:t>Гармунчының иңнәрендә</a:t>
            </a:r>
          </a:p>
          <a:p>
            <a:r>
              <a:rPr lang="tt-RU" sz="3200" i="1" dirty="0" smtClean="0">
                <a:solidFill>
                  <a:srgbClr val="002060"/>
                </a:solidFill>
              </a:rPr>
              <a:t>Гармунның каешлары, </a:t>
            </a:r>
          </a:p>
          <a:p>
            <a:r>
              <a:rPr lang="tt-RU" sz="3200" i="1" dirty="0" smtClean="0">
                <a:solidFill>
                  <a:srgbClr val="002060"/>
                </a:solidFill>
              </a:rPr>
              <a:t>Иртәнге җил, йолдызлы төн,</a:t>
            </a:r>
          </a:p>
          <a:p>
            <a:r>
              <a:rPr lang="tt-RU" sz="3200" i="1" dirty="0" smtClean="0">
                <a:solidFill>
                  <a:srgbClr val="002060"/>
                </a:solidFill>
              </a:rPr>
              <a:t>Кояшның баешлары.</a:t>
            </a:r>
            <a:endParaRPr lang="ru-RU" sz="3200" i="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6083"/>
                                        </p:tgtEl>
                                        <p:attrNameLst>
                                          <p:attrName>style.visibility</p:attrName>
                                        </p:attrNameLst>
                                      </p:cBhvr>
                                      <p:to>
                                        <p:strVal val="visible"/>
                                      </p:to>
                                    </p:set>
                                    <p:anim calcmode="lin" valueType="num">
                                      <p:cBhvr additive="base">
                                        <p:cTn id="12" dur="500" fill="hold"/>
                                        <p:tgtEl>
                                          <p:spTgt spid="46083"/>
                                        </p:tgtEl>
                                        <p:attrNameLst>
                                          <p:attrName>ppt_x</p:attrName>
                                        </p:attrNameLst>
                                      </p:cBhvr>
                                      <p:tavLst>
                                        <p:tav tm="0">
                                          <p:val>
                                            <p:strVal val="#ppt_x"/>
                                          </p:val>
                                        </p:tav>
                                        <p:tav tm="100000">
                                          <p:val>
                                            <p:strVal val="#ppt_x"/>
                                          </p:val>
                                        </p:tav>
                                      </p:tavLst>
                                    </p:anim>
                                    <p:anim calcmode="lin" valueType="num">
                                      <p:cBhvr additive="base">
                                        <p:cTn id="13" dur="500" fill="hold"/>
                                        <p:tgtEl>
                                          <p:spTgt spid="4608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6082"/>
                                        </p:tgtEl>
                                        <p:attrNameLst>
                                          <p:attrName>style.visibility</p:attrName>
                                        </p:attrNameLst>
                                      </p:cBhvr>
                                      <p:to>
                                        <p:strVal val="visible"/>
                                      </p:to>
                                    </p:set>
                                    <p:anim calcmode="lin" valueType="num">
                                      <p:cBhvr additive="base">
                                        <p:cTn id="18" dur="500" fill="hold"/>
                                        <p:tgtEl>
                                          <p:spTgt spid="46082"/>
                                        </p:tgtEl>
                                        <p:attrNameLst>
                                          <p:attrName>ppt_x</p:attrName>
                                        </p:attrNameLst>
                                      </p:cBhvr>
                                      <p:tavLst>
                                        <p:tav tm="0">
                                          <p:val>
                                            <p:strVal val="#ppt_x"/>
                                          </p:val>
                                        </p:tav>
                                        <p:tav tm="100000">
                                          <p:val>
                                            <p:strVal val="#ppt_x"/>
                                          </p:val>
                                        </p:tav>
                                      </p:tavLst>
                                    </p:anim>
                                    <p:anim calcmode="lin" valueType="num">
                                      <p:cBhvr additive="base">
                                        <p:cTn id="19" dur="500" fill="hold"/>
                                        <p:tgtEl>
                                          <p:spTgt spid="460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pic>
        <p:nvPicPr>
          <p:cNvPr id="6" name="Кайтарыгыз гармун тавышын.mp3">
            <a:hlinkClick r:id="" action="ppaction://media"/>
          </p:cNvPr>
          <p:cNvPicPr>
            <a:picLocks noRot="1" noChangeAspect="1"/>
          </p:cNvPicPr>
          <p:nvPr>
            <a:audioFile r:link="rId1"/>
          </p:nvPr>
        </p:nvPicPr>
        <p:blipFill>
          <a:blip r:embed="rId4" cstate="print"/>
          <a:stretch>
            <a:fillRect/>
          </a:stretch>
        </p:blipFill>
        <p:spPr>
          <a:xfrm>
            <a:off x="3428992" y="1785926"/>
            <a:ext cx="866780" cy="86678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897"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720" y="714356"/>
            <a:ext cx="4572000" cy="5016758"/>
          </a:xfrm>
          <a:prstGeom prst="rect">
            <a:avLst/>
          </a:prstGeom>
        </p:spPr>
        <p:txBody>
          <a:bodyPr>
            <a:spAutoFit/>
          </a:bodyPr>
          <a:lstStyle/>
          <a:p>
            <a:r>
              <a:rPr lang="tt-RU" sz="3200" i="1" dirty="0" smtClean="0">
                <a:solidFill>
                  <a:srgbClr val="002060"/>
                </a:solidFill>
              </a:rPr>
              <a:t>Кызганычка каршы, </a:t>
            </a:r>
            <a:r>
              <a:rPr lang="en-US" sz="3200" i="1" dirty="0" smtClean="0">
                <a:solidFill>
                  <a:srgbClr val="002060"/>
                </a:solidFill>
              </a:rPr>
              <a:t>XXI</a:t>
            </a:r>
            <a:r>
              <a:rPr lang="tt-RU" sz="3200" i="1" dirty="0" smtClean="0">
                <a:solidFill>
                  <a:srgbClr val="002060"/>
                </a:solidFill>
              </a:rPr>
              <a:t> гасыр-фәнни-техник прогресс заманында матур тради</a:t>
            </a:r>
            <a:r>
              <a:rPr lang="ru-RU" sz="3200" i="1" dirty="0" smtClean="0">
                <a:solidFill>
                  <a:srgbClr val="002060"/>
                </a:solidFill>
              </a:rPr>
              <a:t>ц</a:t>
            </a:r>
            <a:r>
              <a:rPr lang="tt-RU" sz="3200" i="1" dirty="0" smtClean="0">
                <a:solidFill>
                  <a:srgbClr val="002060"/>
                </a:solidFill>
              </a:rPr>
              <a:t>ияләр онытыла бара, милли уен коралларына да и</a:t>
            </a:r>
            <a:r>
              <a:rPr lang="ru-RU" sz="3200" i="1" dirty="0" smtClean="0">
                <a:solidFill>
                  <a:srgbClr val="002060"/>
                </a:solidFill>
              </a:rPr>
              <a:t>ъ</a:t>
            </a:r>
            <a:r>
              <a:rPr lang="tt-RU" sz="3200" i="1" dirty="0" smtClean="0">
                <a:solidFill>
                  <a:srgbClr val="002060"/>
                </a:solidFill>
              </a:rPr>
              <a:t>тибар бетте. Ләкин без аларны бөтенләй хәтеребездән сызып ташлый алмыйбыз. </a:t>
            </a:r>
            <a:endParaRPr lang="ru-RU" sz="3200" i="1" dirty="0">
              <a:solidFill>
                <a:srgbClr val="002060"/>
              </a:solidFill>
            </a:endParaRPr>
          </a:p>
        </p:txBody>
      </p:sp>
      <p:pic>
        <p:nvPicPr>
          <p:cNvPr id="3" name="Picture 1"/>
          <p:cNvPicPr>
            <a:picLocks noChangeAspect="1" noChangeArrowheads="1"/>
          </p:cNvPicPr>
          <p:nvPr/>
        </p:nvPicPr>
        <p:blipFill>
          <a:blip r:embed="rId2" cstate="print"/>
          <a:srcRect/>
          <a:stretch>
            <a:fillRect/>
          </a:stretch>
        </p:blipFill>
        <p:spPr bwMode="auto">
          <a:xfrm>
            <a:off x="4857752" y="0"/>
            <a:ext cx="4286248" cy="2861070"/>
          </a:xfrm>
          <a:prstGeom prst="rect">
            <a:avLst/>
          </a:prstGeom>
          <a:noFill/>
          <a:ln w="9525">
            <a:noFill/>
            <a:miter lim="800000"/>
            <a:headEnd/>
            <a:tailEnd/>
          </a:ln>
          <a:effectLst/>
        </p:spPr>
      </p:pic>
      <p:pic>
        <p:nvPicPr>
          <p:cNvPr id="4" name="Picture 1"/>
          <p:cNvPicPr>
            <a:picLocks noChangeAspect="1" noChangeArrowheads="1"/>
          </p:cNvPicPr>
          <p:nvPr/>
        </p:nvPicPr>
        <p:blipFill>
          <a:blip r:embed="rId3" cstate="print"/>
          <a:srcRect/>
          <a:stretch>
            <a:fillRect/>
          </a:stretch>
        </p:blipFill>
        <p:spPr bwMode="auto">
          <a:xfrm>
            <a:off x="4889506" y="4000504"/>
            <a:ext cx="4254494" cy="285749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928670"/>
            <a:ext cx="8501122" cy="4524315"/>
          </a:xfrm>
          <a:prstGeom prst="rect">
            <a:avLst/>
          </a:prstGeom>
        </p:spPr>
        <p:txBody>
          <a:bodyPr wrap="square">
            <a:spAutoFit/>
          </a:bodyPr>
          <a:lstStyle/>
          <a:p>
            <a:r>
              <a:rPr lang="tt-RU" sz="4800" i="1" dirty="0" smtClean="0">
                <a:solidFill>
                  <a:srgbClr val="002060"/>
                </a:solidFill>
              </a:rPr>
              <a:t>Гармуннарда уйналган татар көйләре аларның үзләренә генә хас үзәк өзгеч моңга, сүнгән күңелләрне дә җилкендерерлек дәрткә, кайгыларны оныттырырлык шаянлыкка ия. </a:t>
            </a:r>
            <a:endParaRPr lang="ru-RU" sz="4800" i="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cstate="print"/>
          <a:srcRect/>
          <a:stretch>
            <a:fillRect/>
          </a:stretch>
        </p:blipFill>
        <p:spPr bwMode="auto">
          <a:xfrm>
            <a:off x="0" y="857232"/>
            <a:ext cx="4029532" cy="5643602"/>
          </a:xfrm>
          <a:prstGeom prst="ellipse">
            <a:avLst/>
          </a:prstGeom>
          <a:noFill/>
          <a:ln w="9525">
            <a:noFill/>
            <a:miter lim="800000"/>
            <a:headEnd/>
            <a:tailEnd/>
          </a:ln>
          <a:effectLst/>
        </p:spPr>
      </p:pic>
      <p:sp>
        <p:nvSpPr>
          <p:cNvPr id="3" name="Прямоугольник 2"/>
          <p:cNvSpPr/>
          <p:nvPr/>
        </p:nvSpPr>
        <p:spPr>
          <a:xfrm>
            <a:off x="3199466" y="0"/>
            <a:ext cx="3318088" cy="1015663"/>
          </a:xfrm>
          <a:prstGeom prst="rect">
            <a:avLst/>
          </a:prstGeom>
          <a:noFill/>
        </p:spPr>
        <p:txBody>
          <a:bodyPr wrap="none" lIns="91440" tIns="45720" rIns="91440" bIns="45720">
            <a:spAutoFit/>
          </a:bodyPr>
          <a:lstStyle/>
          <a:p>
            <a:pPr algn="ctr"/>
            <a:r>
              <a:rPr lang="ru-RU" sz="6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2060"/>
                </a:solidFill>
                <a:effectLst>
                  <a:outerShdw blurRad="50800" dist="40000" dir="5400000" algn="tl" rotWithShape="0">
                    <a:srgbClr val="000000">
                      <a:shade val="5000"/>
                      <a:satMod val="120000"/>
                      <a:alpha val="33000"/>
                    </a:srgbClr>
                  </a:outerShdw>
                </a:effectLst>
              </a:rPr>
              <a:t>Скрипка</a:t>
            </a:r>
            <a:endParaRPr lang="ru-RU" sz="6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2060"/>
              </a:solidFill>
              <a:effectLst>
                <a:outerShdw blurRad="50800" dist="40000" dir="5400000" algn="tl" rotWithShape="0">
                  <a:srgbClr val="000000">
                    <a:shade val="5000"/>
                    <a:satMod val="120000"/>
                    <a:alpha val="33000"/>
                  </a:srgbClr>
                </a:outerShdw>
              </a:effectLst>
            </a:endParaRPr>
          </a:p>
        </p:txBody>
      </p:sp>
      <p:sp>
        <p:nvSpPr>
          <p:cNvPr id="4" name="Прямоугольник 3"/>
          <p:cNvSpPr/>
          <p:nvPr/>
        </p:nvSpPr>
        <p:spPr>
          <a:xfrm>
            <a:off x="4429124" y="1285860"/>
            <a:ext cx="4500594" cy="5016758"/>
          </a:xfrm>
          <a:prstGeom prst="rect">
            <a:avLst/>
          </a:prstGeom>
        </p:spPr>
        <p:txBody>
          <a:bodyPr wrap="square">
            <a:spAutoFit/>
          </a:bodyPr>
          <a:lstStyle/>
          <a:p>
            <a:r>
              <a:rPr lang="ru-RU" sz="3200" i="1" dirty="0" smtClean="0">
                <a:solidFill>
                  <a:srgbClr val="002060"/>
                </a:solidFill>
              </a:rPr>
              <a:t>Кыллы музыка уен коралы. Смычек — агачтан ясалган таякка ат койрыгы кыллары тартып эшл</a:t>
            </a:r>
            <a:r>
              <a:rPr lang="en-US" sz="3200" i="1" dirty="0" smtClean="0">
                <a:solidFill>
                  <a:srgbClr val="002060"/>
                </a:solidFill>
              </a:rPr>
              <a:t>ə</a:t>
            </a:r>
            <a:r>
              <a:rPr lang="ru-RU" sz="3200" i="1" dirty="0" smtClean="0">
                <a:solidFill>
                  <a:srgbClr val="002060"/>
                </a:solidFill>
              </a:rPr>
              <a:t>нг</a:t>
            </a:r>
            <a:r>
              <a:rPr lang="en-US" sz="3200" i="1" dirty="0" smtClean="0">
                <a:solidFill>
                  <a:srgbClr val="002060"/>
                </a:solidFill>
              </a:rPr>
              <a:t>ə</a:t>
            </a:r>
            <a:r>
              <a:rPr lang="ru-RU" sz="3200" i="1" dirty="0" smtClean="0">
                <a:solidFill>
                  <a:srgbClr val="002060"/>
                </a:solidFill>
              </a:rPr>
              <a:t>н. Ул борынгы славян теленн</a:t>
            </a:r>
            <a:r>
              <a:rPr lang="en-US" sz="3200" i="1" dirty="0" smtClean="0">
                <a:solidFill>
                  <a:srgbClr val="002060"/>
                </a:solidFill>
              </a:rPr>
              <a:t>ə</a:t>
            </a:r>
            <a:r>
              <a:rPr lang="ru-RU" sz="3200" i="1" dirty="0" smtClean="0">
                <a:solidFill>
                  <a:srgbClr val="002060"/>
                </a:solidFill>
              </a:rPr>
              <a:t>н шыгырдау чинау диг</a:t>
            </a:r>
            <a:r>
              <a:rPr lang="tt-RU" sz="3200" i="1" dirty="0" smtClean="0">
                <a:solidFill>
                  <a:srgbClr val="002060"/>
                </a:solidFill>
              </a:rPr>
              <a:t>ә</a:t>
            </a:r>
            <a:r>
              <a:rPr lang="ru-RU" sz="3200" i="1" dirty="0" smtClean="0">
                <a:solidFill>
                  <a:srgbClr val="002060"/>
                </a:solidFill>
              </a:rPr>
              <a:t>н сузеннэн алынган. Туган иле - Һиндстан.</a:t>
            </a:r>
            <a:endParaRPr lang="ru-RU" sz="3200" i="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amond(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158" y="142852"/>
            <a:ext cx="8501122" cy="2554545"/>
          </a:xfrm>
          <a:prstGeom prst="rect">
            <a:avLst/>
          </a:prstGeom>
        </p:spPr>
        <p:txBody>
          <a:bodyPr wrap="square">
            <a:spAutoFit/>
          </a:bodyPr>
          <a:lstStyle/>
          <a:p>
            <a:r>
              <a:rPr lang="tt-RU" sz="3200" i="1" dirty="0" smtClean="0">
                <a:solidFill>
                  <a:srgbClr val="002060"/>
                </a:solidFill>
              </a:rPr>
              <a:t>Укучылар, ата-бабаларыбызның изге тради</a:t>
            </a:r>
            <a:r>
              <a:rPr lang="ru-RU" sz="3200" i="1" dirty="0" smtClean="0">
                <a:solidFill>
                  <a:srgbClr val="002060"/>
                </a:solidFill>
              </a:rPr>
              <a:t>ц</a:t>
            </a:r>
            <a:r>
              <a:rPr lang="tt-RU" sz="3200" i="1" dirty="0" smtClean="0">
                <a:solidFill>
                  <a:srgbClr val="002060"/>
                </a:solidFill>
              </a:rPr>
              <a:t>ияләрен онытмагыз, алар белән чын күңелдән  кызыксыныгыз, киң күңелле булыгыз. Бер –беребезне кунакка чакырыйк, тәмле телебезне, уртак сыебызны </a:t>
            </a:r>
            <a:r>
              <a:rPr lang="ru-RU" sz="3200" i="1" dirty="0" smtClean="0">
                <a:solidFill>
                  <a:srgbClr val="002060"/>
                </a:solidFill>
              </a:rPr>
              <a:t>ж</a:t>
            </a:r>
            <a:r>
              <a:rPr lang="tt-RU" sz="3200" i="1" dirty="0" smtClean="0">
                <a:solidFill>
                  <a:srgbClr val="002060"/>
                </a:solidFill>
              </a:rPr>
              <a:t>әлләмик. </a:t>
            </a:r>
            <a:endParaRPr lang="ru-RU" sz="3200" i="1" dirty="0">
              <a:solidFill>
                <a:srgbClr val="002060"/>
              </a:solidFill>
            </a:endParaRPr>
          </a:p>
        </p:txBody>
      </p:sp>
      <p:pic>
        <p:nvPicPr>
          <p:cNvPr id="51202" name="Picture 2"/>
          <p:cNvPicPr>
            <a:picLocks noChangeAspect="1" noChangeArrowheads="1"/>
          </p:cNvPicPr>
          <p:nvPr/>
        </p:nvPicPr>
        <p:blipFill>
          <a:blip r:embed="rId2" cstate="print"/>
          <a:srcRect/>
          <a:stretch>
            <a:fillRect/>
          </a:stretch>
        </p:blipFill>
        <p:spPr bwMode="auto">
          <a:xfrm>
            <a:off x="0" y="3429000"/>
            <a:ext cx="3428991" cy="2571743"/>
          </a:xfrm>
          <a:prstGeom prst="rect">
            <a:avLst/>
          </a:prstGeom>
          <a:noFill/>
          <a:ln w="9525">
            <a:noFill/>
            <a:miter lim="800000"/>
            <a:headEnd/>
            <a:tailEnd/>
          </a:ln>
          <a:effectLst/>
        </p:spPr>
      </p:pic>
      <p:pic>
        <p:nvPicPr>
          <p:cNvPr id="51203" name="Picture 3"/>
          <p:cNvPicPr>
            <a:picLocks noChangeAspect="1" noChangeArrowheads="1"/>
          </p:cNvPicPr>
          <p:nvPr/>
        </p:nvPicPr>
        <p:blipFill>
          <a:blip r:embed="rId3" cstate="print"/>
          <a:srcRect/>
          <a:stretch>
            <a:fillRect/>
          </a:stretch>
        </p:blipFill>
        <p:spPr bwMode="auto">
          <a:xfrm>
            <a:off x="5643570" y="3429000"/>
            <a:ext cx="3500430" cy="2467803"/>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a:stretch>
            <a:fillRect/>
          </a:stretch>
        </p:blipFill>
        <p:spPr bwMode="auto">
          <a:xfrm>
            <a:off x="3357554" y="3071810"/>
            <a:ext cx="2536747" cy="378619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1202"/>
                                        </p:tgtEl>
                                        <p:attrNameLst>
                                          <p:attrName>style.visibility</p:attrName>
                                        </p:attrNameLst>
                                      </p:cBhvr>
                                      <p:to>
                                        <p:strVal val="visible"/>
                                      </p:to>
                                    </p:set>
                                    <p:animEffect transition="in" filter="blinds(horizontal)">
                                      <p:cBhvr>
                                        <p:cTn id="12" dur="500"/>
                                        <p:tgtEl>
                                          <p:spTgt spid="5120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1203"/>
                                        </p:tgtEl>
                                        <p:attrNameLst>
                                          <p:attrName>style.visibility</p:attrName>
                                        </p:attrNameLst>
                                      </p:cBhvr>
                                      <p:to>
                                        <p:strVal val="visible"/>
                                      </p:to>
                                    </p:set>
                                    <p:animEffect transition="in" filter="blinds(horizontal)">
                                      <p:cBhvr>
                                        <p:cTn id="17" dur="500"/>
                                        <p:tgtEl>
                                          <p:spTgt spid="5120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0" y="-1"/>
            <a:ext cx="9144000" cy="7316943"/>
          </a:xfrm>
          <a:prstGeom prst="rect">
            <a:avLst/>
          </a:prstGeom>
          <a:noFill/>
          <a:ln w="9525">
            <a:noFill/>
            <a:miter lim="800000"/>
            <a:headEnd/>
            <a:tailEnd/>
          </a:ln>
          <a:effectLst/>
        </p:spPr>
      </p:pic>
      <p:sp>
        <p:nvSpPr>
          <p:cNvPr id="3" name="Прямоугольник 2"/>
          <p:cNvSpPr/>
          <p:nvPr/>
        </p:nvSpPr>
        <p:spPr>
          <a:xfrm>
            <a:off x="-214346" y="1428736"/>
            <a:ext cx="9871613" cy="2554545"/>
          </a:xfrm>
          <a:prstGeom prst="rect">
            <a:avLst/>
          </a:prstGeom>
          <a:noFill/>
        </p:spPr>
        <p:txBody>
          <a:bodyPr wrap="none" lIns="91440" tIns="45720" rIns="91440" bIns="45720">
            <a:spAutoFit/>
          </a:bodyPr>
          <a:lstStyle/>
          <a:p>
            <a:pPr algn="ctr"/>
            <a:r>
              <a:rPr lang="ru-RU" sz="8000" b="1" dirty="0" smtClean="0">
                <a:ln w="17780" cmpd="sng">
                  <a:solidFill>
                    <a:srgbClr val="FFFFFF"/>
                  </a:solidFill>
                  <a:prstDash val="solid"/>
                  <a:miter lim="800000"/>
                </a:ln>
                <a:solidFill>
                  <a:srgbClr val="00B050"/>
                </a:solidFill>
                <a:effectLst>
                  <a:outerShdw blurRad="50800" algn="tl" rotWithShape="0">
                    <a:srgbClr val="000000"/>
                  </a:outerShdw>
                </a:effectLst>
              </a:rPr>
              <a:t>Игътибарыгыз өчен </a:t>
            </a:r>
          </a:p>
          <a:p>
            <a:pPr algn="ctr"/>
            <a:r>
              <a:rPr lang="ru-RU" sz="8000" b="1" dirty="0" smtClean="0">
                <a:ln w="17780" cmpd="sng">
                  <a:solidFill>
                    <a:srgbClr val="FFFFFF"/>
                  </a:solidFill>
                  <a:prstDash val="solid"/>
                  <a:miter lim="800000"/>
                </a:ln>
                <a:solidFill>
                  <a:srgbClr val="00B050"/>
                </a:solidFill>
                <a:effectLst>
                  <a:outerShdw blurRad="50800" algn="tl" rotWithShape="0">
                    <a:srgbClr val="000000"/>
                  </a:outerShdw>
                </a:effectLst>
              </a:rPr>
              <a:t>зур рәхмәт!!!</a:t>
            </a:r>
            <a:endParaRPr lang="ru-RU" sz="8000" b="1" dirty="0">
              <a:ln w="17780" cmpd="sng">
                <a:solidFill>
                  <a:srgbClr val="FFFFFF"/>
                </a:solidFill>
                <a:prstDash val="solid"/>
                <a:miter lim="800000"/>
              </a:ln>
              <a:solidFill>
                <a:srgbClr val="00B050"/>
              </a:solidFill>
              <a:effectLst>
                <a:outerShdw blurRad="50800" algn="tl" rotWithShape="0">
                  <a:srgbClr val="000000"/>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500174"/>
            <a:ext cx="4095791" cy="3071843"/>
          </a:xfrm>
          <a:prstGeom prst="ellipse">
            <a:avLst/>
          </a:prstGeom>
          <a:noFill/>
          <a:ln w="9525">
            <a:noFill/>
            <a:miter lim="800000"/>
            <a:headEnd/>
            <a:tailEnd/>
          </a:ln>
          <a:effectLst/>
        </p:spPr>
      </p:pic>
      <p:sp>
        <p:nvSpPr>
          <p:cNvPr id="3" name="Прямоугольник 2"/>
          <p:cNvSpPr/>
          <p:nvPr/>
        </p:nvSpPr>
        <p:spPr>
          <a:xfrm>
            <a:off x="2571736" y="214290"/>
            <a:ext cx="4207690" cy="1015663"/>
          </a:xfrm>
          <a:prstGeom prst="rect">
            <a:avLst/>
          </a:prstGeom>
          <a:noFill/>
        </p:spPr>
        <p:txBody>
          <a:bodyPr wrap="none" lIns="91440" tIns="45720" rIns="91440" bIns="45720">
            <a:spAutoFit/>
          </a:bodyPr>
          <a:lstStyle/>
          <a:p>
            <a:pPr algn="ctr"/>
            <a:r>
              <a:rPr lang="ru-RU" sz="6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2060"/>
                </a:solidFill>
                <a:effectLst>
                  <a:outerShdw blurRad="50800" dist="40000" dir="5400000" algn="tl" rotWithShape="0">
                    <a:srgbClr val="000000">
                      <a:shade val="5000"/>
                      <a:satMod val="120000"/>
                      <a:alpha val="33000"/>
                    </a:srgbClr>
                  </a:outerShdw>
                </a:effectLst>
              </a:rPr>
              <a:t>Мандолина</a:t>
            </a:r>
            <a:endParaRPr lang="ru-RU" sz="6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2060"/>
              </a:solidFill>
              <a:effectLst>
                <a:outerShdw blurRad="50800" dist="40000" dir="5400000" algn="tl" rotWithShape="0">
                  <a:srgbClr val="000000">
                    <a:shade val="5000"/>
                    <a:satMod val="120000"/>
                    <a:alpha val="33000"/>
                  </a:srgbClr>
                </a:outerShdw>
              </a:effectLst>
            </a:endParaRPr>
          </a:p>
        </p:txBody>
      </p:sp>
      <p:sp>
        <p:nvSpPr>
          <p:cNvPr id="4" name="Прямоугольник 3"/>
          <p:cNvSpPr/>
          <p:nvPr/>
        </p:nvSpPr>
        <p:spPr>
          <a:xfrm>
            <a:off x="4071934" y="1428736"/>
            <a:ext cx="5072066" cy="5016758"/>
          </a:xfrm>
          <a:prstGeom prst="rect">
            <a:avLst/>
          </a:prstGeom>
        </p:spPr>
        <p:txBody>
          <a:bodyPr wrap="square">
            <a:spAutoFit/>
          </a:bodyPr>
          <a:lstStyle/>
          <a:p>
            <a:r>
              <a:rPr lang="ru-RU" sz="4000" i="1" dirty="0" smtClean="0">
                <a:solidFill>
                  <a:srgbClr val="002060"/>
                </a:solidFill>
              </a:rPr>
              <a:t>Чиертеп уйнала торган, дүрт пар кылы булган, формасы белəн грушага охшаган татар халкынын, милли музыка уен коралы.</a:t>
            </a:r>
            <a:endParaRPr lang="ru-RU" sz="4000" i="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diamond(in)">
                                      <p:cBhvr>
                                        <p:cTn id="13" dur="20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1428736"/>
            <a:ext cx="4762500" cy="3838575"/>
          </a:xfrm>
          <a:prstGeom prst="ellipse">
            <a:avLst/>
          </a:prstGeom>
          <a:noFill/>
          <a:ln w="9525">
            <a:noFill/>
            <a:miter lim="800000"/>
            <a:headEnd/>
            <a:tailEnd/>
          </a:ln>
          <a:effectLst/>
        </p:spPr>
      </p:pic>
      <p:sp>
        <p:nvSpPr>
          <p:cNvPr id="3" name="Прямоугольник 2"/>
          <p:cNvSpPr/>
          <p:nvPr/>
        </p:nvSpPr>
        <p:spPr>
          <a:xfrm>
            <a:off x="3071802" y="0"/>
            <a:ext cx="1938352" cy="1015663"/>
          </a:xfrm>
          <a:prstGeom prst="rect">
            <a:avLst/>
          </a:prstGeom>
          <a:noFill/>
        </p:spPr>
        <p:txBody>
          <a:bodyPr wrap="none" lIns="91440" tIns="45720" rIns="91440" bIns="45720">
            <a:spAutoFit/>
          </a:bodyPr>
          <a:lstStyle/>
          <a:p>
            <a:pPr algn="ctr"/>
            <a:r>
              <a:rPr lang="ru-RU" sz="6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2060"/>
                </a:solidFill>
                <a:effectLst>
                  <a:outerShdw blurRad="50800" dist="40000" dir="5400000" algn="tl" rotWithShape="0">
                    <a:srgbClr val="000000">
                      <a:shade val="5000"/>
                      <a:satMod val="120000"/>
                      <a:alpha val="33000"/>
                    </a:srgbClr>
                  </a:outerShdw>
                </a:effectLst>
              </a:rPr>
              <a:t>Баян</a:t>
            </a:r>
            <a:endParaRPr lang="ru-RU" sz="6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2060"/>
              </a:solidFill>
              <a:effectLst>
                <a:outerShdw blurRad="50800" dist="40000" dir="5400000" algn="tl" rotWithShape="0">
                  <a:srgbClr val="000000">
                    <a:shade val="5000"/>
                    <a:satMod val="120000"/>
                    <a:alpha val="33000"/>
                  </a:srgbClr>
                </a:outerShdw>
              </a:effectLst>
            </a:endParaRPr>
          </a:p>
        </p:txBody>
      </p:sp>
      <p:sp>
        <p:nvSpPr>
          <p:cNvPr id="4" name="Прямоугольник 3"/>
          <p:cNvSpPr/>
          <p:nvPr/>
        </p:nvSpPr>
        <p:spPr>
          <a:xfrm>
            <a:off x="4572000" y="1071546"/>
            <a:ext cx="4786314" cy="5509200"/>
          </a:xfrm>
          <a:prstGeom prst="rect">
            <a:avLst/>
          </a:prstGeom>
        </p:spPr>
        <p:txBody>
          <a:bodyPr wrap="square">
            <a:spAutoFit/>
          </a:bodyPr>
          <a:lstStyle/>
          <a:p>
            <a:r>
              <a:rPr lang="ru-RU" sz="3200" i="1" dirty="0" smtClean="0">
                <a:solidFill>
                  <a:srgbClr val="002060"/>
                </a:solidFill>
              </a:rPr>
              <a:t>Катлаулы телл</a:t>
            </a:r>
            <a:r>
              <a:rPr lang="en-US" sz="3200" i="1" dirty="0" smtClean="0">
                <a:solidFill>
                  <a:srgbClr val="002060"/>
                </a:solidFill>
              </a:rPr>
              <a:t>ə</a:t>
            </a:r>
            <a:r>
              <a:rPr lang="ru-RU" sz="3200" i="1" dirty="0" smtClean="0">
                <a:solidFill>
                  <a:srgbClr val="002060"/>
                </a:solidFill>
              </a:rPr>
              <a:t>р системасы булган зур гармун. Борынгы заманнарда татар халкы җырчыларны шушы уен коралы исеме белән йөртк</a:t>
            </a:r>
            <a:r>
              <a:rPr lang="en-US" sz="3200" i="1" dirty="0" smtClean="0">
                <a:solidFill>
                  <a:srgbClr val="002060"/>
                </a:solidFill>
              </a:rPr>
              <a:t>ə</a:t>
            </a:r>
            <a:r>
              <a:rPr lang="ru-RU" sz="3200" i="1" dirty="0" smtClean="0">
                <a:solidFill>
                  <a:srgbClr val="002060"/>
                </a:solidFill>
              </a:rPr>
              <a:t>нн</a:t>
            </a:r>
            <a:r>
              <a:rPr lang="en-US" sz="3200" i="1" dirty="0" smtClean="0">
                <a:solidFill>
                  <a:srgbClr val="002060"/>
                </a:solidFill>
              </a:rPr>
              <a:t>ə</a:t>
            </a:r>
            <a:r>
              <a:rPr lang="ru-RU" sz="3200" i="1" dirty="0" smtClean="0">
                <a:solidFill>
                  <a:srgbClr val="002060"/>
                </a:solidFill>
              </a:rPr>
              <a:t>р. Төрле моңлы көйл</a:t>
            </a:r>
            <a:r>
              <a:rPr lang="en-US" sz="3200" i="1" dirty="0" smtClean="0">
                <a:solidFill>
                  <a:srgbClr val="002060"/>
                </a:solidFill>
              </a:rPr>
              <a:t>ə</a:t>
            </a:r>
            <a:r>
              <a:rPr lang="ru-RU" sz="3200" i="1" dirty="0" smtClean="0">
                <a:solidFill>
                  <a:srgbClr val="002060"/>
                </a:solidFill>
              </a:rPr>
              <a:t>р башкарырга мөмкин   булганга, музыка коралына да шундый исем бирел</a:t>
            </a:r>
            <a:r>
              <a:rPr lang="en-US" sz="3200" i="1" dirty="0" smtClean="0">
                <a:solidFill>
                  <a:srgbClr val="002060"/>
                </a:solidFill>
              </a:rPr>
              <a:t>ə.</a:t>
            </a:r>
            <a:endParaRPr lang="ru-RU" sz="3200" i="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diamond(in)">
                                      <p:cBhvr>
                                        <p:cTn id="13" dur="20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29047" y="0"/>
            <a:ext cx="5464894" cy="1015663"/>
          </a:xfrm>
          <a:prstGeom prst="rect">
            <a:avLst/>
          </a:prstGeom>
          <a:noFill/>
        </p:spPr>
        <p:txBody>
          <a:bodyPr wrap="none" lIns="91440" tIns="45720" rIns="91440" bIns="45720">
            <a:spAutoFit/>
          </a:bodyPr>
          <a:lstStyle/>
          <a:p>
            <a:pPr algn="ctr"/>
            <a:r>
              <a:rPr lang="ru-RU"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2060"/>
                </a:solidFill>
                <a:effectLst>
                  <a:outerShdw blurRad="50800" dist="40000" dir="5400000" algn="tl" rotWithShape="0">
                    <a:srgbClr val="000000">
                      <a:shade val="5000"/>
                      <a:satMod val="120000"/>
                      <a:alpha val="33000"/>
                    </a:srgbClr>
                  </a:outerShdw>
                </a:effectLst>
              </a:rPr>
              <a:t>Тальян </a:t>
            </a:r>
            <a:r>
              <a:rPr lang="ru-RU" sz="6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2060"/>
                </a:solidFill>
                <a:effectLst>
                  <a:outerShdw blurRad="50800" dist="40000" dir="5400000" algn="tl" rotWithShape="0">
                    <a:srgbClr val="000000">
                      <a:shade val="5000"/>
                      <a:satMod val="120000"/>
                      <a:alpha val="33000"/>
                    </a:srgbClr>
                  </a:outerShdw>
                </a:effectLst>
              </a:rPr>
              <a:t>гармун</a:t>
            </a:r>
            <a:endParaRPr lang="ru-RU" sz="6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2060"/>
              </a:solidFill>
              <a:effectLst>
                <a:outerShdw blurRad="50800" dist="40000" dir="5400000" algn="tl" rotWithShape="0">
                  <a:srgbClr val="000000">
                    <a:shade val="5000"/>
                    <a:satMod val="120000"/>
                    <a:alpha val="33000"/>
                  </a:srgbClr>
                </a:outerShdw>
              </a:effectLst>
            </a:endParaRPr>
          </a:p>
        </p:txBody>
      </p:sp>
      <p:pic>
        <p:nvPicPr>
          <p:cNvPr id="3074" name="Picture 2"/>
          <p:cNvPicPr>
            <a:picLocks noChangeAspect="1" noChangeArrowheads="1"/>
          </p:cNvPicPr>
          <p:nvPr/>
        </p:nvPicPr>
        <p:blipFill>
          <a:blip r:embed="rId2" cstate="print"/>
          <a:srcRect/>
          <a:stretch>
            <a:fillRect/>
          </a:stretch>
        </p:blipFill>
        <p:spPr bwMode="auto">
          <a:xfrm>
            <a:off x="0" y="1857364"/>
            <a:ext cx="4000528" cy="3000396"/>
          </a:xfrm>
          <a:prstGeom prst="ellipse">
            <a:avLst/>
          </a:prstGeom>
          <a:noFill/>
          <a:ln w="9525">
            <a:noFill/>
            <a:miter lim="800000"/>
            <a:headEnd/>
            <a:tailEnd/>
          </a:ln>
          <a:effectLst/>
        </p:spPr>
      </p:pic>
      <p:sp>
        <p:nvSpPr>
          <p:cNvPr id="5" name="Прямоугольник 4"/>
          <p:cNvSpPr/>
          <p:nvPr/>
        </p:nvSpPr>
        <p:spPr>
          <a:xfrm>
            <a:off x="4071934" y="1348800"/>
            <a:ext cx="5072066" cy="5262979"/>
          </a:xfrm>
          <a:prstGeom prst="rect">
            <a:avLst/>
          </a:prstGeom>
        </p:spPr>
        <p:txBody>
          <a:bodyPr wrap="square">
            <a:spAutoFit/>
          </a:bodyPr>
          <a:lstStyle/>
          <a:p>
            <a:r>
              <a:rPr lang="ru-RU" sz="2800" i="1" dirty="0" smtClean="0">
                <a:solidFill>
                  <a:srgbClr val="002060"/>
                </a:solidFill>
              </a:rPr>
              <a:t>Татар халкының милли музыка уен коралы өч өлешт</a:t>
            </a:r>
            <a:r>
              <a:rPr lang="en-US" sz="2800" i="1" dirty="0" smtClean="0">
                <a:solidFill>
                  <a:srgbClr val="002060"/>
                </a:solidFill>
              </a:rPr>
              <a:t>ə</a:t>
            </a:r>
            <a:r>
              <a:rPr lang="ru-RU" sz="2800" i="1" dirty="0" smtClean="0">
                <a:solidFill>
                  <a:srgbClr val="002060"/>
                </a:solidFill>
              </a:rPr>
              <a:t>н тора: уңъяк, сулъяк һ</a:t>
            </a:r>
            <a:r>
              <a:rPr lang="en-US" sz="2800" i="1" dirty="0" smtClean="0">
                <a:solidFill>
                  <a:srgbClr val="002060"/>
                </a:solidFill>
              </a:rPr>
              <a:t>ə</a:t>
            </a:r>
            <a:r>
              <a:rPr lang="ru-RU" sz="2800" i="1" dirty="0" smtClean="0">
                <a:solidFill>
                  <a:srgbClr val="002060"/>
                </a:solidFill>
              </a:rPr>
              <a:t>м курек.</a:t>
            </a:r>
          </a:p>
          <a:p>
            <a:r>
              <a:rPr lang="ru-RU" sz="2800" i="1" dirty="0" smtClean="0">
                <a:solidFill>
                  <a:srgbClr val="002060"/>
                </a:solidFill>
              </a:rPr>
              <a:t>Уң якта телл</a:t>
            </a:r>
            <a:r>
              <a:rPr lang="en-US" sz="2800" i="1" dirty="0" smtClean="0">
                <a:solidFill>
                  <a:srgbClr val="002060"/>
                </a:solidFill>
              </a:rPr>
              <a:t>ə</a:t>
            </a:r>
            <a:r>
              <a:rPr lang="ru-RU" sz="2800" i="1" dirty="0" smtClean="0">
                <a:solidFill>
                  <a:srgbClr val="002060"/>
                </a:solidFill>
              </a:rPr>
              <a:t>р урнашкан, сул өлешт</a:t>
            </a:r>
            <a:r>
              <a:rPr lang="en-US" sz="2800" i="1" dirty="0" smtClean="0">
                <a:solidFill>
                  <a:srgbClr val="002060"/>
                </a:solidFill>
              </a:rPr>
              <a:t>ə</a:t>
            </a:r>
            <a:r>
              <a:rPr lang="ru-RU" sz="2800" i="1" dirty="0" smtClean="0">
                <a:solidFill>
                  <a:srgbClr val="002060"/>
                </a:solidFill>
              </a:rPr>
              <a:t>ге бас һ</a:t>
            </a:r>
            <a:r>
              <a:rPr lang="en-US" sz="2800" i="1" dirty="0" smtClean="0">
                <a:solidFill>
                  <a:srgbClr val="002060"/>
                </a:solidFill>
              </a:rPr>
              <a:t>ə</a:t>
            </a:r>
            <a:r>
              <a:rPr lang="ru-RU" sz="2800" i="1" dirty="0" smtClean="0">
                <a:solidFill>
                  <a:srgbClr val="002060"/>
                </a:solidFill>
              </a:rPr>
              <a:t>м аккордлар көйг</a:t>
            </a:r>
            <a:r>
              <a:rPr lang="en-US" sz="2800" i="1" dirty="0" smtClean="0">
                <a:solidFill>
                  <a:srgbClr val="002060"/>
                </a:solidFill>
              </a:rPr>
              <a:t>ə </a:t>
            </a:r>
            <a:r>
              <a:rPr lang="ru-RU" sz="2800" i="1" dirty="0" smtClean="0">
                <a:solidFill>
                  <a:srgbClr val="002060"/>
                </a:solidFill>
              </a:rPr>
              <a:t>аккомпанемент бирү өчен файдаланыла.Тавыш чыганагы: металл пластиналардан ясалган телл</a:t>
            </a:r>
            <a:r>
              <a:rPr lang="en-US" sz="2800" i="1" dirty="0" smtClean="0">
                <a:solidFill>
                  <a:srgbClr val="002060"/>
                </a:solidFill>
              </a:rPr>
              <a:t>ə</a:t>
            </a:r>
            <a:r>
              <a:rPr lang="ru-RU" sz="2800" i="1" dirty="0" smtClean="0">
                <a:solidFill>
                  <a:srgbClr val="002060"/>
                </a:solidFill>
              </a:rPr>
              <a:t>р күрект</a:t>
            </a:r>
            <a:r>
              <a:rPr lang="en-US" sz="2800" i="1" dirty="0" smtClean="0">
                <a:solidFill>
                  <a:srgbClr val="002060"/>
                </a:solidFill>
              </a:rPr>
              <a:t>ə</a:t>
            </a:r>
            <a:r>
              <a:rPr lang="ru-RU" sz="2800" i="1" dirty="0" smtClean="0">
                <a:solidFill>
                  <a:srgbClr val="002060"/>
                </a:solidFill>
              </a:rPr>
              <a:t>н килг</a:t>
            </a:r>
            <a:r>
              <a:rPr lang="en-US" sz="2800" i="1" dirty="0" smtClean="0">
                <a:solidFill>
                  <a:srgbClr val="002060"/>
                </a:solidFill>
              </a:rPr>
              <a:t>ə</a:t>
            </a:r>
            <a:r>
              <a:rPr lang="ru-RU" sz="2800" i="1" dirty="0" smtClean="0">
                <a:solidFill>
                  <a:srgbClr val="002060"/>
                </a:solidFill>
              </a:rPr>
              <a:t>н һава агымы телл</a:t>
            </a:r>
            <a:r>
              <a:rPr lang="en-US" sz="2800" i="1" dirty="0" smtClean="0">
                <a:solidFill>
                  <a:srgbClr val="002060"/>
                </a:solidFill>
              </a:rPr>
              <a:t>ə</a:t>
            </a:r>
            <a:r>
              <a:rPr lang="ru-RU" sz="2800" i="1" dirty="0" smtClean="0">
                <a:solidFill>
                  <a:srgbClr val="002060"/>
                </a:solidFill>
              </a:rPr>
              <a:t>рне тибр</a:t>
            </a:r>
            <a:r>
              <a:rPr lang="en-US" sz="2800" i="1" dirty="0" smtClean="0">
                <a:solidFill>
                  <a:srgbClr val="002060"/>
                </a:solidFill>
              </a:rPr>
              <a:t>ə</a:t>
            </a:r>
            <a:r>
              <a:rPr lang="ru-RU" sz="2800" i="1" dirty="0" smtClean="0">
                <a:solidFill>
                  <a:srgbClr val="002060"/>
                </a:solidFill>
              </a:rPr>
              <a:t>ндер</a:t>
            </a:r>
            <a:r>
              <a:rPr lang="en-US" sz="2800" i="1" dirty="0" smtClean="0">
                <a:solidFill>
                  <a:srgbClr val="002060"/>
                </a:solidFill>
              </a:rPr>
              <a:t>ə </a:t>
            </a:r>
            <a:r>
              <a:rPr lang="ru-RU" sz="2800" i="1" dirty="0" smtClean="0">
                <a:solidFill>
                  <a:srgbClr val="002060"/>
                </a:solidFill>
              </a:rPr>
              <a:t>һ</a:t>
            </a:r>
            <a:r>
              <a:rPr lang="en-US" sz="2800" i="1" dirty="0" smtClean="0">
                <a:solidFill>
                  <a:srgbClr val="002060"/>
                </a:solidFill>
              </a:rPr>
              <a:t>ə</a:t>
            </a:r>
            <a:r>
              <a:rPr lang="ru-RU" sz="2800" i="1" dirty="0" smtClean="0">
                <a:solidFill>
                  <a:srgbClr val="002060"/>
                </a:solidFill>
              </a:rPr>
              <a:t>м билгеле бер аваз чыгара.</a:t>
            </a:r>
            <a:endParaRPr lang="ru-RU" sz="2800" i="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diamond(in)">
                                      <p:cBhvr>
                                        <p:cTn id="13" dur="20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srcRect/>
          <a:stretch>
            <a:fillRect/>
          </a:stretch>
        </p:blipFill>
        <p:spPr bwMode="auto">
          <a:xfrm>
            <a:off x="428595" y="428604"/>
            <a:ext cx="2762269" cy="6072230"/>
          </a:xfrm>
          <a:prstGeom prst="ellipse">
            <a:avLst/>
          </a:prstGeom>
          <a:noFill/>
          <a:ln w="9525">
            <a:noFill/>
            <a:miter lim="800000"/>
            <a:headEnd/>
            <a:tailEnd/>
          </a:ln>
          <a:effectLst/>
        </p:spPr>
      </p:pic>
      <p:sp>
        <p:nvSpPr>
          <p:cNvPr id="3" name="Прямоугольник 2"/>
          <p:cNvSpPr/>
          <p:nvPr/>
        </p:nvSpPr>
        <p:spPr>
          <a:xfrm>
            <a:off x="2928926" y="142852"/>
            <a:ext cx="2805320" cy="1015663"/>
          </a:xfrm>
          <a:prstGeom prst="rect">
            <a:avLst/>
          </a:prstGeom>
          <a:noFill/>
        </p:spPr>
        <p:txBody>
          <a:bodyPr wrap="none" lIns="91440" tIns="45720" rIns="91440" bIns="45720">
            <a:spAutoFit/>
          </a:bodyPr>
          <a:lstStyle/>
          <a:p>
            <a:pPr algn="ctr"/>
            <a:r>
              <a:rPr lang="ru-RU" sz="6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2060"/>
                </a:solidFill>
                <a:effectLst>
                  <a:outerShdw blurRad="50800" dist="40000" dir="5400000" algn="tl" rotWithShape="0">
                    <a:srgbClr val="000000">
                      <a:shade val="5000"/>
                      <a:satMod val="120000"/>
                      <a:alpha val="33000"/>
                    </a:srgbClr>
                  </a:outerShdw>
                </a:effectLst>
              </a:rPr>
              <a:t>Домбра</a:t>
            </a:r>
            <a:endParaRPr lang="ru-RU" sz="6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2060"/>
              </a:solidFill>
              <a:effectLst>
                <a:outerShdw blurRad="50800" dist="40000" dir="5400000" algn="tl" rotWithShape="0">
                  <a:srgbClr val="000000">
                    <a:shade val="5000"/>
                    <a:satMod val="120000"/>
                    <a:alpha val="33000"/>
                  </a:srgbClr>
                </a:outerShdw>
              </a:effectLst>
            </a:endParaRPr>
          </a:p>
        </p:txBody>
      </p:sp>
      <p:sp>
        <p:nvSpPr>
          <p:cNvPr id="4" name="Прямоугольник 3"/>
          <p:cNvSpPr/>
          <p:nvPr/>
        </p:nvSpPr>
        <p:spPr>
          <a:xfrm>
            <a:off x="4071934" y="1428736"/>
            <a:ext cx="4572000" cy="3785652"/>
          </a:xfrm>
          <a:prstGeom prst="rect">
            <a:avLst/>
          </a:prstGeom>
        </p:spPr>
        <p:txBody>
          <a:bodyPr>
            <a:spAutoFit/>
          </a:bodyPr>
          <a:lstStyle/>
          <a:p>
            <a:r>
              <a:rPr lang="ru-RU" sz="4000" i="1" dirty="0" smtClean="0">
                <a:solidFill>
                  <a:srgbClr val="002060"/>
                </a:solidFill>
              </a:rPr>
              <a:t>Формасы бел</a:t>
            </a:r>
            <a:r>
              <a:rPr lang="en-US" sz="4000" i="1" dirty="0" smtClean="0">
                <a:solidFill>
                  <a:srgbClr val="002060"/>
                </a:solidFill>
              </a:rPr>
              <a:t>ə</a:t>
            </a:r>
            <a:r>
              <a:rPr lang="ru-RU" sz="4000" i="1" dirty="0" smtClean="0">
                <a:solidFill>
                  <a:srgbClr val="002060"/>
                </a:solidFill>
              </a:rPr>
              <a:t>н грушага охшаган, өч кыллы уен коралы, целлулоид медиатор бел</a:t>
            </a:r>
            <a:r>
              <a:rPr lang="en-US" sz="4000" i="1" dirty="0" smtClean="0">
                <a:solidFill>
                  <a:srgbClr val="002060"/>
                </a:solidFill>
              </a:rPr>
              <a:t>ə</a:t>
            </a:r>
            <a:r>
              <a:rPr lang="ru-RU" sz="4000" i="1" dirty="0" smtClean="0">
                <a:solidFill>
                  <a:srgbClr val="002060"/>
                </a:solidFill>
              </a:rPr>
              <a:t>н чиертеп уйнала.</a:t>
            </a:r>
            <a:endParaRPr lang="ru-RU" sz="4000" i="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amond(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rot="16200000">
            <a:off x="0" y="1928802"/>
            <a:ext cx="4608655" cy="3076277"/>
          </a:xfrm>
          <a:prstGeom prst="ellipse">
            <a:avLst/>
          </a:prstGeom>
          <a:noFill/>
          <a:ln w="9525">
            <a:noFill/>
            <a:miter lim="800000"/>
            <a:headEnd/>
            <a:tailEnd/>
          </a:ln>
          <a:effectLst/>
        </p:spPr>
      </p:pic>
      <p:sp>
        <p:nvSpPr>
          <p:cNvPr id="3" name="Прямоугольник 2"/>
          <p:cNvSpPr/>
          <p:nvPr/>
        </p:nvSpPr>
        <p:spPr>
          <a:xfrm>
            <a:off x="3571868" y="0"/>
            <a:ext cx="2393156" cy="1015663"/>
          </a:xfrm>
          <a:prstGeom prst="rect">
            <a:avLst/>
          </a:prstGeom>
          <a:noFill/>
        </p:spPr>
        <p:txBody>
          <a:bodyPr wrap="none" lIns="91440" tIns="45720" rIns="91440" bIns="45720">
            <a:spAutoFit/>
          </a:bodyPr>
          <a:lstStyle/>
          <a:p>
            <a:pPr algn="ctr"/>
            <a:r>
              <a:rPr lang="ru-RU" sz="6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2060"/>
                </a:solidFill>
                <a:effectLst>
                  <a:outerShdw blurRad="50800" dist="40000" dir="5400000" algn="tl" rotWithShape="0">
                    <a:srgbClr val="000000">
                      <a:shade val="5000"/>
                      <a:satMod val="120000"/>
                      <a:alpha val="33000"/>
                    </a:srgbClr>
                  </a:outerShdw>
                </a:effectLst>
              </a:rPr>
              <a:t>Кубыз</a:t>
            </a:r>
            <a:endParaRPr lang="ru-RU" sz="6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2060"/>
              </a:solidFill>
              <a:effectLst>
                <a:outerShdw blurRad="50800" dist="40000" dir="5400000" algn="tl" rotWithShape="0">
                  <a:srgbClr val="000000">
                    <a:shade val="5000"/>
                    <a:satMod val="120000"/>
                    <a:alpha val="33000"/>
                  </a:srgbClr>
                </a:outerShdw>
              </a:effectLst>
            </a:endParaRPr>
          </a:p>
        </p:txBody>
      </p:sp>
      <p:sp>
        <p:nvSpPr>
          <p:cNvPr id="4" name="Прямоугольник 3"/>
          <p:cNvSpPr/>
          <p:nvPr/>
        </p:nvSpPr>
        <p:spPr>
          <a:xfrm>
            <a:off x="4786282" y="1000108"/>
            <a:ext cx="4357718" cy="5632311"/>
          </a:xfrm>
          <a:prstGeom prst="rect">
            <a:avLst/>
          </a:prstGeom>
        </p:spPr>
        <p:txBody>
          <a:bodyPr wrap="square">
            <a:spAutoFit/>
          </a:bodyPr>
          <a:lstStyle/>
          <a:p>
            <a:r>
              <a:rPr lang="ru-RU" sz="4000" i="1" dirty="0" smtClean="0">
                <a:solidFill>
                  <a:srgbClr val="002060"/>
                </a:solidFill>
              </a:rPr>
              <a:t>Чиертеп уйный торган, дагага охшаган күбесенч</a:t>
            </a:r>
            <a:r>
              <a:rPr lang="en-US" sz="4000" i="1" dirty="0" smtClean="0">
                <a:solidFill>
                  <a:srgbClr val="002060"/>
                </a:solidFill>
              </a:rPr>
              <a:t>ə </a:t>
            </a:r>
            <a:r>
              <a:rPr lang="ru-RU" sz="4000" i="1" dirty="0" smtClean="0">
                <a:solidFill>
                  <a:srgbClr val="002060"/>
                </a:solidFill>
              </a:rPr>
              <a:t>тимерд</a:t>
            </a:r>
            <a:r>
              <a:rPr lang="en-US" sz="4000" i="1" dirty="0" smtClean="0">
                <a:solidFill>
                  <a:srgbClr val="002060"/>
                </a:solidFill>
              </a:rPr>
              <a:t>ə</a:t>
            </a:r>
            <a:r>
              <a:rPr lang="ru-RU" sz="4000" i="1" dirty="0" smtClean="0">
                <a:solidFill>
                  <a:srgbClr val="002060"/>
                </a:solidFill>
              </a:rPr>
              <a:t>н ясалган, авызга кабып уйный торган татар халкының милли музыка уен коралы.</a:t>
            </a:r>
            <a:endParaRPr lang="ru-RU" sz="4000" i="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amond(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882</TotalTime>
  <Words>1196</Words>
  <Application>Microsoft Office PowerPoint</Application>
  <PresentationFormat>Экран (4:3)</PresentationFormat>
  <Paragraphs>118</Paragraphs>
  <Slides>41</Slides>
  <Notes>0</Notes>
  <HiddenSlides>0</HiddenSlides>
  <MMClips>2</MMClips>
  <ScaleCrop>false</ScaleCrop>
  <HeadingPairs>
    <vt:vector size="4" baseType="variant">
      <vt:variant>
        <vt:lpstr>Тема</vt:lpstr>
      </vt:variant>
      <vt:variant>
        <vt:i4>1</vt:i4>
      </vt:variant>
      <vt:variant>
        <vt:lpstr>Заголовки слайдов</vt:lpstr>
      </vt:variant>
      <vt:variant>
        <vt:i4>41</vt:i4>
      </vt:variant>
    </vt:vector>
  </HeadingPairs>
  <TitlesOfParts>
    <vt:vector size="42" baseType="lpstr">
      <vt:lpstr>Апекс</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Айгуль</dc:creator>
  <cp:lastModifiedBy>Айгуль</cp:lastModifiedBy>
  <cp:revision>146</cp:revision>
  <dcterms:created xsi:type="dcterms:W3CDTF">2011-11-18T18:22:18Z</dcterms:created>
  <dcterms:modified xsi:type="dcterms:W3CDTF">2011-12-11T16:48:12Z</dcterms:modified>
</cp:coreProperties>
</file>