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CBFCAD4-BFBE-4B1E-BF6A-C3B618E6A3D3}" type="datetimeFigureOut">
              <a:rPr lang="ru-RU" smtClean="0"/>
              <a:t>18.02.2017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14A8F0-D937-4FF7-83EE-03035EF97A7E}" type="slidenum">
              <a:rPr lang="ru-RU" smtClean="0"/>
              <a:t>‹#›</a:t>
            </a:fld>
            <a:endParaRPr lang="ru-RU"/>
          </a:p>
        </p:txBody>
      </p:sp>
    </p:spTree>
    <p:extLst>
      <p:ext uri="{BB962C8B-B14F-4D97-AF65-F5344CB8AC3E}">
        <p14:creationId xmlns:p14="http://schemas.microsoft.com/office/powerpoint/2010/main" val="1728314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CBFCAD4-BFBE-4B1E-BF6A-C3B618E6A3D3}" type="datetimeFigureOut">
              <a:rPr lang="ru-RU" smtClean="0"/>
              <a:t>18.02.2017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14A8F0-D937-4FF7-83EE-03035EF97A7E}" type="slidenum">
              <a:rPr lang="ru-RU" smtClean="0"/>
              <a:t>‹#›</a:t>
            </a:fld>
            <a:endParaRPr lang="ru-RU"/>
          </a:p>
        </p:txBody>
      </p:sp>
    </p:spTree>
    <p:extLst>
      <p:ext uri="{BB962C8B-B14F-4D97-AF65-F5344CB8AC3E}">
        <p14:creationId xmlns:p14="http://schemas.microsoft.com/office/powerpoint/2010/main" val="193030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CBFCAD4-BFBE-4B1E-BF6A-C3B618E6A3D3}" type="datetimeFigureOut">
              <a:rPr lang="ru-RU" smtClean="0"/>
              <a:t>18.02.2017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14A8F0-D937-4FF7-83EE-03035EF97A7E}" type="slidenum">
              <a:rPr lang="ru-RU" smtClean="0"/>
              <a:t>‹#›</a:t>
            </a:fld>
            <a:endParaRPr lang="ru-RU"/>
          </a:p>
        </p:txBody>
      </p:sp>
    </p:spTree>
    <p:extLst>
      <p:ext uri="{BB962C8B-B14F-4D97-AF65-F5344CB8AC3E}">
        <p14:creationId xmlns:p14="http://schemas.microsoft.com/office/powerpoint/2010/main" val="1438020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CBFCAD4-BFBE-4B1E-BF6A-C3B618E6A3D3}" type="datetimeFigureOut">
              <a:rPr lang="ru-RU" smtClean="0"/>
              <a:t>18.02.2017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14A8F0-D937-4FF7-83EE-03035EF97A7E}" type="slidenum">
              <a:rPr lang="ru-RU" smtClean="0"/>
              <a:t>‹#›</a:t>
            </a:fld>
            <a:endParaRPr lang="ru-RU"/>
          </a:p>
        </p:txBody>
      </p:sp>
    </p:spTree>
    <p:extLst>
      <p:ext uri="{BB962C8B-B14F-4D97-AF65-F5344CB8AC3E}">
        <p14:creationId xmlns:p14="http://schemas.microsoft.com/office/powerpoint/2010/main" val="4150406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CBFCAD4-BFBE-4B1E-BF6A-C3B618E6A3D3}" type="datetimeFigureOut">
              <a:rPr lang="ru-RU" smtClean="0"/>
              <a:t>18.02.2017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14A8F0-D937-4FF7-83EE-03035EF97A7E}" type="slidenum">
              <a:rPr lang="ru-RU" smtClean="0"/>
              <a:t>‹#›</a:t>
            </a:fld>
            <a:endParaRPr lang="ru-RU"/>
          </a:p>
        </p:txBody>
      </p:sp>
    </p:spTree>
    <p:extLst>
      <p:ext uri="{BB962C8B-B14F-4D97-AF65-F5344CB8AC3E}">
        <p14:creationId xmlns:p14="http://schemas.microsoft.com/office/powerpoint/2010/main" val="3372862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CBFCAD4-BFBE-4B1E-BF6A-C3B618E6A3D3}" type="datetimeFigureOut">
              <a:rPr lang="ru-RU" smtClean="0"/>
              <a:t>18.02.2017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714A8F0-D937-4FF7-83EE-03035EF97A7E}" type="slidenum">
              <a:rPr lang="ru-RU" smtClean="0"/>
              <a:t>‹#›</a:t>
            </a:fld>
            <a:endParaRPr lang="ru-RU"/>
          </a:p>
        </p:txBody>
      </p:sp>
    </p:spTree>
    <p:extLst>
      <p:ext uri="{BB962C8B-B14F-4D97-AF65-F5344CB8AC3E}">
        <p14:creationId xmlns:p14="http://schemas.microsoft.com/office/powerpoint/2010/main" val="4024574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CBFCAD4-BFBE-4B1E-BF6A-C3B618E6A3D3}" type="datetimeFigureOut">
              <a:rPr lang="ru-RU" smtClean="0"/>
              <a:t>18.02.2017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714A8F0-D937-4FF7-83EE-03035EF97A7E}" type="slidenum">
              <a:rPr lang="ru-RU" smtClean="0"/>
              <a:t>‹#›</a:t>
            </a:fld>
            <a:endParaRPr lang="ru-RU"/>
          </a:p>
        </p:txBody>
      </p:sp>
    </p:spTree>
    <p:extLst>
      <p:ext uri="{BB962C8B-B14F-4D97-AF65-F5344CB8AC3E}">
        <p14:creationId xmlns:p14="http://schemas.microsoft.com/office/powerpoint/2010/main" val="3510987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CBFCAD4-BFBE-4B1E-BF6A-C3B618E6A3D3}" type="datetimeFigureOut">
              <a:rPr lang="ru-RU" smtClean="0"/>
              <a:t>18.02.2017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714A8F0-D937-4FF7-83EE-03035EF97A7E}" type="slidenum">
              <a:rPr lang="ru-RU" smtClean="0"/>
              <a:t>‹#›</a:t>
            </a:fld>
            <a:endParaRPr lang="ru-RU"/>
          </a:p>
        </p:txBody>
      </p:sp>
    </p:spTree>
    <p:extLst>
      <p:ext uri="{BB962C8B-B14F-4D97-AF65-F5344CB8AC3E}">
        <p14:creationId xmlns:p14="http://schemas.microsoft.com/office/powerpoint/2010/main" val="3956690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CBFCAD4-BFBE-4B1E-BF6A-C3B618E6A3D3}" type="datetimeFigureOut">
              <a:rPr lang="ru-RU" smtClean="0"/>
              <a:t>18.02.2017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714A8F0-D937-4FF7-83EE-03035EF97A7E}" type="slidenum">
              <a:rPr lang="ru-RU" smtClean="0"/>
              <a:t>‹#›</a:t>
            </a:fld>
            <a:endParaRPr lang="ru-RU"/>
          </a:p>
        </p:txBody>
      </p:sp>
    </p:spTree>
    <p:extLst>
      <p:ext uri="{BB962C8B-B14F-4D97-AF65-F5344CB8AC3E}">
        <p14:creationId xmlns:p14="http://schemas.microsoft.com/office/powerpoint/2010/main" val="1194157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CBFCAD4-BFBE-4B1E-BF6A-C3B618E6A3D3}" type="datetimeFigureOut">
              <a:rPr lang="ru-RU" smtClean="0"/>
              <a:t>18.02.2017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714A8F0-D937-4FF7-83EE-03035EF97A7E}" type="slidenum">
              <a:rPr lang="ru-RU" smtClean="0"/>
              <a:t>‹#›</a:t>
            </a:fld>
            <a:endParaRPr lang="ru-RU"/>
          </a:p>
        </p:txBody>
      </p:sp>
    </p:spTree>
    <p:extLst>
      <p:ext uri="{BB962C8B-B14F-4D97-AF65-F5344CB8AC3E}">
        <p14:creationId xmlns:p14="http://schemas.microsoft.com/office/powerpoint/2010/main" val="1313022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CBFCAD4-BFBE-4B1E-BF6A-C3B618E6A3D3}" type="datetimeFigureOut">
              <a:rPr lang="ru-RU" smtClean="0"/>
              <a:t>18.02.2017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714A8F0-D937-4FF7-83EE-03035EF97A7E}" type="slidenum">
              <a:rPr lang="ru-RU" smtClean="0"/>
              <a:t>‹#›</a:t>
            </a:fld>
            <a:endParaRPr lang="ru-RU"/>
          </a:p>
        </p:txBody>
      </p:sp>
    </p:spTree>
    <p:extLst>
      <p:ext uri="{BB962C8B-B14F-4D97-AF65-F5344CB8AC3E}">
        <p14:creationId xmlns:p14="http://schemas.microsoft.com/office/powerpoint/2010/main" val="3807830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3000" b="-3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BFCAD4-BFBE-4B1E-BF6A-C3B618E6A3D3}" type="datetimeFigureOut">
              <a:rPr lang="ru-RU" smtClean="0"/>
              <a:t>18.02.2017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14A8F0-D937-4FF7-83EE-03035EF97A7E}" type="slidenum">
              <a:rPr lang="ru-RU" smtClean="0"/>
              <a:t>‹#›</a:t>
            </a:fld>
            <a:endParaRPr lang="ru-RU"/>
          </a:p>
        </p:txBody>
      </p:sp>
    </p:spTree>
    <p:extLst>
      <p:ext uri="{BB962C8B-B14F-4D97-AF65-F5344CB8AC3E}">
        <p14:creationId xmlns:p14="http://schemas.microsoft.com/office/powerpoint/2010/main" val="1738279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uhobuzimo4ds.ru/sites/default/files/wisywig_images/98942253_vs44.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87268" y1="13158" x2="87268" y2="13158"/>
                        <a14:foregroundMark x1="85408" y1="31579" x2="85408" y2="31579"/>
                        <a14:foregroundMark x1="60801" y1="12551" x2="60801" y2="12551"/>
                        <a14:foregroundMark x1="83834" y1="2834" x2="83834" y2="2834"/>
                        <a14:foregroundMark x1="86552" y1="17206" x2="86552" y2="17206"/>
                        <a14:foregroundMark x1="77396" y1="13158" x2="77396" y2="13158"/>
                        <a14:foregroundMark x1="80401" y1="26518" x2="80401" y2="26518"/>
                        <a14:foregroundMark x1="95422" y1="28745" x2="95422" y2="28745"/>
                        <a14:foregroundMark x1="95422" y1="40486" x2="95422" y2="40486"/>
                        <a14:foregroundMark x1="97997" y1="49798" x2="97997" y2="49798"/>
                        <a14:foregroundMark x1="95851" y1="4049" x2="95851" y2="4049"/>
                        <a14:foregroundMark x1="74535" y1="6275" x2="74535" y2="6275"/>
                        <a14:foregroundMark x1="67525" y1="15587" x2="67525" y2="15587"/>
                        <a14:foregroundMark x1="70959" y1="18826" x2="70959" y2="18826"/>
                        <a14:foregroundMark x1="74964" y1="26518" x2="74964" y2="26518"/>
                        <a14:foregroundMark x1="74964" y1="29960" x2="74964" y2="29960"/>
                        <a14:foregroundMark x1="30901" y1="3644" x2="30901" y2="3644"/>
                        <a14:foregroundMark x1="31187" y1="5668" x2="31187" y2="5668"/>
                        <a14:foregroundMark x1="40057" y1="2834" x2="40057" y2="2834"/>
                        <a14:foregroundMark x1="40916" y1="38259" x2="40916" y2="38259"/>
                        <a14:foregroundMark x1="93562" y1="33806" x2="93562" y2="33806"/>
                        <a14:foregroundMark x1="93562" y1="62551" x2="93562" y2="62551"/>
                        <a14:foregroundMark x1="88269" y1="82996" x2="88269" y2="82996"/>
                        <a14:foregroundMark x1="81402" y1="91700" x2="81402" y2="91700"/>
                      </a14:backgroundRemoval>
                    </a14:imgEffect>
                  </a14:imgLayer>
                </a14:imgProps>
              </a:ext>
              <a:ext uri="{28A0092B-C50C-407E-A947-70E740481C1C}">
                <a14:useLocalDpi xmlns:a14="http://schemas.microsoft.com/office/drawing/2010/main" val="0"/>
              </a:ext>
            </a:extLst>
          </a:blip>
          <a:srcRect/>
          <a:stretch>
            <a:fillRect/>
          </a:stretch>
        </p:blipFill>
        <p:spPr bwMode="auto">
          <a:xfrm>
            <a:off x="2051720" y="836712"/>
            <a:ext cx="6657975" cy="47053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410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25771" y="476672"/>
            <a:ext cx="7056784" cy="5570756"/>
          </a:xfrm>
          <a:prstGeom prst="rect">
            <a:avLst/>
          </a:prstGeom>
        </p:spPr>
        <p:txBody>
          <a:bodyPr wrap="square">
            <a:spAutoFit/>
          </a:bodyPr>
          <a:lstStyle/>
          <a:p>
            <a:pPr algn="ctr"/>
            <a:r>
              <a:rPr lang="ru-RU" sz="2000" b="1" dirty="0">
                <a:latin typeface="Comic Sans MS" panose="030F0702030302020204" pitchFamily="66" charset="0"/>
              </a:rPr>
              <a:t>Разноцветные </a:t>
            </a:r>
            <a:r>
              <a:rPr lang="ru-RU" sz="2000" b="1" dirty="0" smtClean="0">
                <a:latin typeface="Comic Sans MS" panose="030F0702030302020204" pitchFamily="66" charset="0"/>
              </a:rPr>
              <a:t>шарики</a:t>
            </a:r>
          </a:p>
          <a:p>
            <a:pPr algn="ctr"/>
            <a:endParaRPr lang="ru-RU" sz="1600" dirty="0">
              <a:latin typeface="Comic Sans MS" panose="030F0702030302020204" pitchFamily="66" charset="0"/>
            </a:endParaRPr>
          </a:p>
          <a:p>
            <a:pPr algn="just"/>
            <a:r>
              <a:rPr lang="ru-RU" sz="1600" b="1" i="1" dirty="0">
                <a:latin typeface="Comic Sans MS" panose="030F0702030302020204" pitchFamily="66" charset="0"/>
              </a:rPr>
              <a:t>Задача:</a:t>
            </a:r>
            <a:r>
              <a:rPr lang="ru-RU" sz="1600" dirty="0">
                <a:latin typeface="Comic Sans MS" panose="030F0702030302020204" pitchFamily="66" charset="0"/>
              </a:rPr>
              <a:t> получить путем смешивания основных цветов новые оттенки: оранжевый, зеленый, фиолетовый, голубой.</a:t>
            </a:r>
          </a:p>
          <a:p>
            <a:pPr algn="just"/>
            <a:r>
              <a:rPr lang="ru-RU" sz="1600" b="1" i="1" dirty="0">
                <a:latin typeface="Comic Sans MS" panose="030F0702030302020204" pitchFamily="66" charset="0"/>
              </a:rPr>
              <a:t>Материалы</a:t>
            </a:r>
            <a:r>
              <a:rPr lang="ru-RU" sz="1600" dirty="0">
                <a:latin typeface="Comic Sans MS" panose="030F0702030302020204" pitchFamily="66" charset="0"/>
              </a:rPr>
              <a:t>: палитра, гуашевые краски: синяя, красная, (желая, желтая; тряпочки, вода в стаканах, листы бумаги с контурным изображением (по 4—5 шариков на каждого ребенка), </a:t>
            </a:r>
            <a:r>
              <a:rPr lang="ru-RU" sz="1600" dirty="0" err="1">
                <a:latin typeface="Comic Sans MS" panose="030F0702030302020204" pitchFamily="66" charset="0"/>
              </a:rPr>
              <a:t>фланелеграф</a:t>
            </a:r>
            <a:r>
              <a:rPr lang="ru-RU" sz="1600" dirty="0">
                <a:latin typeface="Comic Sans MS" panose="030F0702030302020204" pitchFamily="66" charset="0"/>
              </a:rPr>
              <a:t>, модели — цветные крути и половинки кругов (соответствуют цветам красок), рабочие листы.</a:t>
            </a:r>
          </a:p>
          <a:p>
            <a:pPr algn="just"/>
            <a:r>
              <a:rPr lang="ru-RU" sz="1600" b="1" i="1" dirty="0">
                <a:latin typeface="Comic Sans MS" panose="030F0702030302020204" pitchFamily="66" charset="0"/>
              </a:rPr>
              <a:t>Описание</a:t>
            </a:r>
            <a:r>
              <a:rPr lang="ru-RU" sz="1600" dirty="0">
                <a:latin typeface="Comic Sans MS" panose="030F0702030302020204" pitchFamily="66" charset="0"/>
              </a:rPr>
              <a:t>. Зайчик приносит детям листы с изображениями шариков и просит помочь ему их раскрасить. Узнаем у него, шарики какого цвета ему больше всего нравятся. Как же быть, если у нас нет голубой, оранжевой, зеленой и фиолетовой </a:t>
            </a:r>
            <a:r>
              <a:rPr lang="ru-RU" sz="1600" dirty="0" smtClean="0">
                <a:latin typeface="Comic Sans MS" panose="030F0702030302020204" pitchFamily="66" charset="0"/>
              </a:rPr>
              <a:t>красок? Как </a:t>
            </a:r>
            <a:r>
              <a:rPr lang="ru-RU" sz="1600" dirty="0">
                <a:latin typeface="Comic Sans MS" panose="030F0702030302020204" pitchFamily="66" charset="0"/>
              </a:rPr>
              <a:t>мы их можем изготовить?</a:t>
            </a:r>
          </a:p>
          <a:p>
            <a:pPr algn="just"/>
            <a:r>
              <a:rPr lang="ru-RU" sz="1600" dirty="0">
                <a:latin typeface="Comic Sans MS" panose="030F0702030302020204" pitchFamily="66" charset="0"/>
              </a:rPr>
              <a:t>• Дети вместе с зайчиком смешивают по две краски. Если получился нужный цвет, способ смешивания фиксируется с помощью моделей (круги). Потом полученной краской дети раскрашивают шарик. Так дети экспериментируют до получения всех необходимых цветов. Вывод: смешав красную и желтую краску, можно получить оранжевый цвет;  синюю с желтой — зеленый,  красную с синей — фиолетовый, синюю с белой — голубой. Результаты опыта фиксируются в рабочем листе.</a:t>
            </a:r>
          </a:p>
        </p:txBody>
      </p:sp>
    </p:spTree>
    <p:extLst>
      <p:ext uri="{BB962C8B-B14F-4D97-AF65-F5344CB8AC3E}">
        <p14:creationId xmlns:p14="http://schemas.microsoft.com/office/powerpoint/2010/main" val="1909444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91680" y="332656"/>
            <a:ext cx="6984776" cy="6247864"/>
          </a:xfrm>
          <a:prstGeom prst="rect">
            <a:avLst/>
          </a:prstGeom>
        </p:spPr>
        <p:txBody>
          <a:bodyPr wrap="square">
            <a:spAutoFit/>
          </a:bodyPr>
          <a:lstStyle/>
          <a:p>
            <a:pPr algn="ctr"/>
            <a:r>
              <a:rPr lang="ru-RU" sz="2000" b="1" dirty="0">
                <a:latin typeface="Comic Sans MS" panose="030F0702030302020204" pitchFamily="66" charset="0"/>
              </a:rPr>
              <a:t>Почему все звучит</a:t>
            </a:r>
            <a:r>
              <a:rPr lang="ru-RU" sz="2000" b="1" dirty="0" smtClean="0">
                <a:latin typeface="Comic Sans MS" panose="030F0702030302020204" pitchFamily="66" charset="0"/>
              </a:rPr>
              <a:t>?</a:t>
            </a:r>
          </a:p>
          <a:p>
            <a:pPr algn="ctr"/>
            <a:endParaRPr lang="ru-RU" sz="1200" dirty="0">
              <a:latin typeface="Comic Sans MS" panose="030F0702030302020204" pitchFamily="66" charset="0"/>
            </a:endParaRPr>
          </a:p>
          <a:p>
            <a:pPr algn="just"/>
            <a:r>
              <a:rPr lang="ru-RU" sz="1500" b="1" i="1" dirty="0">
                <a:latin typeface="Comic Sans MS" panose="030F0702030302020204" pitchFamily="66" charset="0"/>
              </a:rPr>
              <a:t>Задача,</a:t>
            </a:r>
            <a:r>
              <a:rPr lang="ru-RU" sz="1500" dirty="0">
                <a:latin typeface="Comic Sans MS" panose="030F0702030302020204" pitchFamily="66" charset="0"/>
              </a:rPr>
              <a:t> подвести детей к пониманию причин возникновения звука: колебание предмета</a:t>
            </a:r>
            <a:r>
              <a:rPr lang="ru-RU" sz="1500" dirty="0" smtClean="0">
                <a:latin typeface="Comic Sans MS" panose="030F0702030302020204" pitchFamily="66" charset="0"/>
              </a:rPr>
              <a:t>. </a:t>
            </a:r>
            <a:r>
              <a:rPr lang="ru-RU" sz="1500" b="1" i="1" dirty="0" smtClean="0">
                <a:latin typeface="Comic Sans MS" panose="030F0702030302020204" pitchFamily="66" charset="0"/>
              </a:rPr>
              <a:t>Материалы</a:t>
            </a:r>
            <a:r>
              <a:rPr lang="ru-RU" sz="1500" dirty="0">
                <a:latin typeface="Comic Sans MS" panose="030F0702030302020204" pitchFamily="66" charset="0"/>
              </a:rPr>
              <a:t>: бубен, стеклянный стакан, газета, балалайка или гитара, деревянная линейка, металлофон.</a:t>
            </a:r>
          </a:p>
          <a:p>
            <a:pPr algn="just"/>
            <a:r>
              <a:rPr lang="ru-RU" sz="1500" b="1" i="1" dirty="0">
                <a:latin typeface="Comic Sans MS" panose="030F0702030302020204" pitchFamily="66" charset="0"/>
              </a:rPr>
              <a:t>Описание.</a:t>
            </a:r>
            <a:endParaRPr lang="ru-RU" sz="1500" dirty="0">
              <a:latin typeface="Comic Sans MS" panose="030F0702030302020204" pitchFamily="66" charset="0"/>
            </a:endParaRPr>
          </a:p>
          <a:p>
            <a:pPr algn="just"/>
            <a:r>
              <a:rPr lang="ru-RU" sz="1500" dirty="0">
                <a:latin typeface="Comic Sans MS" panose="030F0702030302020204" pitchFamily="66" charset="0"/>
              </a:rPr>
              <a:t>•Игра «Что звучит?» — воспитатель предлагает детям закрыть глаза, а сам издает звуки с помощью известных им предметов. Дети отгадывают, что звучит. Почему мы слышим эти звуки? Что такое звук? Детям предлагается изобразить голосом: как звенит комар? (З-з-з.) Как жужжит муха? (Ж-ж-ж.) Как гудит шмель? (У-у-у.)</a:t>
            </a:r>
          </a:p>
          <a:p>
            <a:pPr algn="just"/>
            <a:r>
              <a:rPr lang="ru-RU" sz="1500" dirty="0">
                <a:latin typeface="Comic Sans MS" panose="030F0702030302020204" pitchFamily="66" charset="0"/>
              </a:rPr>
              <a:t>Затем каждому ребенку предлагается тронуть струну инструмента, вслушаться в его звук и потом ладошкой дотронуться до струны, чтобы остановить звук. Что произошло? Почему звук прекратился? Звук продолжается до тех пор, пока колеблется струна. Когда она останавливается, звук тоже пропадает.</a:t>
            </a:r>
          </a:p>
          <a:p>
            <a:pPr algn="just"/>
            <a:r>
              <a:rPr lang="ru-RU" sz="1500" dirty="0">
                <a:latin typeface="Comic Sans MS" panose="030F0702030302020204" pitchFamily="66" charset="0"/>
              </a:rPr>
              <a:t>Есть ли голос у деревянной линейки? Детям предлагается извлечь звук с помощью линейки. Один конец линейки прижимаем к столу, а по свободному хлопаем ладошкой. Что происходит с линейкой? (Дрожит, колеблется.) Как прекратить звук? (Остановить колебания линейки рукой.)</a:t>
            </a:r>
          </a:p>
          <a:p>
            <a:pPr algn="just"/>
            <a:r>
              <a:rPr lang="ru-RU" sz="1500" dirty="0">
                <a:latin typeface="Comic Sans MS" panose="030F0702030302020204" pitchFamily="66" charset="0"/>
              </a:rPr>
              <a:t>Извлекаем звук из стеклянного стакана с помощью палочки, прекращаем. Когда же возникает звук? Звук возникает, когда происходит очень быстрое движение воздуха вперед и назад. Это называется колебаниями. Почему все звучит ?Какие еще можете назвать предметы, которые будут звучать?</a:t>
            </a:r>
          </a:p>
        </p:txBody>
      </p:sp>
    </p:spTree>
    <p:extLst>
      <p:ext uri="{BB962C8B-B14F-4D97-AF65-F5344CB8AC3E}">
        <p14:creationId xmlns:p14="http://schemas.microsoft.com/office/powerpoint/2010/main" val="4089507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92009" y="476672"/>
            <a:ext cx="7200800" cy="5663089"/>
          </a:xfrm>
          <a:prstGeom prst="rect">
            <a:avLst/>
          </a:prstGeom>
        </p:spPr>
        <p:txBody>
          <a:bodyPr wrap="square">
            <a:spAutoFit/>
          </a:bodyPr>
          <a:lstStyle/>
          <a:p>
            <a:pPr algn="ctr"/>
            <a:r>
              <a:rPr lang="ru-RU" sz="2000" b="1" dirty="0"/>
              <a:t>Свет </a:t>
            </a:r>
            <a:r>
              <a:rPr lang="ru-RU" sz="2000" b="1" dirty="0" smtClean="0"/>
              <a:t>повсюду</a:t>
            </a:r>
          </a:p>
          <a:p>
            <a:pPr algn="ctr"/>
            <a:endParaRPr lang="ru-RU" sz="1200" dirty="0"/>
          </a:p>
          <a:p>
            <a:pPr algn="just"/>
            <a:r>
              <a:rPr lang="ru-RU" sz="1400" b="1" i="1" dirty="0">
                <a:latin typeface="Comic Sans MS" panose="030F0702030302020204" pitchFamily="66" charset="0"/>
              </a:rPr>
              <a:t>Задачи:</a:t>
            </a:r>
            <a:r>
              <a:rPr lang="ru-RU" sz="1400" dirty="0">
                <a:latin typeface="Comic Sans MS" panose="030F0702030302020204" pitchFamily="66" charset="0"/>
              </a:rPr>
              <a:t> показать значение света, объяснить, что источники света могут быть природные (солнце, луна, костер), искусственные — изготовленные людьми (лампа, фонарик, свеча).</a:t>
            </a:r>
          </a:p>
          <a:p>
            <a:pPr algn="just"/>
            <a:r>
              <a:rPr lang="ru-RU" sz="1400" b="1" i="1" dirty="0">
                <a:latin typeface="Comic Sans MS" panose="030F0702030302020204" pitchFamily="66" charset="0"/>
              </a:rPr>
              <a:t>Материалы:</a:t>
            </a:r>
            <a:r>
              <a:rPr lang="ru-RU" sz="1400" dirty="0">
                <a:latin typeface="Comic Sans MS" panose="030F0702030302020204" pitchFamily="66" charset="0"/>
              </a:rPr>
              <a:t> иллюстрации событий, происходящих в </a:t>
            </a:r>
            <a:r>
              <a:rPr lang="ru-RU" sz="1400" dirty="0" err="1">
                <a:latin typeface="Comic Sans MS" panose="030F0702030302020204" pitchFamily="66" charset="0"/>
              </a:rPr>
              <a:t>раз¬ное</a:t>
            </a:r>
            <a:r>
              <a:rPr lang="ru-RU" sz="1400" dirty="0">
                <a:latin typeface="Comic Sans MS" panose="030F0702030302020204" pitchFamily="66" charset="0"/>
              </a:rPr>
              <a:t> время суток; картинки с изображениями источников света; несколько предметов, которые не дают света; фонарик, свеча, настольная лампа, сундучок с прорезью.</a:t>
            </a:r>
          </a:p>
          <a:p>
            <a:pPr algn="just"/>
            <a:r>
              <a:rPr lang="ru-RU" sz="1400" b="1" i="1" dirty="0">
                <a:latin typeface="Comic Sans MS" panose="030F0702030302020204" pitchFamily="66" charset="0"/>
              </a:rPr>
              <a:t>Описание.</a:t>
            </a:r>
            <a:r>
              <a:rPr lang="ru-RU" sz="1400" dirty="0">
                <a:latin typeface="Comic Sans MS" panose="030F0702030302020204" pitchFamily="66" charset="0"/>
              </a:rPr>
              <a:t> Дед Знай предлагает детям определить, темно сейчас или светло, объяснить свой ответ. Что сейчас светит? (Солнце.) Что еще может осветить предметы, когда в природе темно?(Луна, костер.) Предлагает детям узнать, что находится и «волшебном сундучке» (внутри фонарик). Дети смотрят сквозь прорезь и отмечают, что темно, ничего не видно. Как сделать, чтобы в коробке стало светлее? (Открыть сундучок, тогда попадет свет и осветит все внутри нее.) Открывает сундук, попал свет, и все видят фонарик.</a:t>
            </a:r>
          </a:p>
          <a:p>
            <a:pPr algn="just"/>
            <a:r>
              <a:rPr lang="ru-RU" sz="1400" dirty="0">
                <a:latin typeface="Comic Sans MS" panose="030F0702030302020204" pitchFamily="66" charset="0"/>
              </a:rPr>
              <a:t>А если мы не будем открывать сундучок, как сделать, чтобы а нем было светло? Зажигает фонарик, опускает его в сундучок. Дети сквозь прорезь рассматривают свет.</a:t>
            </a:r>
          </a:p>
          <a:p>
            <a:pPr algn="just"/>
            <a:r>
              <a:rPr lang="ru-RU" sz="1400" dirty="0">
                <a:latin typeface="Comic Sans MS" panose="030F0702030302020204" pitchFamily="66" charset="0"/>
              </a:rPr>
              <a:t>•Игра «Свет бывает разный» — дед Знай предлагает детям разложить картинки на две группы: свет в природе, искусственный свет — изготовленный людьми.   Что светит ярче — свеча, фонарик, настольная лампа ? Продемонстрировать действие этих предметов, сравнить,  разложить в такой же последовательности картинки с изображением этих предметов. Что светит ярче — солнце, луна, костер? Сравнить по картинкам и разложить их по степени яркости света (от самого яркого</a:t>
            </a:r>
            <a:r>
              <a:rPr lang="ru-RU" sz="1400" dirty="0" smtClean="0">
                <a:latin typeface="Comic Sans MS" panose="030F0702030302020204" pitchFamily="66" charset="0"/>
              </a:rPr>
              <a:t>).</a:t>
            </a:r>
            <a:endParaRPr lang="ru-RU" sz="1400" dirty="0">
              <a:latin typeface="Comic Sans MS" panose="030F0702030302020204" pitchFamily="66" charset="0"/>
            </a:endParaRPr>
          </a:p>
        </p:txBody>
      </p:sp>
    </p:spTree>
    <p:extLst>
      <p:ext uri="{BB962C8B-B14F-4D97-AF65-F5344CB8AC3E}">
        <p14:creationId xmlns:p14="http://schemas.microsoft.com/office/powerpoint/2010/main" val="790195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09099" y="404664"/>
            <a:ext cx="7056784" cy="5816977"/>
          </a:xfrm>
          <a:prstGeom prst="rect">
            <a:avLst/>
          </a:prstGeom>
        </p:spPr>
        <p:txBody>
          <a:bodyPr wrap="square">
            <a:spAutoFit/>
          </a:bodyPr>
          <a:lstStyle/>
          <a:p>
            <a:pPr algn="ctr"/>
            <a:r>
              <a:rPr lang="ru-RU" sz="2000" b="1" dirty="0">
                <a:latin typeface="Comic Sans MS" panose="030F0702030302020204" pitchFamily="66" charset="0"/>
              </a:rPr>
              <a:t>Воздух повсюду</a:t>
            </a:r>
            <a:endParaRPr lang="ru-RU" sz="2000" dirty="0">
              <a:latin typeface="Comic Sans MS" panose="030F0702030302020204" pitchFamily="66" charset="0"/>
            </a:endParaRPr>
          </a:p>
          <a:p>
            <a:pPr algn="just"/>
            <a:r>
              <a:rPr lang="ru-RU" sz="1600" b="1" i="1" dirty="0">
                <a:latin typeface="Comic Sans MS" panose="030F0702030302020204" pitchFamily="66" charset="0"/>
              </a:rPr>
              <a:t>Задачи:</a:t>
            </a:r>
            <a:r>
              <a:rPr lang="ru-RU" sz="1600" dirty="0">
                <a:latin typeface="Comic Sans MS" panose="030F0702030302020204" pitchFamily="66" charset="0"/>
              </a:rPr>
              <a:t> обнаружить воздух в окружающем пространстве и выявить его свойство — невидимость.</a:t>
            </a:r>
          </a:p>
          <a:p>
            <a:pPr algn="just"/>
            <a:r>
              <a:rPr lang="ru-RU" sz="1600" b="1" i="1" dirty="0">
                <a:latin typeface="Comic Sans MS" panose="030F0702030302020204" pitchFamily="66" charset="0"/>
              </a:rPr>
              <a:t>Материалы:</a:t>
            </a:r>
            <a:r>
              <a:rPr lang="ru-RU" sz="1600" dirty="0">
                <a:latin typeface="Comic Sans MS" panose="030F0702030302020204" pitchFamily="66" charset="0"/>
              </a:rPr>
              <a:t> воздушные шарики, таз с водой, пустая пластмассовая бутылка, листы бумаги.</a:t>
            </a:r>
          </a:p>
          <a:p>
            <a:pPr algn="just"/>
            <a:r>
              <a:rPr lang="ru-RU" sz="1600" b="1" i="1" dirty="0">
                <a:latin typeface="Comic Sans MS" panose="030F0702030302020204" pitchFamily="66" charset="0"/>
              </a:rPr>
              <a:t>Описание</a:t>
            </a:r>
            <a:r>
              <a:rPr lang="ru-RU" sz="1600" dirty="0">
                <a:latin typeface="Comic Sans MS" panose="030F0702030302020204" pitchFamily="66" charset="0"/>
              </a:rPr>
              <a:t>. Галчонок </a:t>
            </a:r>
            <a:r>
              <a:rPr lang="ru-RU" sz="1600" dirty="0" err="1">
                <a:latin typeface="Comic Sans MS" panose="030F0702030302020204" pitchFamily="66" charset="0"/>
              </a:rPr>
              <a:t>Любознайка</a:t>
            </a:r>
            <a:r>
              <a:rPr lang="ru-RU" sz="1600" dirty="0">
                <a:latin typeface="Comic Sans MS" panose="030F0702030302020204" pitchFamily="66" charset="0"/>
              </a:rPr>
              <a:t> загадывает детям загадку о воздухе.</a:t>
            </a:r>
          </a:p>
          <a:p>
            <a:pPr algn="just"/>
            <a:r>
              <a:rPr lang="ru-RU" sz="1600" dirty="0">
                <a:latin typeface="Comic Sans MS" panose="030F0702030302020204" pitchFamily="66" charset="0"/>
              </a:rPr>
              <a:t>Через нос проходит в грудь И обратно держит путь. Он невидимый, и все же Без него мы жить не можем.(Воздух)Что мы вдыхаем носом? Что такое воздух? Для чего он нужен? Можем ли мы его увидеть? Где находится воздух? Как узнать, есть ли воздух вокруг?</a:t>
            </a:r>
          </a:p>
          <a:p>
            <a:pPr algn="just"/>
            <a:r>
              <a:rPr lang="ru-RU" sz="1600" dirty="0">
                <a:latin typeface="Comic Sans MS" panose="030F0702030302020204" pitchFamily="66" charset="0"/>
              </a:rPr>
              <a:t>•Игровое упражнение «Почувствуй воздух» — дети машут листом бумаги возле своего лица. Что чувствуем? Воздуха мы не видим, но он везде окружает нас.</a:t>
            </a:r>
          </a:p>
          <a:p>
            <a:pPr algn="just"/>
            <a:r>
              <a:rPr lang="ru-RU" sz="1600" dirty="0">
                <a:latin typeface="Comic Sans MS" panose="030F0702030302020204" pitchFamily="66" charset="0"/>
              </a:rPr>
              <a:t>•Как вы думаете, есть ли в пустой бутылке воздух? Как мы можем это проверить? Пустую прозрачную бутылку опускают в таз с водой так, чтобы она начала заполняться. Что происходит? Почему из горлышка выходят пузырьки? Это вода вытесняет воздух из бутылки. Большинство предметов, которые выглядят пустыми, на самом деле заполнены воздухом. Назовите предметы, которые мы заполняем воздухом. Дети надувают воздушные шарики. Чем мы заполняем шарики? Воздух заполняет любое пространство, поэтому ничто не является пустым.</a:t>
            </a:r>
          </a:p>
        </p:txBody>
      </p:sp>
    </p:spTree>
    <p:extLst>
      <p:ext uri="{BB962C8B-B14F-4D97-AF65-F5344CB8AC3E}">
        <p14:creationId xmlns:p14="http://schemas.microsoft.com/office/powerpoint/2010/main" val="976154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79602" y="332656"/>
            <a:ext cx="7056784" cy="6063198"/>
          </a:xfrm>
          <a:prstGeom prst="rect">
            <a:avLst/>
          </a:prstGeom>
        </p:spPr>
        <p:txBody>
          <a:bodyPr wrap="square">
            <a:spAutoFit/>
          </a:bodyPr>
          <a:lstStyle/>
          <a:p>
            <a:pPr algn="ctr"/>
            <a:r>
              <a:rPr lang="ru-RU" sz="2000" b="1" dirty="0">
                <a:latin typeface="Comic Sans MS" panose="030F0702030302020204" pitchFamily="66" charset="0"/>
              </a:rPr>
              <a:t>Каждому камешку свой домик</a:t>
            </a:r>
            <a:endParaRPr lang="ru-RU" sz="2000" dirty="0">
              <a:latin typeface="Comic Sans MS" panose="030F0702030302020204" pitchFamily="66" charset="0"/>
            </a:endParaRPr>
          </a:p>
          <a:p>
            <a:pPr algn="just"/>
            <a:r>
              <a:rPr lang="ru-RU" sz="1600" b="1" i="1" dirty="0">
                <a:latin typeface="Comic Sans MS" panose="030F0702030302020204" pitchFamily="66" charset="0"/>
              </a:rPr>
              <a:t>Задачи:</a:t>
            </a:r>
            <a:r>
              <a:rPr lang="ru-RU" sz="1600" dirty="0">
                <a:latin typeface="Comic Sans MS" panose="030F0702030302020204" pitchFamily="66" charset="0"/>
              </a:rPr>
              <a:t> классификация камней по форме, размеру, цвету, особенностям поверхности (гладкие, шероховатые); показать детям возможность использования камней в игровых целях.</a:t>
            </a:r>
          </a:p>
          <a:p>
            <a:pPr algn="just"/>
            <a:r>
              <a:rPr lang="ru-RU" sz="1600" b="1" i="1" dirty="0">
                <a:latin typeface="Comic Sans MS" panose="030F0702030302020204" pitchFamily="66" charset="0"/>
              </a:rPr>
              <a:t>Материалы:</a:t>
            </a:r>
            <a:r>
              <a:rPr lang="ru-RU" sz="1600" dirty="0">
                <a:latin typeface="Comic Sans MS" panose="030F0702030302020204" pitchFamily="66" charset="0"/>
              </a:rPr>
              <a:t> различные камни, четыре коробочки, </a:t>
            </a:r>
            <a:r>
              <a:rPr lang="ru-RU" sz="1600" dirty="0" err="1">
                <a:latin typeface="Comic Sans MS" panose="030F0702030302020204" pitchFamily="66" charset="0"/>
              </a:rPr>
              <a:t>подносики</a:t>
            </a:r>
            <a:r>
              <a:rPr lang="ru-RU" sz="1600" dirty="0">
                <a:latin typeface="Comic Sans MS" panose="030F0702030302020204" pitchFamily="66" charset="0"/>
              </a:rPr>
              <a:t> с песком, модель обследования предмета, картинки-схемы, дорожка из камешков.</a:t>
            </a:r>
          </a:p>
          <a:p>
            <a:pPr algn="just"/>
            <a:r>
              <a:rPr lang="ru-RU" sz="1600" b="1" i="1" dirty="0">
                <a:latin typeface="Comic Sans MS" panose="030F0702030302020204" pitchFamily="66" charset="0"/>
              </a:rPr>
              <a:t>Описание.</a:t>
            </a:r>
            <a:r>
              <a:rPr lang="ru-RU" sz="1600" dirty="0">
                <a:latin typeface="Comic Sans MS" panose="030F0702030302020204" pitchFamily="66" charset="0"/>
              </a:rPr>
              <a:t> Зайчик дарит детям сундучок с разными камешками, которые он собирал в лесу, возле озера. Дети их рассматривают. Чем похожи эти камни? Действуют в соответствии с моделью (рис. 2): надавливают на камни, стучат. Все камни твердые. Чем камни отличаются друг от друга? Затем обращает внимание детей на цвет, форму камней, предлагает ощупать их. Отмечает, что есть камни гладкие, есть шероховатые. За и чик просит помочь ему разложить камни по четырем коробочкам по следующим признакам: в первую — гладкие и округлые; во вторую — маленькие и шероховатые; в третью — большие и не круглые; в четвертую — красноватые. Дети работай парами.   Затем  все  вместе  рассматривают,  как разложен камни, считают количество камешков. </a:t>
            </a:r>
          </a:p>
          <a:p>
            <a:pPr algn="just"/>
            <a:r>
              <a:rPr lang="ru-RU" sz="1600" dirty="0">
                <a:latin typeface="Comic Sans MS" panose="030F0702030302020204" pitchFamily="66" charset="0"/>
              </a:rPr>
              <a:t>•Игра с камешками «Выложи картинку» — зайчик раздает детям картинки-схемы (рис. 3) и предлагает их выложить из камешков. Дети берут </a:t>
            </a:r>
            <a:r>
              <a:rPr lang="ru-RU" sz="1600" dirty="0" err="1">
                <a:latin typeface="Comic Sans MS" panose="030F0702030302020204" pitchFamily="66" charset="0"/>
              </a:rPr>
              <a:t>подносики</a:t>
            </a:r>
            <a:r>
              <a:rPr lang="ru-RU" sz="1600" dirty="0">
                <a:latin typeface="Comic Sans MS" panose="030F0702030302020204" pitchFamily="66" charset="0"/>
              </a:rPr>
              <a:t> с песком и в песке выкладывают картинку по схеме, затем выкладывают картинку по своему желанию.                                             </a:t>
            </a:r>
          </a:p>
        </p:txBody>
      </p:sp>
    </p:spTree>
    <p:extLst>
      <p:ext uri="{BB962C8B-B14F-4D97-AF65-F5344CB8AC3E}">
        <p14:creationId xmlns:p14="http://schemas.microsoft.com/office/powerpoint/2010/main" val="388181682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24</Words>
  <Application>Microsoft Office PowerPoint</Application>
  <PresentationFormat>Экран (4:3)</PresentationFormat>
  <Paragraphs>33</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SAMSUNG</dc:creator>
  <cp:lastModifiedBy>SAMSUNG</cp:lastModifiedBy>
  <cp:revision>2</cp:revision>
  <dcterms:created xsi:type="dcterms:W3CDTF">2017-02-18T16:54:54Z</dcterms:created>
  <dcterms:modified xsi:type="dcterms:W3CDTF">2017-02-18T17:06:59Z</dcterms:modified>
</cp:coreProperties>
</file>