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56" r:id="rId2"/>
    <p:sldId id="257" r:id="rId3"/>
    <p:sldId id="347" r:id="rId4"/>
    <p:sldId id="346" r:id="rId5"/>
    <p:sldId id="344" r:id="rId6"/>
    <p:sldId id="350" r:id="rId7"/>
    <p:sldId id="345" r:id="rId8"/>
    <p:sldId id="349" r:id="rId9"/>
    <p:sldId id="260" r:id="rId10"/>
    <p:sldId id="307" r:id="rId11"/>
    <p:sldId id="306" r:id="rId12"/>
    <p:sldId id="305" r:id="rId13"/>
    <p:sldId id="321" r:id="rId14"/>
    <p:sldId id="304" r:id="rId15"/>
    <p:sldId id="312" r:id="rId16"/>
    <p:sldId id="303" r:id="rId17"/>
    <p:sldId id="333" r:id="rId18"/>
    <p:sldId id="301" r:id="rId19"/>
    <p:sldId id="320" r:id="rId20"/>
    <p:sldId id="299" r:id="rId21"/>
    <p:sldId id="316" r:id="rId22"/>
    <p:sldId id="297" r:id="rId23"/>
    <p:sldId id="296" r:id="rId24"/>
    <p:sldId id="295" r:id="rId25"/>
    <p:sldId id="294" r:id="rId26"/>
    <p:sldId id="293" r:id="rId27"/>
    <p:sldId id="331" r:id="rId28"/>
    <p:sldId id="337" r:id="rId29"/>
    <p:sldId id="329" r:id="rId30"/>
    <p:sldId id="355" r:id="rId31"/>
    <p:sldId id="356" r:id="rId32"/>
    <p:sldId id="328" r:id="rId33"/>
    <p:sldId id="327" r:id="rId34"/>
    <p:sldId id="361" r:id="rId35"/>
    <p:sldId id="368" r:id="rId36"/>
    <p:sldId id="365" r:id="rId37"/>
    <p:sldId id="358" r:id="rId38"/>
    <p:sldId id="325" r:id="rId39"/>
    <p:sldId id="291" r:id="rId40"/>
    <p:sldId id="28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7" d="100"/>
          <a:sy n="57" d="100"/>
        </p:scale>
        <p:origin x="-174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6530D-654F-4B62-A30F-B731894B7D6A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A60E6-23B2-4C0D-BD03-83EFCDEFA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1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6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«ТЕРЕМОК»</a:t>
            </a:r>
            <a:endParaRPr lang="ru-RU" sz="1600" b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3" name="Picture 2" descr="D:\С рабочего стола\№1 ВСЁ ГЛАВНАЯ ФОТО 2016 год 2 мл.гр\№3 ФОТО 2018год\2 Фото март 2018г\IMG_20180301_1539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928802"/>
            <a:ext cx="6000792" cy="3357586"/>
          </a:xfrm>
          <a:prstGeom prst="rect">
            <a:avLst/>
          </a:prstGeom>
          <a:noFill/>
        </p:spPr>
      </p:pic>
      <p:pic>
        <p:nvPicPr>
          <p:cNvPr id="1027" name="Picture 3" descr="D:\С рабочего стола\№1 СТАРШАЯ ГРУППА 2017-2018г\1ПРОЕКТ на педсовет февраль 2018г\Картинки-анимашки к проекту Божья коровка\09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3571876"/>
            <a:ext cx="1643042" cy="1885959"/>
          </a:xfrm>
          <a:prstGeom prst="rect">
            <a:avLst/>
          </a:prstGeom>
          <a:noFill/>
        </p:spPr>
      </p:pic>
      <p:pic>
        <p:nvPicPr>
          <p:cNvPr id="1029" name="Picture 5" descr="D:\С рабочего стола\№1 СТАРШАЯ ГРУППА 2017-2018г\1ПРОЕКТ на педсовет февраль 2018г\Картинки-анимашки к проекту Божья коровка\56336786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643578"/>
            <a:ext cx="1214478" cy="1000100"/>
          </a:xfrm>
          <a:prstGeom prst="rect">
            <a:avLst/>
          </a:prstGeom>
          <a:noFill/>
        </p:spPr>
      </p:pic>
      <p:pic>
        <p:nvPicPr>
          <p:cNvPr id="11" name="Picture 5" descr="D:\С рабочего стола\№1 СТАРШАЯ ГРУППА 2017-2018г\1ПРОЕКТ на педсовет февраль 2018г\Картинки-анимашки к проекту Божья коровка\56336786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5572140"/>
            <a:ext cx="1000100" cy="1000100"/>
          </a:xfrm>
          <a:prstGeom prst="rect">
            <a:avLst/>
          </a:prstGeom>
          <a:noFill/>
        </p:spPr>
      </p:pic>
      <p:pic>
        <p:nvPicPr>
          <p:cNvPr id="1030" name="Picture 6" descr="D:\С рабочего стола\№1 СТАРШАЯ ГРУППА 2017-2018г\1ПРОЕКТ на педсовет февраль 2018г\Картинки-анимашки к проекту Божья коровка\83444201_large_0_540e4_8b961122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581364"/>
            <a:ext cx="755369" cy="776065"/>
          </a:xfrm>
          <a:prstGeom prst="rect">
            <a:avLst/>
          </a:prstGeom>
          <a:noFill/>
        </p:spPr>
      </p:pic>
      <p:pic>
        <p:nvPicPr>
          <p:cNvPr id="13" name="Picture 6" descr="D:\С рабочего стола\№1 СТАРШАЯ ГРУППА 2017-2018г\1ПРОЕКТ на педсовет февраль 2018г\Картинки-анимашки к проекту Божья коровка\83444201_large_0_540e4_8b9611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20152"/>
            <a:ext cx="898245" cy="922855"/>
          </a:xfrm>
          <a:prstGeom prst="rect">
            <a:avLst/>
          </a:prstGeom>
          <a:noFill/>
        </p:spPr>
      </p:pic>
      <p:pic>
        <p:nvPicPr>
          <p:cNvPr id="14" name="Picture 6" descr="D:\С рабочего стола\№1 СТАРШАЯ ГРУППА 2017-2018г\1ПРОЕКТ на педсовет февраль 2018г\Картинки-анимашки к проекту Божья коровка\83444201_large_0_540e4_8b961122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976906" y="196738"/>
            <a:ext cx="952812" cy="874808"/>
          </a:xfrm>
          <a:prstGeom prst="rect">
            <a:avLst/>
          </a:prstGeom>
          <a:noFill/>
        </p:spPr>
      </p:pic>
      <p:pic>
        <p:nvPicPr>
          <p:cNvPr id="15" name="Picture 6" descr="D:\С рабочего стола\№1 СТАРШАЯ ГРУППА 2017-2018г\1ПРОЕКТ на педсовет февраль 2018г\Картинки-анимашки к проекту Божья коровка\83444201_large_0_540e4_8b961122_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827633" y="1643050"/>
            <a:ext cx="880141" cy="857256"/>
          </a:xfrm>
          <a:prstGeom prst="rect">
            <a:avLst/>
          </a:prstGeom>
          <a:noFill/>
        </p:spPr>
      </p:pic>
      <p:pic>
        <p:nvPicPr>
          <p:cNvPr id="1032" name="Picture 8" descr="D:\С рабочего стола\№1 СТАРШАЯ ГРУППА 2017-2018г\1ПРОЕКТ на педсовет февраль 2018г\Картинки-анимашки к проекту Божья коровка\f_17087567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214942" y="5715016"/>
            <a:ext cx="1000132" cy="571480"/>
          </a:xfrm>
          <a:prstGeom prst="rect">
            <a:avLst/>
          </a:prstGeom>
          <a:noFill/>
        </p:spPr>
      </p:pic>
      <p:pic>
        <p:nvPicPr>
          <p:cNvPr id="1033" name="Picture 9" descr="D:\С рабочего стола\№1 СТАРШАЯ ГРУППА 2017-2018г\1ПРОЕКТ на педсовет февраль 2018г\Картинки-анимашки к проекту Божья коровка\anim (296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3042" y="1928802"/>
            <a:ext cx="1500198" cy="1023938"/>
          </a:xfrm>
          <a:prstGeom prst="rect">
            <a:avLst/>
          </a:prstGeom>
          <a:noFill/>
        </p:spPr>
      </p:pic>
      <p:pic>
        <p:nvPicPr>
          <p:cNvPr id="1034" name="Picture 10" descr="D:\С рабочего стола\№1 СТАРШАЯ ГРУППА 2017-2018г\1ПРОЕКТ на педсовет февраль 2018г\Картинки-анимашки к проекту Божья коровка\1331378275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1538" y="5429264"/>
            <a:ext cx="1166804" cy="1166804"/>
          </a:xfrm>
          <a:prstGeom prst="rect">
            <a:avLst/>
          </a:prstGeom>
          <a:noFill/>
        </p:spPr>
      </p:pic>
      <p:pic>
        <p:nvPicPr>
          <p:cNvPr id="23" name="Picture 10" descr="D:\С рабочего стола\№1 СТАРШАЯ ГРУППА 2017-2018г\1ПРОЕКТ на педсовет февраль 2018г\Картинки-анимашки к проекту Божья коровка\1331378275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5140" y="5500702"/>
            <a:ext cx="1166804" cy="1166804"/>
          </a:xfrm>
          <a:prstGeom prst="rect">
            <a:avLst/>
          </a:prstGeom>
          <a:noFill/>
        </p:spPr>
      </p:pic>
      <p:pic>
        <p:nvPicPr>
          <p:cNvPr id="24" name="Picture 8" descr="D:\С рабочего стола\№1 СТАРШАЯ ГРУППА 2017-2018г\1ПРОЕКТ на педсовет февраль 2018г\Картинки-анимашки к проекту Божья коровка\f_17087567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5715016"/>
            <a:ext cx="1071570" cy="571480"/>
          </a:xfrm>
          <a:prstGeom prst="rect">
            <a:avLst/>
          </a:prstGeom>
          <a:noFill/>
        </p:spPr>
      </p:pic>
      <p:pic>
        <p:nvPicPr>
          <p:cNvPr id="25" name="Picture 9" descr="D:\С рабочего стола\№1 СТАРШАЯ ГРУППА 2017-2018г\1ПРОЕКТ на педсовет февраль 2018г\Картинки-анимашки к проекту Божья коровка\anim (296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072198" y="2000240"/>
            <a:ext cx="1562112" cy="1095376"/>
          </a:xfrm>
          <a:prstGeom prst="rect">
            <a:avLst/>
          </a:prstGeom>
          <a:noFill/>
        </p:spPr>
      </p:pic>
      <p:pic>
        <p:nvPicPr>
          <p:cNvPr id="1035" name="Picture 11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00166" y="5000636"/>
            <a:ext cx="571500" cy="571500"/>
          </a:xfrm>
          <a:prstGeom prst="rect">
            <a:avLst/>
          </a:prstGeom>
          <a:noFill/>
        </p:spPr>
      </p:pic>
      <p:pic>
        <p:nvPicPr>
          <p:cNvPr id="28" name="Picture 11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86644" y="5072074"/>
            <a:ext cx="571500" cy="571500"/>
          </a:xfrm>
          <a:prstGeom prst="rect">
            <a:avLst/>
          </a:prstGeom>
          <a:noFill/>
        </p:spPr>
      </p:pic>
      <p:pic>
        <p:nvPicPr>
          <p:cNvPr id="29" name="Picture 11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72396" y="6153144"/>
            <a:ext cx="642938" cy="704856"/>
          </a:xfrm>
          <a:prstGeom prst="rect">
            <a:avLst/>
          </a:prstGeom>
          <a:noFill/>
        </p:spPr>
      </p:pic>
      <p:pic>
        <p:nvPicPr>
          <p:cNvPr id="30" name="Picture 11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57356" y="6286500"/>
            <a:ext cx="571500" cy="571500"/>
          </a:xfrm>
          <a:prstGeom prst="rect">
            <a:avLst/>
          </a:prstGeom>
          <a:noFill/>
        </p:spPr>
      </p:pic>
      <p:pic>
        <p:nvPicPr>
          <p:cNvPr id="31" name="Picture 11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14810" y="6000768"/>
            <a:ext cx="785818" cy="714376"/>
          </a:xfrm>
          <a:prstGeom prst="rect">
            <a:avLst/>
          </a:prstGeom>
          <a:noFill/>
        </p:spPr>
      </p:pic>
      <p:pic>
        <p:nvPicPr>
          <p:cNvPr id="32" name="Picture 3" descr="D:\С рабочего стола\№1 СТАРШАЯ ГРУППА 2017-2018г\1ПРОЕКТ на педсовет февраль 2018г\Картинки-анимашки к проекту Божья коровка\09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3429000"/>
            <a:ext cx="1714544" cy="202883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/>
              <a:t>  </a:t>
            </a:r>
            <a:r>
              <a:rPr lang="ru-RU" sz="4000" i="1" dirty="0" smtClean="0">
                <a:solidFill>
                  <a:srgbClr val="FFFF00"/>
                </a:solidFill>
              </a:rPr>
              <a:t>Характеристика внешнего вида "божьей коровки»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786874" cy="4857784"/>
          </a:xfrm>
        </p:spPr>
        <p:txBody>
          <a:bodyPr>
            <a:normAutofit/>
          </a:bodyPr>
          <a:lstStyle/>
          <a:p>
            <a:pPr algn="l" fontAlgn="base"/>
            <a:r>
              <a:rPr lang="ru-RU" sz="2000" b="1" dirty="0" smtClean="0">
                <a:latin typeface="+mj-lt"/>
              </a:rPr>
              <a:t>Тело божьей коровки - яйцевидное, выпуклое. Она очень маленькая, средний размер от 4 мм до 10 мм. Имеет две пары крыльев. 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Верхние- жесткие, они покрывают нижние, более хрупкие, во время полета.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Яркий цвет жестких крыльев предупреждает врагов об опасности. Тело состоит из трёх частей : голова, грудь  и брюшко. Лапки и крылья крепятся к груди.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 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Два глаза располагаются по бокам, что позволяет расширить ей обзор. 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Два усика, помогают ей  ориентироваться в пространстве. 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 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По внешнему виду "божьи коровки" бывают: чёрные, жёлтые и красные . 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У неё короткие и тонкие лапки, они черного цвета. </a:t>
            </a:r>
          </a:p>
          <a:p>
            <a:pPr algn="l" fontAlgn="base"/>
            <a:r>
              <a:rPr lang="ru-RU" sz="2000" b="1" dirty="0" smtClean="0">
                <a:latin typeface="+mj-lt"/>
              </a:rPr>
              <a:t>Количество точек на теле завит от вида насекомого и от его возраста.</a:t>
            </a:r>
          </a:p>
          <a:p>
            <a:pPr algn="l"/>
            <a:endParaRPr lang="ru-RU" sz="2000" dirty="0"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124" y="214290"/>
            <a:ext cx="4429156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3500438"/>
            <a:ext cx="442912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21429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3429000"/>
            <a:ext cx="407196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Общая характеристика "божьей коровки»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643998" cy="5072098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Божья коровка - относится к насекомым. По всему миру их очень много около 5000 разных видов.   Более 100 видов обитает в России.</a:t>
            </a:r>
          </a:p>
          <a:p>
            <a:pPr algn="ctr" fontAlgn="base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Часто встречаются такие виды: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Двухточечная " божья коровка "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Семиточечная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" божья коровка "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Двенадцатиточечная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"божья коровка"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Тринадцатиточечная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" божья коровка "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коровка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"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Четырнадцатиточечная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" божья коровка "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Семнадцатиточечная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" божья коровка "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Азиатская "божья коровка" 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</a:rPr>
              <a:t>Бесточечная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"божья коровка" </a:t>
            </a:r>
          </a:p>
          <a:p>
            <a:pPr algn="l" fontAlgn="base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   Но самая распространённая - </a:t>
            </a:r>
            <a:r>
              <a:rPr lang="ru-RU" sz="2000" b="1" dirty="0" err="1" smtClean="0">
                <a:solidFill>
                  <a:srgbClr val="FFFF00"/>
                </a:solidFill>
                <a:latin typeface="+mj-lt"/>
              </a:rPr>
              <a:t>семиточечная</a:t>
            </a:r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 "божья коровка".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 Она очень маленькая.</a:t>
            </a:r>
          </a:p>
          <a:p>
            <a:pPr algn="l"/>
            <a:r>
              <a:rPr lang="ru-RU" sz="2000" dirty="0" smtClean="0">
                <a:latin typeface="+mj-lt"/>
              </a:rPr>
              <a:t>  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4" name="Picture 5" descr="D:\С рабочего стола\№1 СТАРШАЯ ГРУППА 2017-2018г\1ПРОЕКТ на педсовет февраль 2018г\Картинки-анимашки к проекту Божья коровка\animatedbu_a19osmd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noFill/>
        </p:spPr>
      </p:pic>
      <p:pic>
        <p:nvPicPr>
          <p:cNvPr id="4098" name="Picture 2" descr="D:\С рабочего стола\№1 СТАРШАЯ ГРУППА 2017-2018г\1ПРОЕКТ на педсовет февраль 2018г\Картинки-анимашки к проекту Божья коровка\ea7c9e4008f2014f07501249359547e0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7193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Место обитания и образ жизни "божьей коровки»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8715436" cy="492922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</a:rPr>
              <a:t>Обитает "божья коровка" - это поля, луга, берега водоемов , и все территории покрытые травой. 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</a:rPr>
              <a:t>Они живут по одной. 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</a:rPr>
              <a:t>Отправляются они на зимовку осенью, собираются в огромные стаи и летят к местам зимовок.  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</a:rPr>
              <a:t>Они совершают долгие перелеты. Они настоящие путешественники! 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</a:rPr>
              <a:t>Зимуют в опавшей листве, коре дерева, некоторые виды предпочитают зимовать рядом с человеком. 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</a:rPr>
              <a:t>Когда наступает тепло "божьи коровки" совершают перелет в постоянное место обитания.</a:t>
            </a:r>
          </a:p>
          <a:p>
            <a:pPr algn="l" fontAlgn="base"/>
            <a:r>
              <a:rPr lang="ru-RU" sz="4800" dirty="0" smtClean="0">
                <a:solidFill>
                  <a:srgbClr val="002060"/>
                </a:solidFill>
              </a:rPr>
              <a:t> </a:t>
            </a:r>
          </a:p>
          <a:p>
            <a:pPr fontAlgn="base"/>
            <a:r>
              <a:rPr lang="ru-RU" sz="4800" dirty="0" smtClean="0"/>
              <a:t> </a:t>
            </a:r>
          </a:p>
          <a:p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4" name="Picture 2" descr="D:\С рабочего стола\№1 СТАРШАЯ ГРУППА 2017-2018г\1ПРОЕКТ на педсовет февраль 2018г\Картинки-анимашки к проекту Божья коровка\58639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</p:spPr>
      </p:pic>
      <p:pic>
        <p:nvPicPr>
          <p:cNvPr id="5" name="Picture 3" descr="D:\С рабочего стола\№1 СТАРШАЯ ГРУППА 2017-2018г\1ПРОЕКТ на педсовет февраль 2018г\Картинки-анимашки к проекту Божья коровка\02-39502626_28490042332f0da00f07a4ca63a71a708507064a99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195758"/>
          </a:xfrm>
          <a:prstGeom prst="rect">
            <a:avLst/>
          </a:prstGeom>
          <a:noFill/>
        </p:spPr>
      </p:pic>
      <p:pic>
        <p:nvPicPr>
          <p:cNvPr id="6" name="Picture 4" descr="D:\С рабочего стола\№1 СТАРШАЯ ГРУППА 2017-2018г\1ПРОЕКТ на педсовет февраль 2018г\Картинки-анимашки к проекту Божья коровка\190044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643438" y="5214950"/>
            <a:ext cx="4071966" cy="1392237"/>
          </a:xfrm>
          <a:prstGeom prst="rect">
            <a:avLst/>
          </a:prstGeom>
          <a:noFill/>
        </p:spPr>
      </p:pic>
      <p:pic>
        <p:nvPicPr>
          <p:cNvPr id="7" name="Picture 4" descr="D:\С рабочего стола\№1 СТАРШАЯ ГРУППА 2017-2018г\1ПРОЕКТ на педсовет февраль 2018г\Картинки-анимашки к проекту Божья коровка\190044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4000504"/>
            <a:ext cx="5000628" cy="1392237"/>
          </a:xfrm>
          <a:prstGeom prst="rect">
            <a:avLst/>
          </a:prstGeom>
          <a:noFill/>
        </p:spPr>
      </p:pic>
      <p:pic>
        <p:nvPicPr>
          <p:cNvPr id="8" name="Picture 7" descr="D:\С рабочего стола\№1 СТАРШАЯ ГРУППА 2017-2018г\1ПРОЕКТ на педсовет февраль 2018г\Картинки-анимашки к проекту Божья коровка\89542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5429250"/>
            <a:ext cx="2000256" cy="1428750"/>
          </a:xfrm>
          <a:prstGeom prst="rect">
            <a:avLst/>
          </a:prstGeom>
          <a:noFill/>
        </p:spPr>
      </p:pic>
      <p:pic>
        <p:nvPicPr>
          <p:cNvPr id="12290" name="Picture 2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928858" y="928670"/>
            <a:ext cx="5715000" cy="4152900"/>
          </a:xfrm>
          <a:prstGeom prst="rect">
            <a:avLst/>
          </a:prstGeom>
          <a:noFill/>
        </p:spPr>
      </p:pic>
      <p:pic>
        <p:nvPicPr>
          <p:cNvPr id="12291" name="Picture 3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71536" y="-357214"/>
            <a:ext cx="5715000" cy="4152900"/>
          </a:xfrm>
          <a:prstGeom prst="rect">
            <a:avLst/>
          </a:prstGeom>
          <a:noFill/>
        </p:spPr>
      </p:pic>
      <p:pic>
        <p:nvPicPr>
          <p:cNvPr id="12292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-357214"/>
            <a:ext cx="5715000" cy="4152900"/>
          </a:xfrm>
          <a:prstGeom prst="rect">
            <a:avLst/>
          </a:prstGeom>
          <a:noFill/>
        </p:spPr>
      </p:pic>
      <p:pic>
        <p:nvPicPr>
          <p:cNvPr id="12293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1928802"/>
            <a:ext cx="5715000" cy="4152900"/>
          </a:xfrm>
          <a:prstGeom prst="rect">
            <a:avLst/>
          </a:prstGeom>
          <a:noFill/>
        </p:spPr>
      </p:pic>
      <p:pic>
        <p:nvPicPr>
          <p:cNvPr id="12294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928858" y="2705100"/>
            <a:ext cx="5715000" cy="41529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Питание  "божьей коровки"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357298"/>
            <a:ext cx="8715436" cy="5286412"/>
          </a:xfrm>
        </p:spPr>
        <p:txBody>
          <a:bodyPr>
            <a:normAutofit fontScale="55000" lnSpcReduction="20000"/>
          </a:bodyPr>
          <a:lstStyle/>
          <a:p>
            <a:pPr algn="l" fontAlgn="base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Большинство из видов "божьи коровки" - хищники. </a:t>
            </a:r>
          </a:p>
          <a:p>
            <a:pPr algn="l" fontAlgn="base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Питаются они другими насекомыми, чаще всего поедают тлей. </a:t>
            </a:r>
          </a:p>
          <a:p>
            <a:pPr algn="l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Божья коровка добродушная, безобидная и очень активная! </a:t>
            </a:r>
          </a:p>
          <a:p>
            <a:pPr algn="l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А ещё активнее её личинка – шустрая, тёмно – синяя, с оранжевыми пятнами </a:t>
            </a:r>
            <a:r>
              <a:rPr lang="ru-RU" sz="4400" b="1" i="1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4400" b="1" i="1" dirty="0" err="1" smtClean="0">
                <a:solidFill>
                  <a:srgbClr val="002060"/>
                </a:solidFill>
                <a:latin typeface="+mj-lt"/>
              </a:rPr>
              <a:t>пиявочка</a:t>
            </a:r>
            <a:r>
              <a:rPr lang="ru-RU" sz="4400" b="1" i="1" dirty="0" smtClean="0">
                <a:solidFill>
                  <a:srgbClr val="002060"/>
                </a:solidFill>
                <a:latin typeface="+mj-lt"/>
              </a:rPr>
              <a:t>»</a:t>
            </a:r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. Она ползает среди тлей и всё время ест! </a:t>
            </a:r>
          </a:p>
          <a:p>
            <a:pPr algn="l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За период своего развития она уничтожает 3000 тлей. Люди порой не знают как выглядит личинка божьей коровки и наносят ей вред, принимая её за вредителя.</a:t>
            </a:r>
          </a:p>
          <a:p>
            <a:pPr algn="l" fontAlgn="base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Взрослый жук поедает 200 вредителей в день. В некоторых случаях поедают клещей, щитовок.</a:t>
            </a:r>
          </a:p>
          <a:p>
            <a:pPr algn="l" fontAlgn="base"/>
            <a:endParaRPr lang="ru-RU" sz="4400" b="1" dirty="0" smtClean="0">
              <a:solidFill>
                <a:srgbClr val="002060"/>
              </a:solidFill>
              <a:latin typeface="+mj-lt"/>
            </a:endParaRPr>
          </a:p>
          <a:p>
            <a:pPr algn="l" fontAlgn="base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Тля это насекомое. Она является самым опасным вредителем сада и огорода.</a:t>
            </a:r>
          </a:p>
          <a:p>
            <a:pPr algn="l" fontAlgn="base"/>
            <a:r>
              <a:rPr lang="ru-RU" sz="4400" dirty="0" smtClean="0">
                <a:solidFill>
                  <a:srgbClr val="002060"/>
                </a:solidFill>
                <a:latin typeface="+mj-lt"/>
              </a:rPr>
              <a:t> </a:t>
            </a:r>
          </a:p>
          <a:p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785794"/>
          </a:xfrm>
        </p:spPr>
        <p:txBody>
          <a:bodyPr>
            <a:noAutofit/>
          </a:bodyPr>
          <a:lstStyle/>
          <a:p>
            <a:pPr algn="ctr"/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857232"/>
            <a:ext cx="8143932" cy="4227066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r>
              <a:rPr lang="ru-RU" sz="1800" dirty="0" smtClean="0">
                <a:latin typeface="+mj-lt"/>
              </a:rPr>
              <a:t> </a:t>
            </a:r>
          </a:p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72000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0"/>
            <a:ext cx="4572000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714752"/>
            <a:ext cx="4572000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 descr="D:\С рабочего стола\№1 ВСЁ ГЛАВНАЯ ФОТО 2016 год 2 мл.гр\№3 ФОТО 2018год\2 Фото март 2018г\IMG_20180302_1047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218241" y="2932246"/>
            <a:ext cx="3208077" cy="46434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</a:rPr>
              <a:t>Размножение  и продолжительность жизни «божьей коровки»</a:t>
            </a:r>
            <a:endParaRPr lang="ru-RU" sz="36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643050"/>
            <a:ext cx="8786874" cy="5000660"/>
          </a:xfrm>
        </p:spPr>
        <p:txBody>
          <a:bodyPr>
            <a:normAutofit fontScale="55000" lnSpcReduction="20000"/>
          </a:bodyPr>
          <a:lstStyle/>
          <a:p>
            <a:pPr algn="l" fontAlgn="base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Продолжительность жизни зависит от условия обитания насекомого. В среднем от нескольких месяцев до одного года. В редких случаях до 2 лет.</a:t>
            </a:r>
          </a:p>
          <a:p>
            <a:pPr algn="l" fontAlgn="base"/>
            <a:r>
              <a:rPr lang="ru-RU" sz="4400" b="1" dirty="0" smtClean="0">
                <a:solidFill>
                  <a:srgbClr val="FFFF00"/>
                </a:solidFill>
                <a:latin typeface="+mj-lt"/>
              </a:rPr>
              <a:t>За это время насекомое проходит 4 стадии:</a:t>
            </a:r>
          </a:p>
          <a:p>
            <a:pPr lvl="0" algn="l" fontAlgn="base"/>
            <a:r>
              <a:rPr lang="ru-RU" sz="4400" b="1" dirty="0" smtClean="0">
                <a:solidFill>
                  <a:srgbClr val="7030A0"/>
                </a:solidFill>
                <a:latin typeface="+mj-lt"/>
              </a:rPr>
              <a:t>1 яйцо;</a:t>
            </a:r>
          </a:p>
          <a:p>
            <a:pPr lvl="0" algn="l" fontAlgn="base"/>
            <a:r>
              <a:rPr lang="ru-RU" sz="4400" b="1" dirty="0" smtClean="0">
                <a:solidFill>
                  <a:srgbClr val="7030A0"/>
                </a:solidFill>
                <a:latin typeface="+mj-lt"/>
              </a:rPr>
              <a:t>2 личинка;</a:t>
            </a:r>
          </a:p>
          <a:p>
            <a:pPr lvl="0" algn="l" fontAlgn="base"/>
            <a:r>
              <a:rPr lang="ru-RU" sz="4400" b="1" dirty="0" smtClean="0">
                <a:solidFill>
                  <a:srgbClr val="7030A0"/>
                </a:solidFill>
                <a:latin typeface="+mj-lt"/>
              </a:rPr>
              <a:t>3 куколка;</a:t>
            </a:r>
          </a:p>
          <a:p>
            <a:pPr lvl="0" algn="l" fontAlgn="base"/>
            <a:r>
              <a:rPr lang="ru-RU" sz="4400" b="1" dirty="0" smtClean="0">
                <a:solidFill>
                  <a:srgbClr val="7030A0"/>
                </a:solidFill>
                <a:latin typeface="+mj-lt"/>
              </a:rPr>
              <a:t>4 взрослое насекомое "божья коровка".</a:t>
            </a:r>
          </a:p>
          <a:p>
            <a:pPr algn="l" fontAlgn="base"/>
            <a:endParaRPr lang="ru-RU" sz="4400" b="1" dirty="0" smtClean="0">
              <a:latin typeface="+mj-lt"/>
            </a:endParaRPr>
          </a:p>
          <a:p>
            <a:pPr algn="l" fontAlgn="base"/>
            <a:r>
              <a:rPr lang="ru-RU" sz="4400" b="1" dirty="0" smtClean="0">
                <a:solidFill>
                  <a:srgbClr val="002060"/>
                </a:solidFill>
                <a:latin typeface="+mj-lt"/>
              </a:rPr>
              <a:t>Весной самки откладывают яйца от 5 до 20 штук, и через месяц, оттуда вылупляются личинки, которые почти не заметны на растениях. Личинки начинают формироваться  в куколку, а после 60 дней превращаются в жука.</a:t>
            </a:r>
          </a:p>
          <a:p>
            <a:pPr algn="l" fontAlgn="base"/>
            <a:r>
              <a:rPr lang="ru-RU" sz="4400" dirty="0" smtClean="0">
                <a:solidFill>
                  <a:srgbClr val="002060"/>
                </a:solidFill>
                <a:latin typeface="+mj-lt"/>
              </a:rPr>
              <a:t> </a:t>
            </a:r>
          </a:p>
          <a:p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1" r="4761"/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  <p:pic>
        <p:nvPicPr>
          <p:cNvPr id="5122" name="Picture 2" descr="D:\С рабочего стола\№1 ВСЁ ГЛАВНАЯ ФОТО 2016 год 2 мл.гр\№3 ФОТО 2018год\2 Фото март 2018г\IMG_20180302_104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57561" y="1071559"/>
            <a:ext cx="6858001" cy="47148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428604"/>
            <a:ext cx="8229600" cy="9286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Тема проекта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857224" y="2214554"/>
            <a:ext cx="7215238" cy="4429156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rgbClr val="002060"/>
                </a:solidFill>
                <a:latin typeface="+mj-lt"/>
              </a:rPr>
              <a:t>«Секреты божьей коровки»</a:t>
            </a:r>
          </a:p>
          <a:p>
            <a:endParaRPr lang="ru-RU" sz="4800" i="1" dirty="0" smtClean="0">
              <a:latin typeface="+mj-lt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Составила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 воспитатель: 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j-lt"/>
              </a:rPr>
              <a:t>Анаприенко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Н.М. </a:t>
            </a:r>
          </a:p>
          <a:p>
            <a:pPr algn="l"/>
            <a:endParaRPr lang="ru-RU" i="1" dirty="0">
              <a:latin typeface="Arial Black" pitchFamily="34" charset="0"/>
            </a:endParaRPr>
          </a:p>
        </p:txBody>
      </p:sp>
      <p:pic>
        <p:nvPicPr>
          <p:cNvPr id="11266" name="Picture 2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68" y="500042"/>
            <a:ext cx="1696405" cy="1857378"/>
          </a:xfrm>
          <a:prstGeom prst="rect">
            <a:avLst/>
          </a:prstGeom>
          <a:noFill/>
        </p:spPr>
      </p:pic>
      <p:pic>
        <p:nvPicPr>
          <p:cNvPr id="11267" name="Picture 3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929453" y="571480"/>
            <a:ext cx="1838347" cy="1714512"/>
          </a:xfrm>
          <a:prstGeom prst="rect">
            <a:avLst/>
          </a:prstGeom>
          <a:noFill/>
        </p:spPr>
      </p:pic>
      <p:pic>
        <p:nvPicPr>
          <p:cNvPr id="11268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357298"/>
            <a:ext cx="3349046" cy="2433640"/>
          </a:xfrm>
          <a:prstGeom prst="rect">
            <a:avLst/>
          </a:prstGeom>
          <a:noFill/>
        </p:spPr>
      </p:pic>
      <p:pic>
        <p:nvPicPr>
          <p:cNvPr id="11269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40" y="-357214"/>
            <a:ext cx="5715000" cy="4152900"/>
          </a:xfrm>
          <a:prstGeom prst="rect">
            <a:avLst/>
          </a:prstGeom>
          <a:noFill/>
        </p:spPr>
      </p:pic>
      <p:pic>
        <p:nvPicPr>
          <p:cNvPr id="11270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57618" y="500042"/>
            <a:ext cx="5715000" cy="4152900"/>
          </a:xfrm>
          <a:prstGeom prst="rect">
            <a:avLst/>
          </a:prstGeom>
          <a:noFill/>
        </p:spPr>
      </p:pic>
      <p:pic>
        <p:nvPicPr>
          <p:cNvPr id="9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786454"/>
            <a:ext cx="571500" cy="571500"/>
          </a:xfrm>
          <a:prstGeom prst="rect">
            <a:avLst/>
          </a:prstGeom>
          <a:noFill/>
        </p:spPr>
      </p:pic>
      <p:pic>
        <p:nvPicPr>
          <p:cNvPr id="10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76" y="5857892"/>
            <a:ext cx="571500" cy="571500"/>
          </a:xfrm>
          <a:prstGeom prst="rect">
            <a:avLst/>
          </a:prstGeom>
          <a:noFill/>
        </p:spPr>
      </p:pic>
      <p:pic>
        <p:nvPicPr>
          <p:cNvPr id="11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29056" y="1928802"/>
            <a:ext cx="5715000" cy="4152900"/>
          </a:xfrm>
          <a:prstGeom prst="rect">
            <a:avLst/>
          </a:prstGeom>
          <a:noFill/>
        </p:spPr>
      </p:pic>
      <p:pic>
        <p:nvPicPr>
          <p:cNvPr id="12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357298"/>
            <a:ext cx="5715000" cy="2571768"/>
          </a:xfrm>
          <a:prstGeom prst="rect">
            <a:avLst/>
          </a:prstGeom>
          <a:noFill/>
        </p:spPr>
      </p:pic>
      <p:pic>
        <p:nvPicPr>
          <p:cNvPr id="13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705100"/>
            <a:ext cx="2428860" cy="4152900"/>
          </a:xfrm>
          <a:prstGeom prst="rect">
            <a:avLst/>
          </a:prstGeom>
          <a:noFill/>
        </p:spPr>
      </p:pic>
      <p:pic>
        <p:nvPicPr>
          <p:cNvPr id="14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00494" y="3571876"/>
            <a:ext cx="5715000" cy="41529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Почему "божья коровка" так называется?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857364"/>
            <a:ext cx="8358246" cy="478634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Человек  внимательно присматривался к "божьей коровке".</a:t>
            </a:r>
          </a:p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 Ведь от нее зависело, накормит ли хозяин себя и свою семью. Вот и приметил человек. Где красные жучки ползают, там урожай лучше. </a:t>
            </a:r>
          </a:p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Меньше листочков погрызенных, меньше растений загубленных. Люди раньше не обрабатывали поля от вредителей. Не было различных химикатов. </a:t>
            </a:r>
          </a:p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Надеялись только на милость Бога Солнца. Пятнистая букашка помогала сохранить урожай. Значит, она посланница Бога. Солнце решило помочь человеку и отослало на землю свою помощницу. </a:t>
            </a:r>
          </a:p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Так и стала "божья коровка" - "божьей".</a:t>
            </a:r>
          </a:p>
          <a:p>
            <a:pPr algn="l"/>
            <a:endParaRPr lang="ru-RU" sz="4800" dirty="0"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6146" name="Picture 2" descr="D:\С рабочего стола\№1 СТАРШАЯ ГРУППА 2017-2018г\1ПРОЕКТ на педсовет февраль 2018г\Картинки-анимашки к проекту Божья коровка\753484720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3786214" cy="5395934"/>
          </a:xfrm>
          <a:prstGeom prst="rect">
            <a:avLst/>
          </a:prstGeom>
          <a:noFill/>
        </p:spPr>
      </p:pic>
      <p:pic>
        <p:nvPicPr>
          <p:cNvPr id="5" name="Picture 2" descr="D:\С рабочего стола\№1 СТАРШАЯ ГРУППА 2017-2018г\1ПРОЕКТ на педсовет февраль 2018г\Картинки-анимашки к проекту Божья коровка\753484720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14876" y="714356"/>
            <a:ext cx="4214842" cy="5395934"/>
          </a:xfrm>
          <a:prstGeom prst="rect">
            <a:avLst/>
          </a:prstGeom>
          <a:noFill/>
        </p:spPr>
      </p:pic>
      <p:pic>
        <p:nvPicPr>
          <p:cNvPr id="6147" name="Picture 3" descr="D:\С рабочего стола\№1 СТАРШАЯ ГРУППА 2017-2018г\1ПРОЕКТ на педсовет февраль 2018г\Картинки-анимашки к проекту Божья коровка\133137827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643158"/>
            <a:ext cx="4214842" cy="4214842"/>
          </a:xfrm>
          <a:prstGeom prst="rect">
            <a:avLst/>
          </a:prstGeom>
          <a:noFill/>
        </p:spPr>
      </p:pic>
      <p:pic>
        <p:nvPicPr>
          <p:cNvPr id="7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5720" y="5929330"/>
            <a:ext cx="2500330" cy="719140"/>
          </a:xfrm>
          <a:prstGeom prst="rect">
            <a:avLst/>
          </a:prstGeom>
          <a:noFill/>
        </p:spPr>
      </p:pic>
      <p:pic>
        <p:nvPicPr>
          <p:cNvPr id="8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428728" y="6138860"/>
            <a:ext cx="2857520" cy="719140"/>
          </a:xfrm>
          <a:prstGeom prst="rect">
            <a:avLst/>
          </a:prstGeom>
          <a:noFill/>
        </p:spPr>
      </p:pic>
      <p:pic>
        <p:nvPicPr>
          <p:cNvPr id="9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5857892"/>
            <a:ext cx="1785950" cy="719140"/>
          </a:xfrm>
          <a:prstGeom prst="rect">
            <a:avLst/>
          </a:prstGeom>
          <a:noFill/>
        </p:spPr>
      </p:pic>
      <p:pic>
        <p:nvPicPr>
          <p:cNvPr id="10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50" y="6138860"/>
            <a:ext cx="1785950" cy="719140"/>
          </a:xfrm>
          <a:prstGeom prst="rect">
            <a:avLst/>
          </a:prstGeom>
          <a:noFill/>
        </p:spPr>
      </p:pic>
      <p:pic>
        <p:nvPicPr>
          <p:cNvPr id="11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5286388"/>
            <a:ext cx="1785950" cy="719140"/>
          </a:xfrm>
          <a:prstGeom prst="rect">
            <a:avLst/>
          </a:prstGeom>
          <a:noFill/>
        </p:spPr>
      </p:pic>
      <p:pic>
        <p:nvPicPr>
          <p:cNvPr id="12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285984" y="5500702"/>
            <a:ext cx="3214710" cy="7191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714488"/>
            <a:ext cx="3500462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FFFF00"/>
                </a:solidFill>
              </a:rPr>
              <a:t>"Божья коровка» занесена в Красную  книгу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500174"/>
            <a:ext cx="8143932" cy="5143536"/>
          </a:xfrm>
        </p:spPr>
        <p:txBody>
          <a:bodyPr>
            <a:normAutofit fontScale="62500" lnSpcReduction="20000"/>
          </a:bodyPr>
          <a:lstStyle/>
          <a:p>
            <a:pPr algn="l" fontAlgn="base"/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Божья коровка давно занесена в Красную книгу не только в России, но и во всём мире. </a:t>
            </a:r>
          </a:p>
          <a:p>
            <a:pPr algn="l" fontAlgn="base"/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Численность видов резко уменьшилась в связи с массовым уничтожением тлей, что привело к исчезновению главного источника пищи этого насекомого.</a:t>
            </a:r>
          </a:p>
          <a:p>
            <a:pPr algn="l" fontAlgn="base"/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Этот жук - одно из самых древних насекомых на земле. </a:t>
            </a:r>
          </a:p>
          <a:p>
            <a:pPr algn="l" fontAlgn="base"/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"Закон" оберегает его от истребления, так как это насекомое крайне полезно в сельском хозяйстве.</a:t>
            </a:r>
          </a:p>
          <a:p>
            <a:r>
              <a:rPr lang="ru-RU" sz="4800" b="1" dirty="0" smtClean="0"/>
              <a:t> </a:t>
            </a:r>
            <a:endParaRPr lang="ru-RU" sz="4800" dirty="0" smtClean="0"/>
          </a:p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5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5720" y="5929330"/>
            <a:ext cx="2500330" cy="719140"/>
          </a:xfrm>
          <a:prstGeom prst="rect">
            <a:avLst/>
          </a:prstGeom>
          <a:noFill/>
        </p:spPr>
      </p:pic>
      <p:pic>
        <p:nvPicPr>
          <p:cNvPr id="6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500166" y="6138860"/>
            <a:ext cx="2500330" cy="719140"/>
          </a:xfrm>
          <a:prstGeom prst="rect">
            <a:avLst/>
          </a:prstGeom>
          <a:noFill/>
        </p:spPr>
      </p:pic>
      <p:pic>
        <p:nvPicPr>
          <p:cNvPr id="7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357554" y="5857892"/>
            <a:ext cx="2500330" cy="719140"/>
          </a:xfrm>
          <a:prstGeom prst="rect">
            <a:avLst/>
          </a:prstGeom>
          <a:noFill/>
        </p:spPr>
      </p:pic>
      <p:pic>
        <p:nvPicPr>
          <p:cNvPr id="8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500562" y="6138860"/>
            <a:ext cx="2500330" cy="719140"/>
          </a:xfrm>
          <a:prstGeom prst="rect">
            <a:avLst/>
          </a:prstGeom>
          <a:noFill/>
        </p:spPr>
      </p:pic>
      <p:pic>
        <p:nvPicPr>
          <p:cNvPr id="9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72198" y="5643578"/>
            <a:ext cx="2500330" cy="719140"/>
          </a:xfrm>
          <a:prstGeom prst="rect">
            <a:avLst/>
          </a:prstGeom>
          <a:noFill/>
        </p:spPr>
      </p:pic>
      <p:pic>
        <p:nvPicPr>
          <p:cNvPr id="10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893835" y="6138860"/>
            <a:ext cx="2500330" cy="7191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35732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Интересное про «божью коровку»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643050"/>
            <a:ext cx="8143932" cy="4500594"/>
          </a:xfrm>
        </p:spPr>
        <p:txBody>
          <a:bodyPr>
            <a:normAutofit fontScale="55000" lnSpcReduction="20000"/>
          </a:bodyPr>
          <a:lstStyle/>
          <a:p>
            <a:r>
              <a:rPr lang="ru-RU" sz="4800" dirty="0" smtClean="0"/>
              <a:t> 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У взрослой  "божьей коровки"  пятна на закрылках светлее.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В особо опасных случаях она может притвориться мертвой.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Принято считать, что "божьи  коровки"  приносят большую удачу.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Личинки могут поедать своих сородичей.</a:t>
            </a:r>
          </a:p>
          <a:p>
            <a:pPr lvl="0" algn="l" fontAlgn="base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На протяжении всей жизни "божья коровка"  может съедать около 5000 тлей.</a:t>
            </a:r>
          </a:p>
          <a:p>
            <a:pPr algn="l" fontAlgn="base"/>
            <a:r>
              <a:rPr lang="ru-RU" sz="4800" dirty="0" smtClean="0"/>
              <a:t> </a:t>
            </a:r>
          </a:p>
          <a:p>
            <a:pPr>
              <a:buFont typeface="Arial" pitchFamily="34" charset="0"/>
              <a:buChar char="•"/>
            </a:pPr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9218" name="Picture 2" descr="D:\С рабочего стола\№1 СТАРШАЯ ГРУППА 2017-2018г\1ПРОЕКТ на педсовет февраль 2018г\Картинки-анимашки к проекту Божья коровка\9983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pic>
        <p:nvPicPr>
          <p:cNvPr id="9219" name="Picture 3" descr="D:\С рабочего стола\№1 СТАРШАЯ ГРУППА 2017-2018г\1ПРОЕКТ на педсовет февраль 2018г\Картинки-анимашки к проекту Божья коровка\9983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571612"/>
            <a:ext cx="357190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14290"/>
            <a:ext cx="8229600" cy="928694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Почему «божья коровка» опасна?</a:t>
            </a:r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428736"/>
            <a:ext cx="8143932" cy="457203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Птицы которые питаются насекомыми - крылатые хищники, как только увидят красного цвета "божью коровку" сразу стараются улететь в другую сторону. </a:t>
            </a:r>
          </a:p>
          <a:p>
            <a:pPr algn="l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Они знают, что она не вкусная, и они не хотят попробовать  ядовитую рыжеватую жидкость с отвратительным запахом, которую божьи коровки при малейшей опасности выделяют из лапок.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При любой опасности у "божьей коровки" выделяется эта желтая пахучая жидкость.</a:t>
            </a: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Если мы поймаем "божью коровку", она нам может оставить на ладони эту ядовитую жидкость и мы можем отравиться.</a:t>
            </a:r>
          </a:p>
          <a:p>
            <a:pPr algn="l" fontAlgn="base"/>
            <a:endParaRPr lang="ru-RU" sz="4800" b="1" dirty="0" smtClean="0">
              <a:solidFill>
                <a:srgbClr val="002060"/>
              </a:solidFill>
              <a:latin typeface="+mj-lt"/>
            </a:endParaRPr>
          </a:p>
          <a:p>
            <a:pPr algn="l" fontAlgn="base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И она ещё может оказывать так же  сильное токсическое воздействие на животных с помощью этой жидкости. </a:t>
            </a:r>
          </a:p>
          <a:p>
            <a:pPr algn="l"/>
            <a:endParaRPr lang="ru-RU" sz="4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5720" y="5929330"/>
            <a:ext cx="2500330" cy="719140"/>
          </a:xfrm>
          <a:prstGeom prst="rect">
            <a:avLst/>
          </a:prstGeom>
          <a:noFill/>
        </p:spPr>
      </p:pic>
      <p:pic>
        <p:nvPicPr>
          <p:cNvPr id="6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43670" y="6138860"/>
            <a:ext cx="2500330" cy="719140"/>
          </a:xfrm>
          <a:prstGeom prst="rect">
            <a:avLst/>
          </a:prstGeom>
          <a:noFill/>
        </p:spPr>
      </p:pic>
      <p:pic>
        <p:nvPicPr>
          <p:cNvPr id="7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572396" y="5786454"/>
            <a:ext cx="2500330" cy="719140"/>
          </a:xfrm>
          <a:prstGeom prst="rect">
            <a:avLst/>
          </a:prstGeom>
          <a:noFill/>
        </p:spPr>
      </p:pic>
      <p:pic>
        <p:nvPicPr>
          <p:cNvPr id="8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143372" y="5857892"/>
            <a:ext cx="2500330" cy="719140"/>
          </a:xfrm>
          <a:prstGeom prst="rect">
            <a:avLst/>
          </a:prstGeom>
          <a:noFill/>
        </p:spPr>
      </p:pic>
      <p:pic>
        <p:nvPicPr>
          <p:cNvPr id="9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285984" y="6138860"/>
            <a:ext cx="2500330" cy="7191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pic>
        <p:nvPicPr>
          <p:cNvPr id="10242" name="Picture 2" descr="D:\С рабочего стола\№1 СТАРШАЯ ГРУППА 2017-2018г\1ПРОЕКТ на педсовет февраль 2018г\Картинки-анимашки к проекту Божья коровка\09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4071942"/>
            <a:ext cx="3000396" cy="2214578"/>
          </a:xfrm>
          <a:prstGeom prst="rect">
            <a:avLst/>
          </a:prstGeom>
          <a:noFill/>
        </p:spPr>
      </p:pic>
      <p:pic>
        <p:nvPicPr>
          <p:cNvPr id="10243" name="Picture 3" descr="D:\С рабочего стола\№1 СТАРШАЯ ГРУППА 2017-2018г\1ПРОЕКТ на педсовет февраль 2018г\Картинки-анимашки к проекту Божья коровка\detia-69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643314"/>
            <a:ext cx="1459490" cy="2271720"/>
          </a:xfrm>
          <a:prstGeom prst="rect">
            <a:avLst/>
          </a:prstGeom>
          <a:noFill/>
        </p:spPr>
      </p:pic>
      <p:pic>
        <p:nvPicPr>
          <p:cNvPr id="6" name="Picture 3" descr="D:\С рабочего стола\№1 СТАРШАЯ ГРУППА 2017-2018г\1ПРОЕКТ на педсовет февраль 2018г\Картинки-анимашки к проекту Божья коровка\detia-69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357950" y="3429000"/>
            <a:ext cx="2094450" cy="2343158"/>
          </a:xfrm>
          <a:prstGeom prst="rect">
            <a:avLst/>
          </a:prstGeom>
          <a:noFill/>
        </p:spPr>
      </p:pic>
      <p:pic>
        <p:nvPicPr>
          <p:cNvPr id="7" name="Picture 3" descr="D:\С рабочего стола\№1 СТАРШАЯ ГРУППА 2017-2018г\1ПРОЕКТ на педсовет февраль 2018г\Картинки-анимашки к проекту Божья коровка\02-39502626_28490042332f0da00f07a4ca63a71a708507064a99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142984"/>
            <a:ext cx="1905000" cy="1409700"/>
          </a:xfrm>
          <a:prstGeom prst="rect">
            <a:avLst/>
          </a:prstGeom>
          <a:noFill/>
        </p:spPr>
      </p:pic>
      <p:pic>
        <p:nvPicPr>
          <p:cNvPr id="8" name="Picture 3" descr="D:\С рабочего стола\№1 СТАРШАЯ ГРУППА 2017-2018г\1ПРОЕКТ на педсовет февраль 2018г\Картинки-анимашки к проекту Божья коровка\02-39502626_28490042332f0da00f07a4ca63a71a708507064a99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1142984"/>
            <a:ext cx="1905000" cy="1409700"/>
          </a:xfrm>
          <a:prstGeom prst="rect">
            <a:avLst/>
          </a:prstGeom>
          <a:noFill/>
        </p:spPr>
      </p:pic>
      <p:pic>
        <p:nvPicPr>
          <p:cNvPr id="9" name="Picture 3" descr="D:\С рабочего стола\№1 СТАРШАЯ ГРУППА 2017-2018г\1ПРОЕКТ на педсовет февраль 2018г\Картинки-анимашки к проекту Божья коровка\02-39502626_28490042332f0da00f07a4ca63a71a708507064a99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142984"/>
            <a:ext cx="1905000" cy="1409700"/>
          </a:xfrm>
          <a:prstGeom prst="rect">
            <a:avLst/>
          </a:prstGeom>
          <a:noFill/>
        </p:spPr>
      </p:pic>
      <p:pic>
        <p:nvPicPr>
          <p:cNvPr id="10244" name="Picture 4" descr="D:\С рабочего стола\№1 СТАРШАЯ ГРУППА 2017-2018г\1ПРОЕКТ на педсовет февраль 2018г\Картинки-анимашки к проекту Божья коровка\14962178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590925" cy="2381250"/>
          </a:xfrm>
          <a:prstGeom prst="rect">
            <a:avLst/>
          </a:prstGeom>
          <a:noFill/>
        </p:spPr>
      </p:pic>
      <p:pic>
        <p:nvPicPr>
          <p:cNvPr id="10245" name="Picture 5" descr="D:\С рабочего стола\№1 СТАРШАЯ ГРУППА 2017-2018г\1ПРОЕКТ на педсовет февраль 2018г\Картинки-анимашки к проекту Божья коровка\14962178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786446" y="0"/>
            <a:ext cx="3062322" cy="2381250"/>
          </a:xfrm>
          <a:prstGeom prst="rect">
            <a:avLst/>
          </a:prstGeom>
          <a:noFill/>
        </p:spPr>
      </p:pic>
      <p:pic>
        <p:nvPicPr>
          <p:cNvPr id="10246" name="Picture 6" descr="D:\С рабочего стола\№1 СТАРШАЯ ГРУППА 2017-2018г\1ПРОЕКТ на педсовет февраль 2018г\Картинки-анимашки к проекту Божья коровка\112705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1142984"/>
            <a:ext cx="1571636" cy="1073203"/>
          </a:xfrm>
          <a:prstGeom prst="rect">
            <a:avLst/>
          </a:prstGeom>
          <a:noFill/>
        </p:spPr>
      </p:pic>
      <p:pic>
        <p:nvPicPr>
          <p:cNvPr id="10247" name="Picture 7" descr="D:\С рабочего стола\№1 СТАРШАЯ ГРУППА 2017-2018г\1ПРОЕКТ на педсовет февраль 2018г\Картинки-анимашки к проекту Божья коровка\112705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85852" y="1339044"/>
            <a:ext cx="2000264" cy="914944"/>
          </a:xfrm>
          <a:prstGeom prst="rect">
            <a:avLst/>
          </a:prstGeom>
          <a:noFill/>
        </p:spPr>
      </p:pic>
      <p:pic>
        <p:nvPicPr>
          <p:cNvPr id="14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86710" y="6138860"/>
            <a:ext cx="1785950" cy="719140"/>
          </a:xfrm>
          <a:prstGeom prst="rect">
            <a:avLst/>
          </a:prstGeom>
          <a:noFill/>
        </p:spPr>
      </p:pic>
      <p:pic>
        <p:nvPicPr>
          <p:cNvPr id="15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5572140"/>
            <a:ext cx="1785950" cy="719140"/>
          </a:xfrm>
          <a:prstGeom prst="rect">
            <a:avLst/>
          </a:prstGeom>
          <a:noFill/>
        </p:spPr>
      </p:pic>
      <p:pic>
        <p:nvPicPr>
          <p:cNvPr id="16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-285784" y="5572140"/>
            <a:ext cx="1571636" cy="719140"/>
          </a:xfrm>
          <a:prstGeom prst="rect">
            <a:avLst/>
          </a:prstGeom>
          <a:noFill/>
        </p:spPr>
      </p:pic>
      <p:pic>
        <p:nvPicPr>
          <p:cNvPr id="17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643042" y="5143512"/>
            <a:ext cx="1571636" cy="719140"/>
          </a:xfrm>
          <a:prstGeom prst="rect">
            <a:avLst/>
          </a:prstGeom>
          <a:noFill/>
        </p:spPr>
      </p:pic>
      <p:pic>
        <p:nvPicPr>
          <p:cNvPr id="18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357422" y="6138860"/>
            <a:ext cx="1571636" cy="719140"/>
          </a:xfrm>
          <a:prstGeom prst="rect">
            <a:avLst/>
          </a:prstGeom>
          <a:noFill/>
        </p:spPr>
      </p:pic>
      <p:pic>
        <p:nvPicPr>
          <p:cNvPr id="19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3286116" y="6138860"/>
            <a:ext cx="2500330" cy="719140"/>
          </a:xfrm>
          <a:prstGeom prst="rect">
            <a:avLst/>
          </a:prstGeom>
          <a:noFill/>
        </p:spPr>
      </p:pic>
      <p:pic>
        <p:nvPicPr>
          <p:cNvPr id="20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857884" y="5929330"/>
            <a:ext cx="2500330" cy="719140"/>
          </a:xfrm>
          <a:prstGeom prst="rect">
            <a:avLst/>
          </a:prstGeom>
          <a:noFill/>
        </p:spPr>
      </p:pic>
      <p:pic>
        <p:nvPicPr>
          <p:cNvPr id="21" name="Picture 7" descr="D:\С рабочего стола\№1 СТАРШАЯ ГРУППА 2017-2018г\1ПРОЕКТ на педсовет февраль 2018г\Картинки-анимашки к проекту Божья коровка\112705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571604" y="2000240"/>
            <a:ext cx="2000264" cy="914944"/>
          </a:xfrm>
          <a:prstGeom prst="rect">
            <a:avLst/>
          </a:prstGeom>
          <a:noFill/>
        </p:spPr>
      </p:pic>
      <p:pic>
        <p:nvPicPr>
          <p:cNvPr id="22" name="Picture 7" descr="D:\С рабочего стола\№1 СТАРШАЯ ГРУППА 2017-2018г\1ПРОЕКТ на педсовет февраль 2018г\Картинки-анимашки к проекту Божья коровка\112705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071670" y="0"/>
            <a:ext cx="2000264" cy="914944"/>
          </a:xfrm>
          <a:prstGeom prst="rect">
            <a:avLst/>
          </a:prstGeom>
          <a:noFill/>
        </p:spPr>
      </p:pic>
      <p:pic>
        <p:nvPicPr>
          <p:cNvPr id="23" name="Picture 7" descr="D:\С рабочего стола\№1 СТАРШАЯ ГРУППА 2017-2018г\1ПРОЕКТ на педсовет февраль 2018г\Картинки-анимашки к проекту Божья коровка\112705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2071678"/>
            <a:ext cx="2919434" cy="914944"/>
          </a:xfrm>
          <a:prstGeom prst="rect">
            <a:avLst/>
          </a:prstGeom>
          <a:noFill/>
        </p:spPr>
      </p:pic>
      <p:pic>
        <p:nvPicPr>
          <p:cNvPr id="24" name="Picture 7" descr="D:\С рабочего стола\№1 СТАРШАЯ ГРУППА 2017-2018г\1ПРОЕКТ на педсовет февраль 2018г\Картинки-анимашки к проекту Божья коровка\112705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0"/>
            <a:ext cx="2357454" cy="9149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229600" cy="5000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Лепка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13314" name="Picture 2" descr="D:\С рабочего стола\№1 ВСЁ ГЛАВНАЯ ФОТО 2016 год 2 мл.гр\№3 ФОТО 2018год\2 Фото март 2018г\IMG-449b2f251d542dd1c971faad010c996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  <p:pic>
        <p:nvPicPr>
          <p:cNvPr id="1026" name="Picture 2" descr="D:\С рабочего стола\№1 СТАРШАЯ ГРУППА 2017-2018г\1ПРОЕКТ на педсовет февраль 2018г\Картинки-анимашки к проекту Божья коровка\detsad-351629-1434699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747708"/>
            <a:ext cx="1481125" cy="11102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642910" y="0"/>
            <a:ext cx="8143875" cy="785794"/>
          </a:xfrm>
        </p:spPr>
        <p:txBody>
          <a:bodyPr>
            <a:noAutofit/>
          </a:bodyPr>
          <a:lstStyle/>
          <a:p>
            <a:pPr algn="ctr" fontAlgn="base"/>
            <a:r>
              <a:rPr lang="ru-RU" sz="4800" dirty="0" smtClean="0">
                <a:solidFill>
                  <a:srgbClr val="FFFF00"/>
                </a:solidFill>
                <a:latin typeface="+mj-lt"/>
              </a:rPr>
              <a:t>Аппликация</a:t>
            </a:r>
          </a:p>
        </p:txBody>
      </p:sp>
      <p:pic>
        <p:nvPicPr>
          <p:cNvPr id="20482" name="Picture 2" descr="D:\С рабочего стола\№1 ВСЁ ГЛАВНАЯ ФОТО 2016 год 2 мл.гр\№3 ФОТО 2018год\2 Фото март 2018г\IMG-fc6e963637c1e14501aa42428150c809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8229600" cy="64291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Рисование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714348" y="714356"/>
            <a:ext cx="8001056" cy="5857916"/>
          </a:xfrm>
        </p:spPr>
        <p:txBody>
          <a:bodyPr>
            <a:normAutofit/>
          </a:bodyPr>
          <a:lstStyle/>
          <a:p>
            <a:pPr algn="ctr"/>
            <a:r>
              <a:rPr lang="ru-RU" sz="3500" b="1" dirty="0" smtClean="0">
                <a:solidFill>
                  <a:srgbClr val="002060"/>
                </a:solidFill>
              </a:rPr>
              <a:t/>
            </a:r>
            <a:br>
              <a:rPr lang="ru-RU" sz="3500" b="1" dirty="0" smtClean="0">
                <a:solidFill>
                  <a:srgbClr val="002060"/>
                </a:solidFill>
              </a:rPr>
            </a:br>
            <a:r>
              <a:rPr lang="ru-RU" sz="3500" b="1" dirty="0" smtClean="0">
                <a:solidFill>
                  <a:srgbClr val="FFFF00"/>
                </a:solidFill>
              </a:rPr>
              <a:t>Вид проекта:</a:t>
            </a:r>
            <a:r>
              <a:rPr lang="ru-RU" sz="3500" b="1" dirty="0" smtClean="0">
                <a:solidFill>
                  <a:srgbClr val="CC0099"/>
                </a:solidFill>
              </a:rPr>
              <a:t> </a:t>
            </a:r>
          </a:p>
          <a:p>
            <a:pPr algn="ctr"/>
            <a:r>
              <a:rPr lang="ru-RU" sz="3500" b="1" dirty="0" smtClean="0">
                <a:solidFill>
                  <a:srgbClr val="002060"/>
                </a:solidFill>
              </a:rPr>
              <a:t>информационный. </a:t>
            </a:r>
            <a:br>
              <a:rPr lang="ru-RU" sz="3500" b="1" dirty="0" smtClean="0">
                <a:solidFill>
                  <a:srgbClr val="002060"/>
                </a:solidFill>
              </a:rPr>
            </a:br>
            <a:r>
              <a:rPr lang="ru-RU" sz="3500" b="1" dirty="0" smtClean="0">
                <a:solidFill>
                  <a:srgbClr val="CC0099"/>
                </a:solidFill>
              </a:rPr>
              <a:t>Тип проекта:</a:t>
            </a:r>
            <a:r>
              <a:rPr lang="ru-RU" sz="3500" b="1" dirty="0" smtClean="0">
                <a:solidFill>
                  <a:srgbClr val="002060"/>
                </a:solidFill>
              </a:rPr>
              <a:t> краткосрочный </a:t>
            </a:r>
          </a:p>
          <a:p>
            <a:pPr algn="ctr"/>
            <a:r>
              <a:rPr lang="ru-RU" sz="3500" b="1" dirty="0" smtClean="0">
                <a:solidFill>
                  <a:srgbClr val="002060"/>
                </a:solidFill>
              </a:rPr>
              <a:t>(1 месяц –февраль ).   </a:t>
            </a:r>
            <a:br>
              <a:rPr lang="ru-RU" sz="3500" b="1" dirty="0" smtClean="0">
                <a:solidFill>
                  <a:srgbClr val="002060"/>
                </a:solidFill>
              </a:rPr>
            </a:br>
            <a:r>
              <a:rPr lang="ru-RU" sz="3500" b="1" dirty="0" smtClean="0">
                <a:solidFill>
                  <a:srgbClr val="CC0099"/>
                </a:solidFill>
              </a:rPr>
              <a:t>Состав участников проекта:</a:t>
            </a:r>
            <a:r>
              <a:rPr lang="ru-RU" sz="3500" b="1" dirty="0" smtClean="0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sz="3500" b="1" dirty="0" smtClean="0">
                <a:solidFill>
                  <a:srgbClr val="002060"/>
                </a:solidFill>
              </a:rPr>
              <a:t>воспитатели, дети старшей группы, их родители.</a:t>
            </a:r>
            <a:endParaRPr lang="ru-RU" sz="3500" i="1" dirty="0" smtClean="0">
              <a:latin typeface="+mj-lt"/>
            </a:endParaRPr>
          </a:p>
          <a:p>
            <a:pPr algn="l"/>
            <a:endParaRPr lang="ru-RU" sz="3500" i="1" dirty="0">
              <a:latin typeface="Arial Black" pitchFamily="34" charset="0"/>
            </a:endParaRPr>
          </a:p>
        </p:txBody>
      </p:sp>
      <p:pic>
        <p:nvPicPr>
          <p:cNvPr id="11266" name="Picture 2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1696405" cy="1857378"/>
          </a:xfrm>
          <a:prstGeom prst="rect">
            <a:avLst/>
          </a:prstGeom>
          <a:noFill/>
        </p:spPr>
      </p:pic>
      <p:pic>
        <p:nvPicPr>
          <p:cNvPr id="11267" name="Picture 3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072330" y="1214422"/>
            <a:ext cx="1838347" cy="2071702"/>
          </a:xfrm>
          <a:prstGeom prst="rect">
            <a:avLst/>
          </a:prstGeom>
          <a:noFill/>
        </p:spPr>
      </p:pic>
      <p:pic>
        <p:nvPicPr>
          <p:cNvPr id="11268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-571528"/>
            <a:ext cx="3508950" cy="2395055"/>
          </a:xfrm>
          <a:prstGeom prst="rect">
            <a:avLst/>
          </a:prstGeom>
          <a:noFill/>
        </p:spPr>
      </p:pic>
      <p:pic>
        <p:nvPicPr>
          <p:cNvPr id="11269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2889" y="1500174"/>
            <a:ext cx="2261111" cy="3571900"/>
          </a:xfrm>
          <a:prstGeom prst="rect">
            <a:avLst/>
          </a:prstGeom>
          <a:noFill/>
        </p:spPr>
      </p:pic>
      <p:pic>
        <p:nvPicPr>
          <p:cNvPr id="11270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00296" y="-857280"/>
            <a:ext cx="3071834" cy="2543669"/>
          </a:xfrm>
          <a:prstGeom prst="rect">
            <a:avLst/>
          </a:prstGeom>
          <a:noFill/>
        </p:spPr>
      </p:pic>
      <p:pic>
        <p:nvPicPr>
          <p:cNvPr id="9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9330"/>
            <a:ext cx="571500" cy="571500"/>
          </a:xfrm>
          <a:prstGeom prst="rect">
            <a:avLst/>
          </a:prstGeom>
          <a:noFill/>
        </p:spPr>
      </p:pic>
      <p:pic>
        <p:nvPicPr>
          <p:cNvPr id="10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76" y="5857892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229600" cy="5000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Выставка детских рисунков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1026" name="Picture 2" descr="D:\С рабочего стола\№1 ВСЁ ГЛАВНАЯ ФОТО 2016 год 2 мл.гр\№3 ФОТО 2018год\2 Фото март 2018г\добавить\IMG_20180312_142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8"/>
            <a:ext cx="8872510" cy="7143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Выставка поделок совместной деятельности родителей и детей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2050" name="Picture 2" descr="D:\С рабочего стола\№1 ВСЁ ГЛАВНАЯ ФОТО 2016 год 2 мл.гр\№3 ФОТО 2018год\2 Фото март 2018г\добавить\IMG_20180313_184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17410" name="Picture 2" descr="D:\С рабочего стола\№1 ВСЁ ГЛАВНАЯ ФОТО 2016 год 2 мл.гр\№3 ФОТО 2018год\2 Фото март 2018г\IMG_20180226_122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3143248"/>
          </a:xfrm>
          <a:prstGeom prst="rect">
            <a:avLst/>
          </a:prstGeom>
          <a:noFill/>
        </p:spPr>
      </p:pic>
      <p:pic>
        <p:nvPicPr>
          <p:cNvPr id="17411" name="Picture 3" descr="D:\С рабочего стола\№1 ВСЁ ГЛАВНАЯ ФОТО 2016 год 2 мл.гр\№3 ФОТО 2018год\2 Фото март 2018г\IMG_20180226_07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56242" y="-827116"/>
            <a:ext cx="3060642" cy="4714878"/>
          </a:xfrm>
          <a:prstGeom prst="rect">
            <a:avLst/>
          </a:prstGeom>
          <a:noFill/>
        </p:spPr>
      </p:pic>
      <p:pic>
        <p:nvPicPr>
          <p:cNvPr id="17412" name="Picture 4" descr="D:\С рабочего стола\№1 ВСЁ ГЛАВНАЯ ФОТО 2016 год 2 мл.гр\№3 ФОТО 2018год\2 Фото март 2018г\IMG_20180221_131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53289"/>
            <a:ext cx="4572000" cy="3704711"/>
          </a:xfrm>
          <a:prstGeom prst="rect">
            <a:avLst/>
          </a:prstGeom>
          <a:noFill/>
        </p:spPr>
      </p:pic>
      <p:pic>
        <p:nvPicPr>
          <p:cNvPr id="17413" name="Picture 5" descr="D:\С рабочего стола\№1 ВСЁ ГЛАВНАЯ ФОТО 2016 год 2 мл.гр\№3 ФОТО 2018год\2 Фото март 2018г\IMG_20180215_181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071810"/>
            <a:ext cx="4643438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71480"/>
            <a:ext cx="8229600" cy="1357322"/>
          </a:xfrm>
        </p:spPr>
        <p:txBody>
          <a:bodyPr>
            <a:noAutofit/>
          </a:bodyPr>
          <a:lstStyle/>
          <a:p>
            <a:endParaRPr lang="ru-RU" sz="4000" u="sng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714620"/>
            <a:ext cx="8143932" cy="2369678"/>
          </a:xfrm>
        </p:spPr>
        <p:txBody>
          <a:bodyPr>
            <a:normAutofit/>
          </a:bodyPr>
          <a:lstStyle/>
          <a:p>
            <a:endParaRPr lang="ru-RU" sz="4800" dirty="0">
              <a:latin typeface="Arial Black" pitchFamily="34" charset="0"/>
            </a:endParaRPr>
          </a:p>
        </p:txBody>
      </p:sp>
      <p:pic>
        <p:nvPicPr>
          <p:cNvPr id="18434" name="Picture 2" descr="D:\С рабочего стола\№1 ВСЁ ГЛАВНАЯ ФОТО 2016 год 2 мл.гр\№3 ФОТО 2018год\2 Фото март 2018г\IMG_20180302_10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642910" y="0"/>
            <a:ext cx="8143875" cy="785794"/>
          </a:xfrm>
        </p:spPr>
        <p:txBody>
          <a:bodyPr>
            <a:noAutofit/>
          </a:bodyPr>
          <a:lstStyle/>
          <a:p>
            <a:pPr algn="ctr" fontAlgn="base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Дидактические игры</a:t>
            </a:r>
          </a:p>
        </p:txBody>
      </p:sp>
      <p:pic>
        <p:nvPicPr>
          <p:cNvPr id="3074" name="Picture 2" descr="D:\С рабочего стола\№1 ВСЁ ГЛАВНАЯ ФОТО 2016 год 2 мл.гр\№3 ФОТО 2018год\2 Фото март 2018г\добавить\IMG_20180313_164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572000" cy="3357562"/>
          </a:xfrm>
          <a:prstGeom prst="rect">
            <a:avLst/>
          </a:prstGeom>
          <a:noFill/>
        </p:spPr>
      </p:pic>
      <p:pic>
        <p:nvPicPr>
          <p:cNvPr id="3075" name="Picture 3" descr="D:\С рабочего стола\№1 ВСЁ ГЛАВНАЯ ФОТО 2016 год 2 мл.гр\№3 ФОТО 2018год\2 Фото март 2018г\добавить\IMG_20180313_164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571480"/>
            <a:ext cx="4810020" cy="2701011"/>
          </a:xfrm>
          <a:prstGeom prst="rect">
            <a:avLst/>
          </a:prstGeom>
          <a:noFill/>
        </p:spPr>
      </p:pic>
      <p:pic>
        <p:nvPicPr>
          <p:cNvPr id="3076" name="Picture 4" descr="D:\С рабочего стола\№1 ВСЁ ГЛАВНАЯ ФОТО 2016 год 2 мл.гр\№3 ФОТО 2018год\2 Фото март 2018г\добавить\IMG_20180313_164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4286248" cy="33575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642910" y="0"/>
            <a:ext cx="8143875" cy="785794"/>
          </a:xfrm>
        </p:spPr>
        <p:txBody>
          <a:bodyPr>
            <a:noAutofit/>
          </a:bodyPr>
          <a:lstStyle/>
          <a:p>
            <a:pPr algn="ctr" fontAlgn="base"/>
            <a:endParaRPr lang="ru-RU" sz="4800" dirty="0" smtClean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098" name="Picture 2" descr="D:\С рабочего стола\№1 ВСЁ ГЛАВНАЯ ФОТО 2016 год 2 мл.гр\№3 ФОТО 2018год\2 Фото март 2018г\добавить\IMG_20180313_162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642910" y="0"/>
            <a:ext cx="8143875" cy="785794"/>
          </a:xfrm>
        </p:spPr>
        <p:txBody>
          <a:bodyPr>
            <a:noAutofit/>
          </a:bodyPr>
          <a:lstStyle/>
          <a:p>
            <a:pPr algn="ctr" fontAlgn="base"/>
            <a:endParaRPr lang="ru-RU" sz="4800" dirty="0" smtClean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170" name="Picture 2" descr="D:\С рабочего стола\№1 ВСЁ ГЛАВНАЯ ФОТО 2016 год 2 мл.гр\№3 ФОТО 2018год\2 Фото март 2018г\добавить\IMG_20180313_163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78579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Вывод</a:t>
            </a:r>
            <a:endParaRPr lang="ru-RU" sz="4000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8358246" cy="5715040"/>
          </a:xfrm>
        </p:spPr>
        <p:txBody>
          <a:bodyPr>
            <a:normAutofit lnSpcReduction="10000"/>
          </a:bodyPr>
          <a:lstStyle/>
          <a:p>
            <a:pPr algn="ctr" fontAlgn="base"/>
            <a:endParaRPr lang="ru-RU" sz="32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Благодаря проведённой работе, наши дети приобрели новый опыт  исследовательской деятельности. Они научились сравнивать, анализировать и делать выводы. Осознанно могут ответить на вопросы по теме проекта. У них появилось желание получить больше информации о других насекомых, а главное дети сделали правильный вывод: бережно относиться к природе и её обитателям.</a:t>
            </a:r>
          </a:p>
          <a:p>
            <a:pPr algn="ctr"/>
            <a:endParaRPr lang="ru-RU" sz="3200" dirty="0" smtClean="0">
              <a:latin typeface="+mj-lt"/>
            </a:endParaRPr>
          </a:p>
          <a:p>
            <a:pPr algn="ctr"/>
            <a:r>
              <a:rPr lang="ru-RU" sz="1800" dirty="0" smtClean="0">
                <a:latin typeface="+mj-lt"/>
              </a:rPr>
              <a:t> </a:t>
            </a:r>
          </a:p>
          <a:p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857232"/>
            <a:ext cx="8143932" cy="57150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Никогда не надо ловить «Божью коровку», пусть она везде летает, ведь она такая красивая и очень полезная для садоводов.</a:t>
            </a:r>
          </a:p>
          <a:p>
            <a:pPr algn="ctr" fontAlgn="base"/>
            <a:endParaRPr lang="ru-RU" sz="3200" b="1" dirty="0" smtClean="0">
              <a:solidFill>
                <a:srgbClr val="FFFF00"/>
              </a:solidFill>
              <a:latin typeface="+mj-lt"/>
            </a:endParaRPr>
          </a:p>
          <a:p>
            <a:pPr algn="ctr" fontAlgn="base"/>
            <a:r>
              <a:rPr lang="ru-RU" sz="3200" b="1" dirty="0" smtClean="0">
                <a:solidFill>
                  <a:srgbClr val="FFFF00"/>
                </a:solidFill>
                <a:latin typeface="+mj-lt"/>
              </a:rPr>
              <a:t>Давайте будем более внимательными, чтобы не навредить природе!</a:t>
            </a:r>
          </a:p>
          <a:p>
            <a:pPr algn="ctr" fontAlgn="base"/>
            <a:endParaRPr lang="ru-RU" sz="3200" b="1" dirty="0" smtClean="0">
              <a:solidFill>
                <a:srgbClr val="FF0000"/>
              </a:solidFill>
              <a:latin typeface="+mj-lt"/>
            </a:endParaRPr>
          </a:p>
          <a:p>
            <a:pPr algn="ctr" fontAlgn="base"/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Ведь это - ЖИВАЯ ПРИРОДА! </a:t>
            </a:r>
            <a:endParaRPr lang="ru-RU" sz="3200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ru-RU" sz="3200" dirty="0" smtClean="0">
              <a:latin typeface="+mj-lt"/>
            </a:endParaRPr>
          </a:p>
          <a:p>
            <a:pPr algn="ctr"/>
            <a:r>
              <a:rPr lang="ru-RU" sz="1800" dirty="0" smtClean="0">
                <a:latin typeface="+mj-lt"/>
              </a:rPr>
              <a:t> </a:t>
            </a:r>
          </a:p>
          <a:p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С рабочего стола\№1 СТАРШАЯ ГРУППА 2017-2018г\1ПРОЕКТ на педсовет февраль 2018г\Картинки-анимашки к проекту Божья коровка\depositphotos_27147201-stock-illustration-a-set-of-cute-carto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358246" cy="607223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85728"/>
            <a:ext cx="8143932" cy="621510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"Коровки бывают разные: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Оранжево – жёлтые, красные,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Как пуговки, в чёрную крапинку,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На травке, как красные капельки.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И я ту коровушку Божию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Днём летним, погодой хорошею,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Тихонько возьму на ладошку,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Чтоб взлётную сделать дорожку.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И Божья коровка поймёт,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С ладошки моей упорхнёт."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ctr"/>
            <a:endParaRPr lang="ru-RU" sz="4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Любовь </a:t>
            </a:r>
            <a:r>
              <a:rPr lang="ru-RU" sz="4800" b="1" dirty="0" err="1" smtClean="0">
                <a:solidFill>
                  <a:srgbClr val="7030A0"/>
                </a:solidFill>
              </a:rPr>
              <a:t>Шайтанова</a:t>
            </a:r>
            <a:endParaRPr lang="ru-RU" sz="4800" b="1" dirty="0" smtClean="0">
              <a:solidFill>
                <a:srgbClr val="7030A0"/>
              </a:solidFill>
            </a:endParaRPr>
          </a:p>
          <a:p>
            <a:pPr algn="ctr"/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9286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Актуальность проекта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572560" cy="550072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 smtClean="0">
                <a:solidFill>
                  <a:schemeClr val="accent3"/>
                </a:solidFill>
                <a:latin typeface="+mj-lt"/>
              </a:rPr>
              <a:t>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</a:t>
            </a:r>
            <a:endParaRPr lang="ru-RU" dirty="0" smtClean="0">
              <a:solidFill>
                <a:schemeClr val="accent3"/>
              </a:solidFill>
              <a:latin typeface="+mj-lt"/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  <a:latin typeface="+mj-lt"/>
              </a:rPr>
              <a:t>Божья коровка – распространенное насекомое. Наверняка многие дети сажали себе на руку это насекомое, и произносили: «Божья коровка полети на небо, принеси мне хлеба ...», но ответить на вопрос: «Почему зовут жучка коровкой?» - ответить мне никто не смог. Чтобы дети смогли ответить на вопрос, решили заняться </a:t>
            </a:r>
            <a:r>
              <a:rPr lang="ru-RU" b="1" dirty="0" err="1" smtClean="0">
                <a:solidFill>
                  <a:srgbClr val="FF0000"/>
                </a:solidFill>
                <a:latin typeface="+mj-lt"/>
              </a:rPr>
              <a:t>поисково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– исследовательской деятельностью, которая будет состоять из поисковой активности ребёнка, слушания, запоминания.</a:t>
            </a:r>
          </a:p>
          <a:p>
            <a:pPr algn="l"/>
            <a:endParaRPr lang="ru-RU" i="1" dirty="0">
              <a:latin typeface="Arial Black" pitchFamily="34" charset="0"/>
            </a:endParaRPr>
          </a:p>
        </p:txBody>
      </p:sp>
      <p:pic>
        <p:nvPicPr>
          <p:cNvPr id="11266" name="Picture 2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9687" cy="1357322"/>
          </a:xfrm>
          <a:prstGeom prst="rect">
            <a:avLst/>
          </a:prstGeom>
          <a:noFill/>
        </p:spPr>
      </p:pic>
      <p:pic>
        <p:nvPicPr>
          <p:cNvPr id="11267" name="Picture 3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858147" y="214290"/>
            <a:ext cx="1465702" cy="1366969"/>
          </a:xfrm>
          <a:prstGeom prst="rect">
            <a:avLst/>
          </a:prstGeom>
          <a:noFill/>
        </p:spPr>
      </p:pic>
      <p:pic>
        <p:nvPicPr>
          <p:cNvPr id="11268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571612"/>
            <a:ext cx="3349046" cy="2433640"/>
          </a:xfrm>
          <a:prstGeom prst="rect">
            <a:avLst/>
          </a:prstGeom>
          <a:noFill/>
        </p:spPr>
      </p:pic>
      <p:pic>
        <p:nvPicPr>
          <p:cNvPr id="11269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1000108"/>
            <a:ext cx="2214538" cy="4152900"/>
          </a:xfrm>
          <a:prstGeom prst="rect">
            <a:avLst/>
          </a:prstGeom>
          <a:noFill/>
        </p:spPr>
      </p:pic>
      <p:pic>
        <p:nvPicPr>
          <p:cNvPr id="11270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86444" y="0"/>
            <a:ext cx="3364645" cy="2643182"/>
          </a:xfrm>
          <a:prstGeom prst="rect">
            <a:avLst/>
          </a:prstGeom>
          <a:noFill/>
        </p:spPr>
      </p:pic>
      <p:pic>
        <p:nvPicPr>
          <p:cNvPr id="9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</p:spPr>
      </p:pic>
      <p:pic>
        <p:nvPicPr>
          <p:cNvPr id="10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28650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09600"/>
            <a:ext cx="7972452" cy="3033714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5400" i="1" dirty="0">
              <a:solidFill>
                <a:srgbClr val="002060"/>
              </a:solidFill>
            </a:endParaRPr>
          </a:p>
        </p:txBody>
      </p:sp>
      <p:pic>
        <p:nvPicPr>
          <p:cNvPr id="21506" name="Picture 2" descr="D:\С рабочего стола\№1 СТАРШАЯ ГРУППА 2017-2018г\1ПРОЕКТ на педсовет февраль 2018г\Картинки-анимашки к проекту Божья коровка\245381115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00504"/>
            <a:ext cx="3929090" cy="2428883"/>
          </a:xfrm>
          <a:prstGeom prst="rect">
            <a:avLst/>
          </a:prstGeom>
          <a:noFill/>
        </p:spPr>
      </p:pic>
      <p:pic>
        <p:nvPicPr>
          <p:cNvPr id="4" name="Picture 2" descr="D:\С рабочего стола\№1 СТАРШАЯ ГРУППА 2017-2018г\1ПРОЕКТ на педсовет февраль 2018г\Картинки-анимашки к проекту Божья коровка\245381115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438648" y="4152904"/>
            <a:ext cx="4705352" cy="2428883"/>
          </a:xfrm>
          <a:prstGeom prst="rect">
            <a:avLst/>
          </a:prstGeom>
          <a:noFill/>
        </p:spPr>
      </p:pic>
      <p:pic>
        <p:nvPicPr>
          <p:cNvPr id="21507" name="Picture 3" descr="D:\С рабочего стола\№1 СТАРШАЯ ГРУППА 2017-2018г\1ПРОЕКТ на педсовет февраль 2018г\Картинки-анимашки к проекту Божья коровка\13165234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2214578" cy="1928826"/>
          </a:xfrm>
          <a:prstGeom prst="rect">
            <a:avLst/>
          </a:prstGeom>
          <a:noFill/>
        </p:spPr>
      </p:pic>
      <p:pic>
        <p:nvPicPr>
          <p:cNvPr id="6" name="Picture 3" descr="D:\С рабочего стола\№1 СТАРШАЯ ГРУППА 2017-2018г\1ПРОЕКТ на педсовет февраль 2018г\Картинки-анимашки к проекту Божья коровка\13165234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714480" y="714356"/>
            <a:ext cx="2938482" cy="192882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9286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Цель проекта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785786" y="1142984"/>
            <a:ext cx="7572428" cy="5500726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3"/>
                </a:solidFill>
                <a:latin typeface="+mj-lt"/>
              </a:rPr>
              <a:t>Создать условия для формирования у детей элементов экологической культуры, грамотного поведения в природе, гуманного отношения к живым объектам природы. </a:t>
            </a:r>
            <a:endParaRPr lang="ru-RU" b="1" i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1266" name="Picture 2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9687" cy="1357322"/>
          </a:xfrm>
          <a:prstGeom prst="rect">
            <a:avLst/>
          </a:prstGeom>
          <a:noFill/>
        </p:spPr>
      </p:pic>
      <p:pic>
        <p:nvPicPr>
          <p:cNvPr id="11267" name="Picture 3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858147" y="214290"/>
            <a:ext cx="1465702" cy="1366969"/>
          </a:xfrm>
          <a:prstGeom prst="rect">
            <a:avLst/>
          </a:prstGeom>
          <a:noFill/>
        </p:spPr>
      </p:pic>
      <p:pic>
        <p:nvPicPr>
          <p:cNvPr id="11268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571612"/>
            <a:ext cx="3349046" cy="2433640"/>
          </a:xfrm>
          <a:prstGeom prst="rect">
            <a:avLst/>
          </a:prstGeom>
          <a:noFill/>
        </p:spPr>
      </p:pic>
      <p:pic>
        <p:nvPicPr>
          <p:cNvPr id="11269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1000108"/>
            <a:ext cx="2214538" cy="4152900"/>
          </a:xfrm>
          <a:prstGeom prst="rect">
            <a:avLst/>
          </a:prstGeom>
          <a:noFill/>
        </p:spPr>
      </p:pic>
      <p:pic>
        <p:nvPicPr>
          <p:cNvPr id="11270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86444" y="0"/>
            <a:ext cx="3364645" cy="2643182"/>
          </a:xfrm>
          <a:prstGeom prst="rect">
            <a:avLst/>
          </a:prstGeom>
          <a:noFill/>
        </p:spPr>
      </p:pic>
      <p:pic>
        <p:nvPicPr>
          <p:cNvPr id="9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</p:spPr>
      </p:pic>
      <p:pic>
        <p:nvPicPr>
          <p:cNvPr id="10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28650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chemeClr val="accent3"/>
                </a:solidFill>
              </a:rPr>
              <a:t>Узнать:</a:t>
            </a:r>
            <a:r>
              <a:rPr lang="ru-RU" sz="3600" i="1" dirty="0" smtClean="0">
                <a:solidFill>
                  <a:srgbClr val="002060"/>
                </a:solidFill>
              </a:rPr>
              <a:t>    </a:t>
            </a:r>
            <a:br>
              <a:rPr lang="ru-RU" sz="3600" i="1" dirty="0" smtClean="0">
                <a:solidFill>
                  <a:srgbClr val="00206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8858280" cy="600076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- Характеристика внешнего вида  «божьей коровки»;</a:t>
            </a:r>
          </a:p>
          <a:p>
            <a:pPr algn="l"/>
            <a:endParaRPr lang="ru-RU" sz="8000" b="1" i="1" dirty="0" smtClean="0">
              <a:solidFill>
                <a:srgbClr val="FFFF00"/>
              </a:solidFill>
              <a:latin typeface="+mj-lt"/>
            </a:endParaRP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- Общая характеристика  «божьей коровки»;</a:t>
            </a:r>
          </a:p>
          <a:p>
            <a:pPr algn="l"/>
            <a:endParaRPr lang="ru-RU" sz="8000" b="1" i="1" dirty="0" smtClean="0">
              <a:solidFill>
                <a:srgbClr val="FFFF00"/>
              </a:solidFill>
              <a:latin typeface="+mj-lt"/>
            </a:endParaRP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- Место обитания и образ жизни «божьей коровки»;</a:t>
            </a:r>
          </a:p>
          <a:p>
            <a:pPr algn="l"/>
            <a:endParaRPr lang="ru-RU" sz="8000" b="1" i="1" dirty="0" smtClean="0">
              <a:solidFill>
                <a:srgbClr val="FFFF00"/>
              </a:solidFill>
              <a:latin typeface="+mj-lt"/>
            </a:endParaRP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- Питание  «божьей коровки»;</a:t>
            </a:r>
          </a:p>
          <a:p>
            <a:pPr algn="l"/>
            <a:endParaRPr lang="ru-RU" sz="8000" b="1" i="1" dirty="0" smtClean="0">
              <a:solidFill>
                <a:srgbClr val="FFFF00"/>
              </a:solidFill>
              <a:latin typeface="+mj-lt"/>
            </a:endParaRP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- Размножение  и продолжительность жизни «божьей коровки»;</a:t>
            </a:r>
          </a:p>
          <a:p>
            <a:pPr algn="l"/>
            <a:endParaRPr lang="ru-RU" sz="8000" b="1" i="1" dirty="0" smtClean="0">
              <a:solidFill>
                <a:srgbClr val="FFFF00"/>
              </a:solidFill>
              <a:latin typeface="+mj-lt"/>
            </a:endParaRP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 - Почему «божья коровка» так называется?;</a:t>
            </a:r>
          </a:p>
          <a:p>
            <a:pPr algn="l"/>
            <a:endParaRPr lang="ru-RU" sz="8000" b="1" i="1" dirty="0" smtClean="0">
              <a:solidFill>
                <a:srgbClr val="FFFF00"/>
              </a:solidFill>
              <a:latin typeface="+mj-lt"/>
            </a:endParaRP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 - «Божья коровка»   занесена в Красную  книгу;</a:t>
            </a: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</a:t>
            </a: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 - Интересное про «божью коровку»;</a:t>
            </a: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</a:t>
            </a:r>
          </a:p>
          <a:p>
            <a:pPr algn="l"/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        -Почему </a:t>
            </a:r>
            <a:r>
              <a:rPr lang="ru-RU" sz="8000" b="1" i="1" dirty="0" smtClean="0">
                <a:solidFill>
                  <a:srgbClr val="FFFF00"/>
                </a:solidFill>
              </a:rPr>
              <a:t>«божья коровка» </a:t>
            </a:r>
            <a:r>
              <a:rPr lang="ru-RU" sz="8000" b="1" i="1" dirty="0" smtClean="0">
                <a:solidFill>
                  <a:srgbClr val="FFFF00"/>
                </a:solidFill>
                <a:latin typeface="+mj-lt"/>
              </a:rPr>
              <a:t>опасна?</a:t>
            </a:r>
          </a:p>
          <a:p>
            <a:pPr algn="l">
              <a:buFontTx/>
              <a:buChar char="-"/>
            </a:pPr>
            <a:endParaRPr lang="ru-RU" sz="7200" b="1" i="1" dirty="0" smtClean="0">
              <a:solidFill>
                <a:srgbClr val="FF0000"/>
              </a:solidFill>
              <a:latin typeface="+mj-lt"/>
            </a:endParaRPr>
          </a:p>
          <a:p>
            <a:pPr algn="l"/>
            <a:endParaRPr lang="ru-RU" sz="7200" b="1" i="1" dirty="0" smtClean="0">
              <a:latin typeface="+mj-lt"/>
            </a:endParaRPr>
          </a:p>
          <a:p>
            <a:pPr algn="l"/>
            <a:r>
              <a:rPr lang="ru-RU" sz="7200" b="1" i="1" dirty="0" smtClean="0">
                <a:latin typeface="+mj-lt"/>
              </a:rPr>
              <a:t> </a:t>
            </a:r>
          </a:p>
          <a:p>
            <a:pPr algn="l"/>
            <a:r>
              <a:rPr lang="ru-RU" sz="4600" dirty="0" smtClean="0"/>
              <a:t>                </a:t>
            </a:r>
          </a:p>
          <a:p>
            <a:pPr algn="l"/>
            <a:r>
              <a:rPr lang="ru-RU" dirty="0" smtClean="0"/>
              <a:t>                  </a:t>
            </a:r>
            <a:endParaRPr lang="ru-RU" dirty="0"/>
          </a:p>
        </p:txBody>
      </p:sp>
      <p:pic>
        <p:nvPicPr>
          <p:cNvPr id="2050" name="Picture 2" descr="D:\С рабочего стола\№1 СТАРШАЯ ГРУППА 2017-2018г\1ПРОЕКТ на педсовет февраль 2018г\Картинки-анимашки к проекту Божья коровка\979702498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5357826"/>
            <a:ext cx="2428892" cy="1143008"/>
          </a:xfrm>
          <a:prstGeom prst="rect">
            <a:avLst/>
          </a:prstGeom>
          <a:noFill/>
        </p:spPr>
      </p:pic>
      <p:pic>
        <p:nvPicPr>
          <p:cNvPr id="5" name="Picture 2" descr="D:\С рабочего стола\№1 СТАРШАЯ ГРУППА 2017-2018г\1ПРОЕКТ на педсовет февраль 2018г\Картинки-анимашки к проекту Божья коровка\753484720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786546" y="3839935"/>
            <a:ext cx="2357454" cy="30180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9286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Задачи проекта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8429684" cy="5500726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v"/>
            </a:pPr>
            <a:r>
              <a:rPr lang="ru-RU" sz="2200" dirty="0" smtClean="0">
                <a:latin typeface="+mj-lt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Формировать у детей элементарные представления о божьей коровке, её строении и способах передвижения; 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Учить передавать свои впечатления от общения с насекомым в лепке; 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Содействовать активации совместной деятельности со сверстниками, родителями; 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Воспитывать бережное отношение к природе; уточнить, чем мы можем помочь насекомым;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Знакомить детей с произведениями и малыми фольклорными жанрами о божьих коровках; 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Обогатить словарь детей новыми словами; 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Развивать умение делать выводы, устанавливать причинно–следственные связи; умение рассуждать, наблюдать; </a:t>
            </a:r>
          </a:p>
          <a:p>
            <a:pPr algn="l">
              <a:buFont typeface="Wingdings" pitchFamily="2" charset="2"/>
              <a:buChar char="v"/>
            </a:pPr>
            <a:r>
              <a:rPr lang="ru-RU" sz="2200" b="1" dirty="0" smtClean="0">
                <a:solidFill>
                  <a:srgbClr val="002060"/>
                </a:solidFill>
                <a:latin typeface="+mj-lt"/>
              </a:rPr>
              <a:t> Развивать у детей познавательный интерес к миру насекомых, активность, творческие способности, коммуникативные навыки, речь. </a:t>
            </a:r>
            <a:endParaRPr lang="ru-RU" sz="22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266" name="Picture 2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9687" cy="857232"/>
          </a:xfrm>
          <a:prstGeom prst="rect">
            <a:avLst/>
          </a:prstGeom>
          <a:noFill/>
        </p:spPr>
      </p:pic>
      <p:pic>
        <p:nvPicPr>
          <p:cNvPr id="11267" name="Picture 3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858147" y="214290"/>
            <a:ext cx="1465702" cy="1366969"/>
          </a:xfrm>
          <a:prstGeom prst="rect">
            <a:avLst/>
          </a:prstGeom>
          <a:noFill/>
        </p:spPr>
      </p:pic>
      <p:pic>
        <p:nvPicPr>
          <p:cNvPr id="11268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564120" y="1571612"/>
            <a:ext cx="937234" cy="2433640"/>
          </a:xfrm>
          <a:prstGeom prst="rect">
            <a:avLst/>
          </a:prstGeom>
          <a:noFill/>
        </p:spPr>
      </p:pic>
      <p:pic>
        <p:nvPicPr>
          <p:cNvPr id="11269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1000108"/>
            <a:ext cx="2214538" cy="4152900"/>
          </a:xfrm>
          <a:prstGeom prst="rect">
            <a:avLst/>
          </a:prstGeom>
          <a:noFill/>
        </p:spPr>
      </p:pic>
      <p:pic>
        <p:nvPicPr>
          <p:cNvPr id="11270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86444" y="0"/>
            <a:ext cx="3364645" cy="2643182"/>
          </a:xfrm>
          <a:prstGeom prst="rect">
            <a:avLst/>
          </a:prstGeom>
          <a:noFill/>
        </p:spPr>
      </p:pic>
      <p:pic>
        <p:nvPicPr>
          <p:cNvPr id="9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</p:spPr>
      </p:pic>
      <p:pic>
        <p:nvPicPr>
          <p:cNvPr id="10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28650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8229600" cy="13572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Этапы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реализации проекта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357158" y="1643050"/>
            <a:ext cx="8429684" cy="4929222"/>
          </a:xfrm>
        </p:spPr>
        <p:txBody>
          <a:bodyPr>
            <a:normAutofit/>
          </a:bodyPr>
          <a:lstStyle/>
          <a:p>
            <a:pPr algn="l"/>
            <a:endParaRPr lang="ru-RU" sz="1800" b="1" dirty="0" smtClean="0">
              <a:solidFill>
                <a:srgbClr val="002060"/>
              </a:solidFill>
              <a:latin typeface="+mj-lt"/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1 этап  - подготовительный: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** Изучение методической литературы;</a:t>
            </a:r>
            <a:br>
              <a:rPr lang="ru-RU" sz="18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** Подбор художественной литературы;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 **Подготовка художественных материалов для продуктивной деятельности;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 **Определение содержания, методов, форм работы с детьми, родителями по проекту; 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** Знакомство детей и родителей с целями и задачами проекта.</a:t>
            </a:r>
            <a:endParaRPr lang="ru-RU" sz="1800" b="1" dirty="0" smtClean="0">
              <a:solidFill>
                <a:srgbClr val="002060"/>
              </a:solidFill>
              <a:latin typeface="+mj-lt"/>
            </a:endParaRP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 </a:t>
            </a: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2 этап – основной (реализация проекта)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**Внедрение в </a:t>
            </a:r>
            <a:r>
              <a:rPr lang="ru-RU" sz="1800" b="1" dirty="0" err="1" smtClean="0">
                <a:solidFill>
                  <a:srgbClr val="002060"/>
                </a:solidFill>
                <a:latin typeface="+mj-lt"/>
              </a:rPr>
              <a:t>воспитательно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 - образовательный процесс эффективных методов и приёмов по расширению знаний детей о «божьих коровках».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 </a:t>
            </a:r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3 этап – заключительный</a:t>
            </a: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**Организация и участие родителей в выставке «Берегите живую природу».</a:t>
            </a: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Итог: Презентация  проекта.</a:t>
            </a:r>
          </a:p>
          <a:p>
            <a:pPr algn="l">
              <a:buFont typeface="Wingdings" pitchFamily="2" charset="2"/>
              <a:buChar char="v"/>
            </a:pPr>
            <a:endParaRPr lang="ru-RU" sz="22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266" name="Picture 2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1239687" cy="857232"/>
          </a:xfrm>
          <a:prstGeom prst="rect">
            <a:avLst/>
          </a:prstGeom>
          <a:noFill/>
        </p:spPr>
      </p:pic>
      <p:pic>
        <p:nvPicPr>
          <p:cNvPr id="11267" name="Picture 3" descr="D:\С рабочего стола\№1 СТАРШАЯ ГРУППА 2017-2018г\1ПРОЕКТ на педсовет февраль 2018г\Картинки-анимашки к проекту Божья коровка\0_e1f86_3e6e2d72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858147" y="214290"/>
            <a:ext cx="1465702" cy="1366969"/>
          </a:xfrm>
          <a:prstGeom prst="rect">
            <a:avLst/>
          </a:prstGeom>
          <a:noFill/>
        </p:spPr>
      </p:pic>
      <p:pic>
        <p:nvPicPr>
          <p:cNvPr id="11268" name="Picture 4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564120" y="1571612"/>
            <a:ext cx="937234" cy="2433640"/>
          </a:xfrm>
          <a:prstGeom prst="rect">
            <a:avLst/>
          </a:prstGeom>
          <a:noFill/>
        </p:spPr>
      </p:pic>
      <p:pic>
        <p:nvPicPr>
          <p:cNvPr id="11269" name="Picture 5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36" y="2571744"/>
            <a:ext cx="728857" cy="1366818"/>
          </a:xfrm>
          <a:prstGeom prst="rect">
            <a:avLst/>
          </a:prstGeom>
          <a:noFill/>
        </p:spPr>
      </p:pic>
      <p:pic>
        <p:nvPicPr>
          <p:cNvPr id="11270" name="Picture 6" descr="D:\С рабочего стола\№1 СТАРШАЯ ГРУППА 2017-2018г\1ПРОЕКТ на педсовет февраль 2018г\Картинки-анимашки к проекту Божья коровка\0_1143d6_50cbe8d8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86444" y="0"/>
            <a:ext cx="3364645" cy="2643182"/>
          </a:xfrm>
          <a:prstGeom prst="rect">
            <a:avLst/>
          </a:prstGeom>
          <a:noFill/>
        </p:spPr>
      </p:pic>
      <p:pic>
        <p:nvPicPr>
          <p:cNvPr id="9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</p:spPr>
      </p:pic>
      <p:pic>
        <p:nvPicPr>
          <p:cNvPr id="10" name="Picture 6" descr="D:\С рабочего стола\№1 СТАРШАЯ ГРУППА 2017-2018г\1ПРОЕКТ на педсовет февраль 2018г\Картинки-анимашки к проекту Божья коровка\b4347b0a11fe66dbe5283d01d4bd53f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0" y="628650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8229600" cy="150019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Основополагающий вопрос: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(гипотеза)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857364"/>
            <a:ext cx="8143932" cy="3071834"/>
          </a:xfrm>
        </p:spPr>
        <p:txBody>
          <a:bodyPr>
            <a:normAutofit/>
          </a:bodyPr>
          <a:lstStyle/>
          <a:p>
            <a:pPr algn="ctr"/>
            <a:endParaRPr lang="ru-RU" sz="4000" b="1" i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+mj-lt"/>
              </a:rPr>
              <a:t>А опасна ли Божья коровка? </a:t>
            </a:r>
            <a:endParaRPr lang="ru-RU" sz="4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D:\С рабочего стола\№1 СТАРШАЯ ГРУППА 2017-2018г\1ПРОЕКТ на педсовет февраль 2018г\Картинки-анимашки к проекту Божья коровка\753484720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214942" y="3291196"/>
            <a:ext cx="3929058" cy="3566804"/>
          </a:xfrm>
          <a:prstGeom prst="rect">
            <a:avLst/>
          </a:prstGeom>
          <a:noFill/>
        </p:spPr>
      </p:pic>
      <p:pic>
        <p:nvPicPr>
          <p:cNvPr id="5" name="Picture 2" descr="D:\С рабочего стола\№1 СТАРШАЯ ГРУППА 2017-2018г\1ПРОЕКТ на педсовет февраль 2018г\Картинки-анимашки к проекту Божья коровка\753484720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3643306" cy="32861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1057</TotalTime>
  <Words>1171</Words>
  <Application>Microsoft Office PowerPoint</Application>
  <PresentationFormat>Экран (4:3)</PresentationFormat>
  <Paragraphs>175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Муниципальное бюджетное дошкольное образовательное учреждение  «ТЕРЕМОК»</vt:lpstr>
      <vt:lpstr>Тема проекта</vt:lpstr>
      <vt:lpstr>Слайд 3</vt:lpstr>
      <vt:lpstr>Актуальность проекта</vt:lpstr>
      <vt:lpstr>Цель проекта</vt:lpstr>
      <vt:lpstr>Узнать:     </vt:lpstr>
      <vt:lpstr>Задачи проекта</vt:lpstr>
      <vt:lpstr>Этапы  реализации проекта</vt:lpstr>
      <vt:lpstr>Основополагающий вопрос: (гипотеза)</vt:lpstr>
      <vt:lpstr>  Характеристика внешнего вида "божьей коровки»</vt:lpstr>
      <vt:lpstr>Слайд 11</vt:lpstr>
      <vt:lpstr>Общая характеристика "божьей коровки»</vt:lpstr>
      <vt:lpstr>Слайд 13</vt:lpstr>
      <vt:lpstr>Место обитания и образ жизни "божьей коровки»</vt:lpstr>
      <vt:lpstr>Слайд 15</vt:lpstr>
      <vt:lpstr>Питание  "божьей коровки"</vt:lpstr>
      <vt:lpstr>Слайд 17</vt:lpstr>
      <vt:lpstr>Размножение  и продолжительность жизни «божьей коровки»</vt:lpstr>
      <vt:lpstr>Слайд 19</vt:lpstr>
      <vt:lpstr>Почему "божья коровка" так называется?</vt:lpstr>
      <vt:lpstr>Слайд 21</vt:lpstr>
      <vt:lpstr>"Божья коровка» занесена в Красную  книгу </vt:lpstr>
      <vt:lpstr>Интересное про «божью коровку»</vt:lpstr>
      <vt:lpstr>Слайд 24</vt:lpstr>
      <vt:lpstr>Почему «божья коровка» опасна?</vt:lpstr>
      <vt:lpstr>Слайд 26</vt:lpstr>
      <vt:lpstr>Лепка</vt:lpstr>
      <vt:lpstr>Слайд 28</vt:lpstr>
      <vt:lpstr>Рисование</vt:lpstr>
      <vt:lpstr>Выставка детских рисунков</vt:lpstr>
      <vt:lpstr>Выставка поделок совместной деятельности родителей и детей </vt:lpstr>
      <vt:lpstr>Слайд 32</vt:lpstr>
      <vt:lpstr>Слайд 33</vt:lpstr>
      <vt:lpstr>Слайд 34</vt:lpstr>
      <vt:lpstr>Слайд 35</vt:lpstr>
      <vt:lpstr>Слайд 36</vt:lpstr>
      <vt:lpstr>Вывод</vt:lpstr>
      <vt:lpstr>Слайд 38</vt:lpstr>
      <vt:lpstr>Слайд 39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«Новоилимская СОШ имени Н.И.Черных»</dc:title>
  <cp:lastModifiedBy>USER</cp:lastModifiedBy>
  <cp:revision>129</cp:revision>
  <dcterms:modified xsi:type="dcterms:W3CDTF">2018-04-08T17:54:12Z</dcterms:modified>
</cp:coreProperties>
</file>