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29" autoAdjust="0"/>
  </p:normalViewPr>
  <p:slideViewPr>
    <p:cSldViewPr>
      <p:cViewPr>
        <p:scale>
          <a:sx n="80" d="100"/>
          <a:sy n="80" d="100"/>
        </p:scale>
        <p:origin x="930" y="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FBD3-8C78-47F0-8752-722D08FB93E7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C63-F55B-4265-B6B6-5A6E3A7233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491534"/>
      </p:ext>
    </p:extLst>
  </p:cSld>
  <p:clrMapOvr>
    <a:masterClrMapping/>
  </p:clrMapOvr>
  <p:transition>
    <p:sndAc>
      <p:stSnd>
        <p:snd r:embed="rId1" name="laser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FBD3-8C78-47F0-8752-722D08FB93E7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C63-F55B-4265-B6B6-5A6E3A7233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8797"/>
      </p:ext>
    </p:extLst>
  </p:cSld>
  <p:clrMapOvr>
    <a:masterClrMapping/>
  </p:clrMapOvr>
  <p:transition>
    <p:sndAc>
      <p:stSnd>
        <p:snd r:embed="rId1" name="laser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FBD3-8C78-47F0-8752-722D08FB93E7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C63-F55B-4265-B6B6-5A6E3A7233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6116827"/>
      </p:ext>
    </p:extLst>
  </p:cSld>
  <p:clrMapOvr>
    <a:masterClrMapping/>
  </p:clrMapOvr>
  <p:transition>
    <p:sndAc>
      <p:stSnd>
        <p:snd r:embed="rId1" name="laser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FBD3-8C78-47F0-8752-722D08FB93E7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C63-F55B-4265-B6B6-5A6E3A7233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2339927"/>
      </p:ext>
    </p:extLst>
  </p:cSld>
  <p:clrMapOvr>
    <a:masterClrMapping/>
  </p:clrMapOvr>
  <p:transition>
    <p:sndAc>
      <p:stSnd>
        <p:snd r:embed="rId1" name="laser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FBD3-8C78-47F0-8752-722D08FB93E7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C63-F55B-4265-B6B6-5A6E3A7233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4041121"/>
      </p:ext>
    </p:extLst>
  </p:cSld>
  <p:clrMapOvr>
    <a:masterClrMapping/>
  </p:clrMapOvr>
  <p:transition>
    <p:sndAc>
      <p:stSnd>
        <p:snd r:embed="rId1" name="laser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FBD3-8C78-47F0-8752-722D08FB93E7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C63-F55B-4265-B6B6-5A6E3A7233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6149807"/>
      </p:ext>
    </p:extLst>
  </p:cSld>
  <p:clrMapOvr>
    <a:masterClrMapping/>
  </p:clrMapOvr>
  <p:transition>
    <p:sndAc>
      <p:stSnd>
        <p:snd r:embed="rId1" name="laser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FBD3-8C78-47F0-8752-722D08FB93E7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C63-F55B-4265-B6B6-5A6E3A7233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9154813"/>
      </p:ext>
    </p:extLst>
  </p:cSld>
  <p:clrMapOvr>
    <a:masterClrMapping/>
  </p:clrMapOvr>
  <p:transition>
    <p:sndAc>
      <p:stSnd>
        <p:snd r:embed="rId1" name="laser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FBD3-8C78-47F0-8752-722D08FB93E7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C63-F55B-4265-B6B6-5A6E3A7233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2157479"/>
      </p:ext>
    </p:extLst>
  </p:cSld>
  <p:clrMapOvr>
    <a:masterClrMapping/>
  </p:clrMapOvr>
  <p:transition>
    <p:sndAc>
      <p:stSnd>
        <p:snd r:embed="rId1" name="laser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FBD3-8C78-47F0-8752-722D08FB93E7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C63-F55B-4265-B6B6-5A6E3A7233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1506650"/>
      </p:ext>
    </p:extLst>
  </p:cSld>
  <p:clrMapOvr>
    <a:masterClrMapping/>
  </p:clrMapOvr>
  <p:transition>
    <p:sndAc>
      <p:stSnd>
        <p:snd r:embed="rId1" name="laser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FBD3-8C78-47F0-8752-722D08FB93E7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C63-F55B-4265-B6B6-5A6E3A7233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9342470"/>
      </p:ext>
    </p:extLst>
  </p:cSld>
  <p:clrMapOvr>
    <a:masterClrMapping/>
  </p:clrMapOvr>
  <p:transition>
    <p:sndAc>
      <p:stSnd>
        <p:snd r:embed="rId1" name="laser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FBD3-8C78-47F0-8752-722D08FB93E7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C63-F55B-4265-B6B6-5A6E3A7233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9553100"/>
      </p:ext>
    </p:extLst>
  </p:cSld>
  <p:clrMapOvr>
    <a:masterClrMapping/>
  </p:clrMapOvr>
  <p:transition>
    <p:sndAc>
      <p:stSnd>
        <p:snd r:embed="rId1" name="laser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5FBD3-8C78-47F0-8752-722D08FB93E7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58C63-F55B-4265-B6B6-5A6E3A7233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303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ndAc>
      <p:stSnd>
        <p:snd r:embed="rId13" name="laser.wav" builtIn="1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hyperlink" Target="http://pddmaster.ru/documents/pdd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11.xml"/><Relationship Id="rId3" Type="http://schemas.openxmlformats.org/officeDocument/2006/relationships/slide" Target="slide23.xml"/><Relationship Id="rId7" Type="http://schemas.openxmlformats.org/officeDocument/2006/relationships/slide" Target="slide5.xml"/><Relationship Id="rId12" Type="http://schemas.openxmlformats.org/officeDocument/2006/relationships/slide" Target="slide29.xml"/><Relationship Id="rId17" Type="http://schemas.openxmlformats.org/officeDocument/2006/relationships/slide" Target="slide21.xml"/><Relationship Id="rId2" Type="http://schemas.openxmlformats.org/officeDocument/2006/relationships/audio" Target="../media/audio1.wav"/><Relationship Id="rId16" Type="http://schemas.openxmlformats.org/officeDocument/2006/relationships/slide" Target="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11" Type="http://schemas.openxmlformats.org/officeDocument/2006/relationships/slide" Target="slide17.xml"/><Relationship Id="rId5" Type="http://schemas.openxmlformats.org/officeDocument/2006/relationships/slide" Target="slide13.xml"/><Relationship Id="rId15" Type="http://schemas.openxmlformats.org/officeDocument/2006/relationships/slide" Target="slide31.xml"/><Relationship Id="rId10" Type="http://schemas.openxmlformats.org/officeDocument/2006/relationships/slide" Target="slide7.xml"/><Relationship Id="rId4" Type="http://schemas.openxmlformats.org/officeDocument/2006/relationships/slide" Target="slide3.xml"/><Relationship Id="rId9" Type="http://schemas.openxmlformats.org/officeDocument/2006/relationships/slide" Target="slide27.xml"/><Relationship Id="rId14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556792"/>
            <a:ext cx="63367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СВОЯ ИГРА по правилам </a:t>
            </a:r>
          </a:p>
          <a:p>
            <a:pPr algn="ctr"/>
            <a:r>
              <a:rPr lang="ru-RU" sz="8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ПДД</a:t>
            </a:r>
            <a:endParaRPr lang="ru-RU" sz="8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8413580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2651"/>
            <a:ext cx="24466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Ответ  – 2 – 50 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700808"/>
            <a:ext cx="7200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В данном случае велосипедист нарушает пункт 24.2 ПДД:</a:t>
            </a:r>
          </a:p>
          <a:p>
            <a:pPr algn="ctr"/>
            <a:r>
              <a:rPr lang="ru-RU" sz="2800" dirty="0"/>
              <a:t>24.2. Допускается движение велосипедистов в возрасте старше 14 лет:</a:t>
            </a:r>
          </a:p>
          <a:p>
            <a:pPr algn="ctr"/>
            <a:r>
              <a:rPr lang="ru-RU" sz="2800" b="1" u="sng" dirty="0">
                <a:solidFill>
                  <a:srgbClr val="FF0000"/>
                </a:solidFill>
              </a:rPr>
              <a:t>по правому краю проезжей части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4999594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85728"/>
            <a:ext cx="2603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Вопрос – 2 – 40 </a:t>
            </a:r>
            <a:endParaRPr lang="ru-RU" sz="28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57158" y="857232"/>
            <a:ext cx="81439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Кто из водителей мопедов занял правильное положение на полосе движения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Рисунок 3" descr="http://pddmaster.ru/img/text/161105-34-10-ab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1538" y="1857364"/>
            <a:ext cx="6858048" cy="2857520"/>
          </a:xfrm>
          <a:prstGeom prst="rect">
            <a:avLst/>
          </a:prstGeom>
          <a:noFill/>
          <a:ln>
            <a:noFill/>
          </a:ln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928662" y="4857760"/>
            <a:ext cx="678661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Только водитель мопеда 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514350" marR="0" lvl="0" indent="-514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Только водитель мопеда Б.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514350" marR="0" lvl="0" indent="-514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Оба.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7715670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88091"/>
            <a:ext cx="24466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Ответ  – 2 – 40 </a:t>
            </a:r>
            <a:endParaRPr lang="ru-RU" sz="2800" b="1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71472" y="1000108"/>
            <a:ext cx="821537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Ситуация регламентирована пунктом 24.7 ПДД: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24.7. Водители мопедов должны двигаться по правому краю проезжей части в один ряд либо по полосе для велосипедистов.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Допускается движение водителей мопедов по обочине, если это не создает помех пешеходам.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Правильное положение на проезжей части занял только водитель мопеда Б.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537144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85728"/>
            <a:ext cx="46560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Вопрос – 3 – 20 </a:t>
            </a:r>
            <a:endParaRPr lang="ru-RU" sz="2800" b="1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85720" y="714356"/>
            <a:ext cx="857256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рисунке изображены дорожные знаки: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"Автомагистраль". Дорога, на которой действуют требования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Правил дорожного движения Российской Федерации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устанавливающие порядок движения по автомагистралям.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Рисунок 4" descr="Знак 5.1 Автомагистраль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3000372"/>
            <a:ext cx="2143140" cy="314327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2500298" y="3071810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/>
              <a:t>Что запрещается на автомагистралях 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528014420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28597" y="1142984"/>
            <a:ext cx="8429684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автомагистралях запрещается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движение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пешеходов, домашних животных, велосипедов,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мопедов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тракторов и самоходных машин,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иных транспортных средств, скорость которых по технической характеристике или их состоянию менее 40 км/ч;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движение грузовых автомобилей с разрешенной максимальной массой более 3,5 т далее второй полосы;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остановка вне специальных площадок для стоянки, обозначенных знаком 6.4 или 7.11;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разворот и въезд в технологические разрывы разделительной полосы;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движение задним ходом;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учебная езда.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428604"/>
            <a:ext cx="24466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Ответ</a:t>
            </a:r>
            <a:r>
              <a:rPr lang="ru-RU" sz="2800" dirty="0" smtClean="0">
                <a:hlinkClick r:id="rId3" action="ppaction://hlinksldjump"/>
              </a:rPr>
              <a:t>  </a:t>
            </a:r>
            <a:r>
              <a:rPr lang="ru-RU" sz="2800" b="1" dirty="0" smtClean="0">
                <a:hlinkClick r:id="rId3" action="ppaction://hlinksldjump"/>
              </a:rPr>
              <a:t>– 3 – 20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878366099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26035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Вопрос – 3 – 40 </a:t>
            </a:r>
            <a:endParaRPr lang="ru-RU" sz="2800" b="1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85720" y="1142984"/>
            <a:ext cx="850112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Разрешено ли перевозить людей в прицепе-даче?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Разрешено.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Разрешено при наличии мест для сидения пассажиров.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Запрещено.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8402894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24466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Ответ  – 3 – 40 </a:t>
            </a:r>
            <a:endParaRPr lang="ru-RU" sz="2800" b="1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1" y="928670"/>
            <a:ext cx="857256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Ситуация регламентирована пунктом 22.8 ПДД: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22.8.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Запрещается перевозить людей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вне кабины автомобиля (кроме случаев перевозки людей в кузове грузового автомобиля с бортовой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платформой или в кузове-фургоне), трактора, других самоходных машин, на грузовом прицепе, 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прицепе-даче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кузове грузового мотоцикла и вне предусмотренных конструкцией мотоцикла мест для сидения;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сверх количества, предусмотренного технической характеристикой транспортного средства.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7802679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0"/>
            <a:ext cx="2603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Вопрос – 3 – 60 </a:t>
            </a:r>
            <a:endParaRPr lang="ru-RU" sz="2800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642918"/>
            <a:ext cx="82153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Можно ли водителю поставить автомобиль на стоянку указанным способом?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pic>
        <p:nvPicPr>
          <p:cNvPr id="4" name="Рисунок 3" descr="http://pddmaster.ru/img/text/161105-30-12-ab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786" y="1714488"/>
            <a:ext cx="7072362" cy="257176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85720" y="4578003"/>
            <a:ext cx="8858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Можно.</a:t>
            </a:r>
            <a:endParaRPr lang="ru-RU" sz="2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Можно, если при этом не будут созданы помехи для движения других транспортных средств.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Нельзя.</a:t>
            </a: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6886066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85728"/>
            <a:ext cx="24466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Ответ  – 3 – 60 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071546"/>
            <a:ext cx="8501121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Ситуация регламентирована пунктом 12.2 ПДД:</a:t>
            </a:r>
            <a:endParaRPr lang="ru-RU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12.2.</a:t>
            </a:r>
            <a:r>
              <a:rPr lang="ru-RU" sz="28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Ставить транспортное средство разрешается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u="sng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один ряд параллельно краю проезжей части</a:t>
            </a:r>
            <a:r>
              <a:rPr lang="ru-RU" sz="28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 исключением тех мест, конфигурация (местное уширение проезжей части) которых допускает иное расположение транспортных средств. Двухколесные транспортные средства без бокового прицепа допускается ставить в два ряда.</a:t>
            </a:r>
            <a:endParaRPr lang="ru-RU" sz="28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prstClr val="black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Водитель легкового автомобиля нарушил правила.</a:t>
            </a:r>
            <a:endParaRPr lang="ru-RU" sz="4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3014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Вопрос – 3 – 80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0"/>
            <a:ext cx="2295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071545"/>
            <a:ext cx="835824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 какой скоростью мотоциклам разрешается движение вне населенных пунктов на всех дорогах?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 более 70 км/ч.</a:t>
            </a:r>
            <a:endParaRPr lang="ru-RU" sz="2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 более 90 км/ч.</a:t>
            </a:r>
            <a:endParaRPr lang="ru-RU" sz="2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 более 110 км/ч.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00256181"/>
              </p:ext>
            </p:extLst>
          </p:nvPr>
        </p:nvGraphicFramePr>
        <p:xfrm>
          <a:off x="971600" y="332656"/>
          <a:ext cx="7272808" cy="6191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4016"/>
                <a:gridCol w="2424016"/>
                <a:gridCol w="2424776"/>
              </a:tblGrid>
              <a:tr h="933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II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III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933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dirty="0">
                          <a:effectLst/>
                          <a:hlinkClick r:id="rId3" action="ppaction://hlinksldjump"/>
                        </a:rPr>
                        <a:t>5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chemeClr val="bg1"/>
                          </a:solidFill>
                          <a:effectLst/>
                          <a:hlinkClick r:id="rId4" action="ppaction://hlinksldjump"/>
                        </a:rPr>
                        <a:t>10</a:t>
                      </a:r>
                      <a:endParaRPr lang="ru-RU" sz="3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chemeClr val="bg1"/>
                          </a:solidFill>
                          <a:effectLst/>
                          <a:hlinkClick r:id="rId5" action="ppaction://hlinksldjump"/>
                        </a:rPr>
                        <a:t>20</a:t>
                      </a:r>
                      <a:endParaRPr lang="ru-RU" sz="3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933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dirty="0">
                          <a:effectLst/>
                          <a:hlinkClick r:id="rId6" action="ppaction://hlinksldjump"/>
                        </a:rPr>
                        <a:t>10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chemeClr val="bg1"/>
                          </a:solidFill>
                          <a:effectLst/>
                          <a:hlinkClick r:id="rId7" action="ppaction://hlinksldjump"/>
                        </a:rPr>
                        <a:t>20</a:t>
                      </a:r>
                      <a:endParaRPr lang="ru-RU" sz="3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 smtClean="0">
                          <a:solidFill>
                            <a:schemeClr val="bg1"/>
                          </a:solidFill>
                          <a:effectLst/>
                          <a:hlinkClick r:id="rId8" action="ppaction://hlinksldjump"/>
                        </a:rPr>
                        <a:t>40</a:t>
                      </a:r>
                      <a:endParaRPr lang="ru-RU" sz="3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933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dirty="0">
                          <a:effectLst/>
                          <a:hlinkClick r:id="rId9" action="ppaction://hlinksldjump"/>
                        </a:rPr>
                        <a:t>15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chemeClr val="bg1"/>
                          </a:solidFill>
                          <a:effectLst/>
                          <a:hlinkClick r:id="rId10" action="ppaction://hlinksldjump"/>
                        </a:rPr>
                        <a:t>30</a:t>
                      </a:r>
                      <a:endParaRPr lang="ru-RU" sz="3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chemeClr val="bg1"/>
                          </a:solidFill>
                          <a:effectLst/>
                          <a:hlinkClick r:id="rId11" action="ppaction://hlinksldjump"/>
                        </a:rPr>
                        <a:t>60</a:t>
                      </a:r>
                      <a:endParaRPr lang="ru-RU" sz="3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933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dirty="0">
                          <a:effectLst/>
                          <a:hlinkClick r:id="rId12" action="ppaction://hlinksldjump"/>
                        </a:rPr>
                        <a:t>20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chemeClr val="bg1"/>
                          </a:solidFill>
                          <a:effectLst/>
                          <a:hlinkClick r:id="rId13" action="ppaction://hlinksldjump"/>
                        </a:rPr>
                        <a:t>40</a:t>
                      </a:r>
                      <a:endParaRPr lang="ru-RU" sz="3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chemeClr val="bg1"/>
                          </a:solidFill>
                          <a:effectLst/>
                          <a:hlinkClick r:id="rId14" action="ppaction://hlinksldjump"/>
                        </a:rPr>
                        <a:t>80</a:t>
                      </a:r>
                      <a:endParaRPr lang="ru-RU" sz="3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933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dirty="0">
                          <a:effectLst/>
                          <a:hlinkClick r:id="rId15" action="ppaction://hlinksldjump"/>
                        </a:rPr>
                        <a:t>25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chemeClr val="bg1"/>
                          </a:solidFill>
                          <a:effectLst/>
                          <a:hlinkClick r:id="rId16" action="ppaction://hlinksldjump"/>
                        </a:rPr>
                        <a:t>50</a:t>
                      </a:r>
                      <a:endParaRPr lang="ru-RU" sz="3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chemeClr val="bg1"/>
                          </a:solidFill>
                          <a:effectLst/>
                          <a:hlinkClick r:id="rId17" action="ppaction://hlinksldjump"/>
                        </a:rPr>
                        <a:t>100</a:t>
                      </a:r>
                      <a:endParaRPr lang="ru-RU" sz="3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23690890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27271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Ответ – 3 – 80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571612"/>
            <a:ext cx="8286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Вне населенных пунктов разрешается движение: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800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514350" lvl="0" indent="-5143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8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Междугородним и маломестным автобусам и </a:t>
            </a:r>
            <a:r>
              <a:rPr lang="ru-RU" sz="2800" u="sng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мотоциклам на всех дорогах – </a:t>
            </a:r>
          </a:p>
          <a:p>
            <a:pPr marL="514350" lvl="0" indent="-5143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800" u="sng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 более 90 км/ч</a:t>
            </a:r>
            <a:r>
              <a:rPr lang="ru-RU" sz="28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sz="3600" dirty="0" smtClean="0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27863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Вопрос – 3 – 100 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14348" y="1214422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Что запрещается делать водителям скутеров?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0"/>
            <a:ext cx="24659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Ответ – 3 – 100</a:t>
            </a:r>
            <a:endParaRPr lang="ru-RU" sz="2800" b="1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85720" y="500042"/>
            <a:ext cx="8501122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Велосипедистам и водителям мопедов запрещается: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управлять велосипедом, мопедом, не держась за руль хотя бы одной рукой;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перевозить груз, который выступает более чем на 0,5 м по длине или ширине за габариты, или груз, мешающий управлению;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перевозить пассажиров, если это не предусмотрено конструкцией транспортного средства;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перевозить детей до 7 лет при отсутствии специально оборудованных для них мест;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поворачивать налево или разворачиваться на дорогах с трамвайным движением и на дорогах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имеющих более одной полосы для движения в данном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направлении;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двигаться по дороге без застегнутого мотошлема (для водителей мопедов);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пересекать дорогу по пешеходным переходам.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24.9. Запрещается буксировка велосипедов и мопедов, а также буксировка велосипедами и мопедами, кроме буксировки прицепа, предназначенного для эксплуатации с велосипедом или мопедом.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Вопрос – 1 – 5</a:t>
            </a:r>
            <a:endParaRPr lang="ru-RU" sz="2800" b="1" dirty="0"/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57159" y="928670"/>
            <a:ext cx="8429684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Когда необходимо включение ближнего света на скутере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85728"/>
            <a:ext cx="21004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Ответ – 1 – 5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643050"/>
            <a:ext cx="778674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19.5. </a:t>
            </a:r>
            <a:r>
              <a:rPr lang="ru-RU" sz="28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светлое время суток на всех движущихся транспортных средствах с целью их обозначения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должны включаться фары ближнего света или дневные ходовые огни.</a:t>
            </a:r>
            <a:endParaRPr lang="ru-RU" sz="3600" dirty="0" smtClean="0">
              <a:latin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laser.wav" builtIn="1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hlinkClick r:id="rId3" action="ppaction://hlinksldjump"/>
          </p:cNvPr>
          <p:cNvSpPr/>
          <p:nvPr/>
        </p:nvSpPr>
        <p:spPr>
          <a:xfrm>
            <a:off x="357158" y="261610"/>
            <a:ext cx="25218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Вопрос – 1 – 10</a:t>
            </a:r>
            <a:endParaRPr lang="ru-RU" sz="2800" b="1" dirty="0"/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57158" y="1429865"/>
            <a:ext cx="850112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Какой минимальный возраст необходимо иметь для управления скутером?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laser.wav" builtIn="1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23649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Ответ  – 1 – 10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214422"/>
            <a:ext cx="835824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24.1.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Управлять велосипедом, гужевой повозкой (санями), быть погонщиком вьючных, верховых животных или стада при движении по дорогам разрешается лицам не моложе 14 лет, а мопедом – не моложе 16 лет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4071942"/>
            <a:ext cx="82868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На скутер можно садиться только с 16 лет и ни днем раньше.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/>
              <a:t>Кроме того, начиная </a:t>
            </a:r>
            <a:r>
              <a:rPr lang="ru-RU" sz="2800" b="1" dirty="0" smtClean="0">
                <a:solidFill>
                  <a:srgbClr val="FF0000"/>
                </a:solidFill>
              </a:rPr>
              <a:t>с 5 ноября 2013 года водитель скутера должен иметь права категории М</a:t>
            </a:r>
            <a:r>
              <a:rPr lang="ru-RU" sz="2800" dirty="0" smtClean="0">
                <a:solidFill>
                  <a:srgbClr val="FF0000"/>
                </a:solidFill>
              </a:rPr>
              <a:t>, </a:t>
            </a:r>
            <a:r>
              <a:rPr lang="ru-RU" sz="2800" b="1" dirty="0" smtClean="0"/>
              <a:t>либо любой другой категории.</a:t>
            </a:r>
            <a:endParaRPr lang="ru-RU" sz="2800" b="1" dirty="0"/>
          </a:p>
        </p:txBody>
      </p:sp>
    </p:spTree>
  </p:cSld>
  <p:clrMapOvr>
    <a:masterClrMapping/>
  </p:clrMapOvr>
  <p:transition>
    <p:sndAc>
      <p:stSnd>
        <p:snd r:embed="rId2" name="laser.wav" builtIn="1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2521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Вопрос – 1 – 15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1916832"/>
            <a:ext cx="46474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Что такое велосипед?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2283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Ответ  – 1 –15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340768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Велосипед" - транспортное средство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кроме инвалидных колясок, которое имеет по крайней мере два колеса и приводится в движение как правило мускульной энергией лиц, находящихся на этом транспортном средстве, в частности при помощи педалей или рукояток, и может также иметь электродвигатель номинальной максимальной мощностью в режиме длительной нагрузки, не превышающей 0,25 кВт, автоматически отключающийся на скорости более 25 км/ч.</a:t>
            </a:r>
          </a:p>
        </p:txBody>
      </p:sp>
    </p:spTree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2521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Вопрос – 1 – 20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196752"/>
            <a:ext cx="69894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Где можно ехать на велосипеде?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Рисунок 3" descr="Расположение велосипедиста на проезжей части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2823" y="1844824"/>
            <a:ext cx="5715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010" r="50000" b="23642"/>
          <a:stretch/>
        </p:blipFill>
        <p:spPr bwMode="auto">
          <a:xfrm>
            <a:off x="827584" y="2015230"/>
            <a:ext cx="3924435" cy="335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43608" y="260648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hlinkClick r:id="rId4" action="ppaction://hlinksldjump"/>
              </a:rPr>
              <a:t>Вопрос  - 2-10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087869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ДТП с велосипедистом при выезде из двора</a:t>
            </a:r>
            <a:endParaRPr lang="ru-RU" dirty="0"/>
          </a:p>
          <a:p>
            <a:r>
              <a:rPr lang="ru-RU" dirty="0"/>
              <a:t>Рассмотрим схему еще одного популярного ДТП с участием велосипедиста:</a:t>
            </a:r>
          </a:p>
        </p:txBody>
      </p:sp>
    </p:spTree>
    <p:extLst>
      <p:ext uri="{BB962C8B-B14F-4D97-AF65-F5344CB8AC3E}">
        <p14:creationId xmlns:p14="http://schemas.microsoft.com/office/powerpoint/2010/main" xmlns="" val="2556513144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2283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Ответ – 1 – 20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305342"/>
            <a:ext cx="81369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Движение велосипедистов старше 14 лет</a:t>
            </a:r>
            <a:r>
              <a:rPr lang="ru-RU" dirty="0">
                <a:solidFill>
                  <a:srgbClr val="FF0000"/>
                </a:solidFill>
              </a:rPr>
              <a:t> возможно в порядке убывания: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По велосипедной, вело пешеходной дорожкам или полосе для велосипедистов.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По правому краю проезжей части.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По обочине.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По тротуару или пешеходной дорожке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endParaRPr lang="ru-RU" dirty="0"/>
          </a:p>
          <a:p>
            <a:r>
              <a:rPr lang="ru-RU" dirty="0" smtClean="0"/>
              <a:t>	Обратите </a:t>
            </a:r>
            <a:r>
              <a:rPr lang="ru-RU" dirty="0"/>
              <a:t>внимание, что каждый последующий пункт в вышеприведенном списке подразумевает, что предыдущие пункты отсутствуют. Например, по обочине (пункт 3) можно ехать только при отсутствии велосипедной дорожки или полосы, а также отсутствии возможности движения по правому краю проезжей части.</a:t>
            </a:r>
          </a:p>
        </p:txBody>
      </p:sp>
    </p:spTree>
  </p:cSld>
  <p:clrMapOvr>
    <a:masterClrMapping/>
  </p:clrMapOvr>
  <p:transition>
    <p:sndAc>
      <p:stSnd>
        <p:snd r:embed="rId2" name="laser.wav" builtIn="1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26869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+mj-lt"/>
                <a:cs typeface="Arial" panose="020B0604020202020204" pitchFamily="34" charset="0"/>
                <a:hlinkClick r:id="rId3" action="ppaction://hlinksldjump"/>
              </a:rPr>
              <a:t>Вопрос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 – 1 – 25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907865"/>
            <a:ext cx="734906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Какими световыми  приборами оборудуется 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велосипед?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laser.wav" builtIn="1"/>
      </p:stSnd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2283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Ответ – 1 – 25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856895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FF0000"/>
                </a:solidFill>
              </a:rPr>
              <a:t>В темное время суток на велосипеде должны быть включены фары или фонари, а в светлое время суток ближний свет фар или дневные ходовые огни:</a:t>
            </a:r>
          </a:p>
          <a:p>
            <a:r>
              <a:rPr lang="ru-RU" b="1" dirty="0">
                <a:solidFill>
                  <a:srgbClr val="FF0000"/>
                </a:solidFill>
              </a:rPr>
              <a:t>19.1.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В темное время суток и в условиях недостаточной видимости независимо от освещения дороги, а также в тоннелях на движущемся транспортном средстве должны быть включены следующие световые </a:t>
            </a:r>
            <a:r>
              <a:rPr lang="ru-RU" dirty="0" smtClean="0"/>
              <a:t>приборы на </a:t>
            </a:r>
            <a:r>
              <a:rPr lang="ru-RU" dirty="0"/>
              <a:t>всех механических транспортных </a:t>
            </a:r>
            <a:r>
              <a:rPr lang="ru-RU" dirty="0" smtClean="0"/>
              <a:t>средствах: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На мопедах </a:t>
            </a:r>
            <a:r>
              <a:rPr lang="ru-RU" dirty="0"/>
              <a:t>- фары дальнего или ближнего </a:t>
            </a:r>
            <a:r>
              <a:rPr lang="ru-RU" dirty="0" smtClean="0"/>
              <a:t>света;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 На  </a:t>
            </a:r>
            <a:r>
              <a:rPr lang="ru-RU" dirty="0"/>
              <a:t>велосипедах - фары или </a:t>
            </a:r>
            <a:r>
              <a:rPr lang="ru-RU" dirty="0" smtClean="0"/>
              <a:t>фонари;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/>
              <a:t>Н</a:t>
            </a:r>
            <a:r>
              <a:rPr lang="ru-RU" dirty="0" smtClean="0"/>
              <a:t>а </a:t>
            </a:r>
            <a:r>
              <a:rPr lang="ru-RU" dirty="0"/>
              <a:t>гужевых повозках - фонари (при их наличии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r>
              <a:rPr lang="ru-RU" b="1" dirty="0">
                <a:solidFill>
                  <a:srgbClr val="FF0000"/>
                </a:solidFill>
              </a:rPr>
              <a:t>19.5.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В светлое время суток на всех движущихся транспортных средствах с целью их обозначения должны включаться фары ближнего света или дневные ходовые огни.</a:t>
            </a:r>
          </a:p>
          <a:p>
            <a:endParaRPr lang="ru-RU" dirty="0" smtClean="0"/>
          </a:p>
          <a:p>
            <a:pPr algn="ctr"/>
            <a:r>
              <a:rPr lang="ru-RU" dirty="0"/>
              <a:t>	</a:t>
            </a:r>
            <a:r>
              <a:rPr lang="ru-RU" sz="2000" dirty="0">
                <a:solidFill>
                  <a:srgbClr val="FF0000"/>
                </a:solidFill>
              </a:rPr>
              <a:t>Е</a:t>
            </a:r>
            <a:r>
              <a:rPr lang="ru-RU" sz="2000" dirty="0" smtClean="0">
                <a:solidFill>
                  <a:srgbClr val="FF0000"/>
                </a:solidFill>
              </a:rPr>
              <a:t>сли требования ПДД будут нарушены по  использованию  ближнего света </a:t>
            </a:r>
            <a:r>
              <a:rPr lang="ru-RU" sz="2000" dirty="0">
                <a:solidFill>
                  <a:srgbClr val="FF0000"/>
                </a:solidFill>
              </a:rPr>
              <a:t>фар или </a:t>
            </a:r>
            <a:r>
              <a:rPr lang="ru-RU" sz="2000" dirty="0" smtClean="0">
                <a:solidFill>
                  <a:srgbClr val="FF0000"/>
                </a:solidFill>
              </a:rPr>
              <a:t>дневных ходовых огней </a:t>
            </a:r>
            <a:r>
              <a:rPr lang="ru-RU" sz="2000" dirty="0">
                <a:solidFill>
                  <a:srgbClr val="FF0000"/>
                </a:solidFill>
              </a:rPr>
              <a:t>при движении </a:t>
            </a:r>
            <a:r>
              <a:rPr lang="ru-RU" sz="2000" dirty="0" smtClean="0">
                <a:solidFill>
                  <a:srgbClr val="FF0000"/>
                </a:solidFill>
              </a:rPr>
              <a:t>днем в этих случаях  сотрудники </a:t>
            </a:r>
            <a:r>
              <a:rPr lang="ru-RU" sz="2000" dirty="0">
                <a:solidFill>
                  <a:srgbClr val="FF0000"/>
                </a:solidFill>
              </a:rPr>
              <a:t>ГИБДД могут наложить штраф практически на любого водителя велосипеда</a:t>
            </a:r>
            <a:r>
              <a:rPr lang="ru-RU" sz="2000" dirty="0" smtClean="0">
                <a:solidFill>
                  <a:srgbClr val="FF0000"/>
                </a:solidFill>
              </a:rPr>
              <a:t>.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laser.wav" builtIn="1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80728"/>
            <a:ext cx="8064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Обращаю внимание велосипедистов, что также следует поступать в том числе и при движении по главной дороге на перекрестке. В данном случае преимущественное право проезда действительно у Вас имеется, однако водитель более низкого легкового автомобиля может вас попросту не заметить. Виноват в ДТП будет он, однако Вам от этого легче не будет.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332656"/>
            <a:ext cx="2145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Ответ  - 2 -10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496098309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Рисунок 5" descr="ДТП с велосипедистом на пешеходном переход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69464" y="3501008"/>
            <a:ext cx="3672408" cy="293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980728"/>
            <a:ext cx="72728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ДТП с велосипедистом на пешеходном переходе</a:t>
            </a:r>
          </a:p>
          <a:p>
            <a:r>
              <a:rPr lang="ru-RU" sz="2800" dirty="0" smtClean="0"/>
              <a:t>Еще одно довольно популярное ДТП - движение велосипедиста по пешеходному переходу: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332656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hlinkClick r:id="rId4" action="ppaction://hlinksldjump"/>
              </a:rPr>
              <a:t>Вопрос – 2 - 20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2424556633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24466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Ответ  – 2 – 20 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844824"/>
            <a:ext cx="784887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 данном случае в ДТП виноват велосипедист. Вполне естественно, что суды обычно принимают сторону водителя и это не противоречит здравому смыслу. Ведь водитель не может своевременно отреагировать на велосипед, движущийся со скоростью 20-30 км/ч и не успевает затормозить.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568102610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301629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ДТП на остановке общественного </a:t>
            </a:r>
            <a:r>
              <a:rPr lang="ru-RU" sz="2800" b="1" dirty="0" smtClean="0">
                <a:solidFill>
                  <a:srgbClr val="FF0000"/>
                </a:solidFill>
              </a:rPr>
              <a:t>транспорта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15062"/>
            <a:ext cx="29065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Вопрос т  – 2 – 30 </a:t>
            </a:r>
            <a:endParaRPr lang="ru-RU" sz="2800" b="1" dirty="0"/>
          </a:p>
        </p:txBody>
      </p:sp>
      <p:pic>
        <p:nvPicPr>
          <p:cNvPr id="4" name="Рисунок 3" descr="ДТП на остановке общественного транспорта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352411"/>
            <a:ext cx="4032448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18362" y="2924944"/>
            <a:ext cx="42484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На остановке общественного транспорта останавливаются один или несколько автобусов/троллейбусов. Велосипедист пытается их объехать и перестаивается несколько левее. </a:t>
            </a:r>
          </a:p>
        </p:txBody>
      </p:sp>
    </p:spTree>
    <p:extLst>
      <p:ext uri="{BB962C8B-B14F-4D97-AF65-F5344CB8AC3E}">
        <p14:creationId xmlns:p14="http://schemas.microsoft.com/office/powerpoint/2010/main" xmlns="" val="3742106341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916832"/>
            <a:ext cx="85689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Виновник в данном случае будет зависеть от того, с кем произойдет столкновение. Если велосипедист врежется в автобус, то в соответствии с пунктов 18.3 ПДД, виновниками будут являться оба водителя. </a:t>
            </a:r>
            <a:endParaRPr lang="ru-RU" sz="2800" dirty="0" smtClean="0"/>
          </a:p>
          <a:p>
            <a:endParaRPr lang="ru-RU" sz="2800" dirty="0"/>
          </a:p>
          <a:p>
            <a:r>
              <a:rPr lang="ru-RU" sz="2800" dirty="0" smtClean="0"/>
              <a:t>Если </a:t>
            </a:r>
            <a:r>
              <a:rPr lang="ru-RU" sz="2800" dirty="0"/>
              <a:t>же велосипедист перестроится влево и заденет автомобиль, движущийся без изменения направления, то в ДТП виноват будет он сам.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404664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Ответ – 2 – 30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030100882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97511"/>
            <a:ext cx="82809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Движение велосипеда навстречу автомобилям</a:t>
            </a:r>
            <a:endParaRPr lang="ru-RU" sz="2800" dirty="0"/>
          </a:p>
          <a:p>
            <a:r>
              <a:rPr lang="ru-RU" sz="2800" dirty="0"/>
              <a:t>Еще одно типичное ДТП, виновником которого является велосипедист, - столкновение при движении навстречу автомобилям: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260648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hlinkClick r:id="rId3" action="ppaction://hlinksldjump"/>
              </a:rPr>
              <a:t>Вопрос – 2 – 50 </a:t>
            </a:r>
            <a:endParaRPr lang="ru-RU" sz="2800" b="1" dirty="0"/>
          </a:p>
        </p:txBody>
      </p:sp>
      <p:pic>
        <p:nvPicPr>
          <p:cNvPr id="5" name="Рисунок 4" descr="Движение велосипеда навстречу автомобилям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2924944"/>
            <a:ext cx="3762501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51082358"/>
      </p:ext>
    </p:extLst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1244</Words>
  <Application>Microsoft Office PowerPoint</Application>
  <PresentationFormat>Экран (4:3)</PresentationFormat>
  <Paragraphs>157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=СЕРГЕЙ=МАОУ "СОШ № 26"</cp:lastModifiedBy>
  <cp:revision>25</cp:revision>
  <dcterms:created xsi:type="dcterms:W3CDTF">2017-02-28T09:06:44Z</dcterms:created>
  <dcterms:modified xsi:type="dcterms:W3CDTF">2017-03-16T04:42:30Z</dcterms:modified>
</cp:coreProperties>
</file>