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7" r:id="rId7"/>
    <p:sldId id="261" r:id="rId8"/>
    <p:sldId id="281" r:id="rId9"/>
    <p:sldId id="270" r:id="rId10"/>
    <p:sldId id="271" r:id="rId11"/>
    <p:sldId id="265" r:id="rId12"/>
    <p:sldId id="262" r:id="rId13"/>
    <p:sldId id="274" r:id="rId14"/>
    <p:sldId id="263" r:id="rId15"/>
    <p:sldId id="268" r:id="rId16"/>
    <p:sldId id="266" r:id="rId17"/>
    <p:sldId id="269" r:id="rId18"/>
    <p:sldId id="272" r:id="rId19"/>
    <p:sldId id="273" r:id="rId20"/>
    <p:sldId id="275" r:id="rId21"/>
    <p:sldId id="277" r:id="rId22"/>
    <p:sldId id="276" r:id="rId23"/>
    <p:sldId id="278" r:id="rId24"/>
    <p:sldId id="279" r:id="rId25"/>
    <p:sldId id="282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6661-7B1E-44E7-917B-18B385BA7593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09E1-E0D4-4C9A-884A-2326143E4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2FE7E-235E-4714-B2BB-7C3D3DAC617E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C319-E9FD-466F-A81D-98D5134A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963E4-D9E1-4D8F-AD1C-67B6DE909C95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D3F9-634F-43A7-A03E-D4C118D5D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7F49-1518-4EF6-88DD-153376D7DDE9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E15D-888C-4E05-BD1E-BA2ED45BC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1A33B-ED51-451B-B036-751201DC1674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C7F0-6297-49DC-A362-D8593874F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D28F-21F0-4775-AED9-92F04A115103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B073-A711-42A5-BE28-BCEEB23A0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7CB7-B25E-4181-86BA-8502C92AA9F2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8DACC-B7E1-443C-85EE-8EA5F3C5B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05CC-4425-48C6-88F2-00BB5E509524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4C961-BDD2-4A41-A407-FEA3E9B47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0328D-8E48-4F7B-98EC-67BF81B873CC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3E47-7B05-458B-9F62-17C3076A7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F62BD-B7D1-44D0-BED7-749B5C9DEECF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35D4-3558-41E7-8F7B-6D27B38E0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41A3-F104-42CB-B8BD-999260DF83E8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9EDE-6FC9-4A46-A5FD-B3EC840F1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E3A86A-B5F4-4C53-A444-0BE1338EE7C3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0A8D38-E3D3-4A24-B56E-94689196C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428759"/>
          </a:xfrm>
        </p:spPr>
        <p:txBody>
          <a:bodyPr/>
          <a:lstStyle/>
          <a:p>
            <a:r>
              <a:rPr lang="ru-RU" i="1" dirty="0" smtClean="0">
                <a:solidFill>
                  <a:srgbClr val="D6145E"/>
                </a:solidFill>
                <a:latin typeface="Arial Black" pitchFamily="34" charset="0"/>
                <a:ea typeface="SimHei" pitchFamily="49" charset="-122"/>
                <a:cs typeface="BrowalliaUPC" pitchFamily="34" charset="-34"/>
              </a:rPr>
              <a:t>Девиз урока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7272366" cy="4714908"/>
          </a:xfrm>
        </p:spPr>
        <p:txBody>
          <a:bodyPr rtlCol="0">
            <a:normAutofit fontScale="70000" lnSpcReduction="20000"/>
          </a:bodyPr>
          <a:lstStyle/>
          <a:p>
            <a:pPr marL="365760" indent="-255905" algn="just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«Сами трудясь, вы сделаете все и для близких, и для себя, а если при труде успеха не будет, будет неудача – не беда, пробуйте еще» </a:t>
            </a:r>
          </a:p>
          <a:p>
            <a:pPr marL="365760" indent="-255905"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                                                                    </a:t>
            </a:r>
          </a:p>
          <a:p>
            <a:pPr marL="365760" indent="-255905" algn="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365760" indent="-255905"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(Д.И.Менделеев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28760"/>
          </a:xfrm>
        </p:spPr>
        <p:txBody>
          <a:bodyPr/>
          <a:lstStyle/>
          <a:p>
            <a:pPr algn="just"/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</a:rPr>
              <a:t>Составьте формулы оснований, образованных следующими металлами, назовите их: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7772400" cy="4572032"/>
          </a:xfrm>
        </p:spPr>
        <p:txBody>
          <a:bodyPr rtlCol="0">
            <a:normAutofit/>
          </a:bodyPr>
          <a:lstStyle/>
          <a:p>
            <a:pPr marL="514350" indent="-514350">
              <a:buAutoNum type="arabicParenR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КОН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</a:rPr>
              <a:t>гидроксид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калия                      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2) Na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ОН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</a:rPr>
              <a:t>гидроксид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натрия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3) Ca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(ОН)</a:t>
            </a:r>
            <a:r>
              <a:rPr lang="ru-RU" b="1" baseline="-25000" dirty="0" smtClean="0">
                <a:solidFill>
                  <a:schemeClr val="tx1"/>
                </a:solidFill>
                <a:latin typeface="Times New Roman" pitchFamily="18" charset="0"/>
              </a:rPr>
              <a:t>2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</a:rPr>
              <a:t>гидроксид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кальция</a:t>
            </a:r>
            <a:endParaRPr lang="ru-RU" b="1" baseline="-25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     4)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Cu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(ОН)</a:t>
            </a:r>
            <a:r>
              <a:rPr lang="ru-RU" b="1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</a:rPr>
              <a:t>гидроксид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меди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(II)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        5)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Al(OH)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</a:rPr>
              <a:t>гидроксид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алюминия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00131"/>
          </a:xfrm>
        </p:spPr>
        <p:txBody>
          <a:bodyPr/>
          <a:lstStyle/>
          <a:p>
            <a:r>
              <a:rPr lang="ru-RU" b="1" dirty="0" smtClean="0"/>
              <a:t>Физические свойства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8" descr="гидроксид нат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428466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гидроксид каль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14900" y="1125538"/>
            <a:ext cx="4229100" cy="3171825"/>
          </a:xfrm>
          <a:prstGeom prst="rect">
            <a:avLst/>
          </a:prstGeom>
        </p:spPr>
      </p:pic>
      <p:pic>
        <p:nvPicPr>
          <p:cNvPr id="6" name="Picture 11" descr="гидроксид меди (II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68538" y="3671888"/>
            <a:ext cx="4248150" cy="3186112"/>
          </a:xfrm>
          <a:prstGeom prst="rect">
            <a:avLst/>
          </a:prstGeom>
          <a:noFill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076700"/>
            <a:ext cx="1584325" cy="360363"/>
          </a:xfrm>
          <a:prstGeom prst="rect">
            <a:avLst/>
          </a:prstGeom>
          <a:noFill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4149725"/>
            <a:ext cx="1871662" cy="431800"/>
          </a:xfrm>
          <a:prstGeom prst="rect">
            <a:avLst/>
          </a:prstGeom>
          <a:noFill/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5949950"/>
            <a:ext cx="1873250" cy="62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42917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/>
              <a:t>Классификация оснований</a:t>
            </a:r>
            <a:r>
              <a:rPr lang="ru-RU" b="1" dirty="0" smtClean="0"/>
              <a:t>     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 по растворимости:</a:t>
            </a:r>
            <a:endParaRPr lang="ru-RU" sz="32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272366" cy="521497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/>
          </a:p>
        </p:txBody>
      </p:sp>
      <p:pic>
        <p:nvPicPr>
          <p:cNvPr id="6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64331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57148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Т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1214438"/>
            <a:ext cx="89566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28670"/>
          </a:xfrm>
        </p:spPr>
        <p:txBody>
          <a:bodyPr/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endParaRPr lang="ru-RU" sz="32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272366" cy="521497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по кислотности: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- </a:t>
            </a:r>
            <a:r>
              <a:rPr lang="ru-RU" dirty="0" err="1" smtClean="0">
                <a:solidFill>
                  <a:schemeClr val="tx1"/>
                </a:solidFill>
              </a:rPr>
              <a:t>однокислотные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КОН,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- </a:t>
            </a:r>
            <a:r>
              <a:rPr lang="ru-RU" dirty="0" err="1" smtClean="0">
                <a:solidFill>
                  <a:schemeClr val="tx1"/>
                </a:solidFill>
              </a:rPr>
              <a:t>двухкислотные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Ca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(ОН)</a:t>
            </a:r>
            <a:r>
              <a:rPr lang="ru-RU" b="1" baseline="-25000" dirty="0" smtClean="0">
                <a:solidFill>
                  <a:schemeClr val="tx1"/>
                </a:solidFill>
                <a:latin typeface="Times New Roman" pitchFamily="18" charset="0"/>
              </a:rPr>
              <a:t>2,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endParaRPr lang="ru-RU" dirty="0" smtClean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- </a:t>
            </a:r>
            <a:r>
              <a:rPr lang="ru-RU" dirty="0" err="1" smtClean="0">
                <a:solidFill>
                  <a:schemeClr val="tx1"/>
                </a:solidFill>
              </a:rPr>
              <a:t>трехкислотные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Al(OH)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ru-RU" b="1" baseline="-250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dirty="0" smtClean="0"/>
          </a:p>
        </p:txBody>
      </p:sp>
      <p:pic>
        <p:nvPicPr>
          <p:cNvPr id="6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35729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1714513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</a:t>
            </a:r>
            <a:r>
              <a:rPr lang="ru-RU" sz="3200" b="1" dirty="0" smtClean="0">
                <a:solidFill>
                  <a:srgbClr val="FF0000"/>
                </a:solidFill>
              </a:rPr>
              <a:t>по степени ЭД: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  </a:t>
            </a:r>
            <a:r>
              <a:rPr lang="ru-RU" sz="3200" dirty="0" smtClean="0"/>
              <a:t>- сильные,</a:t>
            </a:r>
            <a:br>
              <a:rPr lang="ru-RU" sz="3200" dirty="0" smtClean="0"/>
            </a:br>
            <a:r>
              <a:rPr lang="ru-RU" sz="3200" dirty="0" smtClean="0"/>
              <a:t>        - слабые.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grpSp>
        <p:nvGrpSpPr>
          <p:cNvPr id="4" name="Группа 249"/>
          <p:cNvGrpSpPr>
            <a:grpSpLocks noGrp="1"/>
          </p:cNvGrpSpPr>
          <p:nvPr/>
        </p:nvGrpSpPr>
        <p:grpSpPr bwMode="auto">
          <a:xfrm>
            <a:off x="1371600" y="1714500"/>
            <a:ext cx="7415213" cy="5143500"/>
            <a:chOff x="102773" y="482215"/>
            <a:chExt cx="8824738" cy="5154350"/>
          </a:xfrm>
        </p:grpSpPr>
        <p:grpSp>
          <p:nvGrpSpPr>
            <p:cNvPr id="5" name="Группа 89"/>
            <p:cNvGrpSpPr/>
            <p:nvPr/>
          </p:nvGrpSpPr>
          <p:grpSpPr>
            <a:xfrm rot="20092020" flipH="1">
              <a:off x="102773" y="1405595"/>
              <a:ext cx="723113" cy="714380"/>
              <a:chOff x="3857620" y="1285860"/>
              <a:chExt cx="714380" cy="714380"/>
            </a:xfr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0" scaled="1"/>
              <a:tileRect/>
            </a:gradFill>
          </p:grpSpPr>
          <p:sp>
            <p:nvSpPr>
              <p:cNvPr id="98" name="Прямоугольник 97"/>
              <p:cNvSpPr/>
              <p:nvPr/>
            </p:nvSpPr>
            <p:spPr>
              <a:xfrm>
                <a:off x="3857620" y="1285860"/>
                <a:ext cx="214314" cy="71438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108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4071934" y="1357298"/>
                <a:ext cx="214314" cy="5715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108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4286248" y="1428736"/>
                <a:ext cx="214314" cy="428628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4500562" y="1571612"/>
                <a:ext cx="71438" cy="142876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6" name="Группа 248"/>
            <p:cNvGrpSpPr/>
            <p:nvPr/>
          </p:nvGrpSpPr>
          <p:grpSpPr bwMode="auto">
            <a:xfrm>
              <a:off x="546502" y="482215"/>
              <a:ext cx="8381009" cy="5151740"/>
              <a:chOff x="546502" y="482215"/>
              <a:chExt cx="8381009" cy="5151740"/>
            </a:xfrm>
          </p:grpSpPr>
          <p:sp>
            <p:nvSpPr>
              <p:cNvPr id="7" name="Полилиния 6"/>
              <p:cNvSpPr/>
              <p:nvPr/>
            </p:nvSpPr>
            <p:spPr>
              <a:xfrm>
                <a:off x="6501124" y="1429088"/>
                <a:ext cx="1120127" cy="343623"/>
              </a:xfrm>
              <a:custGeom>
                <a:avLst/>
                <a:gdLst>
                  <a:gd name="connsiteX0" fmla="*/ 0 w 1293213"/>
                  <a:gd name="connsiteY0" fmla="*/ 270663 h 343815"/>
                  <a:gd name="connsiteX1" fmla="*/ 51206 w 1293213"/>
                  <a:gd name="connsiteY1" fmla="*/ 292608 h 343815"/>
                  <a:gd name="connsiteX2" fmla="*/ 117043 w 1293213"/>
                  <a:gd name="connsiteY2" fmla="*/ 321869 h 343815"/>
                  <a:gd name="connsiteX3" fmla="*/ 190195 w 1293213"/>
                  <a:gd name="connsiteY3" fmla="*/ 329184 h 343815"/>
                  <a:gd name="connsiteX4" fmla="*/ 277977 w 1293213"/>
                  <a:gd name="connsiteY4" fmla="*/ 343815 h 343815"/>
                  <a:gd name="connsiteX5" fmla="*/ 424281 w 1293213"/>
                  <a:gd name="connsiteY5" fmla="*/ 329184 h 343815"/>
                  <a:gd name="connsiteX6" fmla="*/ 460857 w 1293213"/>
                  <a:gd name="connsiteY6" fmla="*/ 321869 h 343815"/>
                  <a:gd name="connsiteX7" fmla="*/ 548640 w 1293213"/>
                  <a:gd name="connsiteY7" fmla="*/ 277978 h 343815"/>
                  <a:gd name="connsiteX8" fmla="*/ 570585 w 1293213"/>
                  <a:gd name="connsiteY8" fmla="*/ 263347 h 343815"/>
                  <a:gd name="connsiteX9" fmla="*/ 621792 w 1293213"/>
                  <a:gd name="connsiteY9" fmla="*/ 197511 h 343815"/>
                  <a:gd name="connsiteX10" fmla="*/ 643737 w 1293213"/>
                  <a:gd name="connsiteY10" fmla="*/ 117043 h 343815"/>
                  <a:gd name="connsiteX11" fmla="*/ 629107 w 1293213"/>
                  <a:gd name="connsiteY11" fmla="*/ 80467 h 343815"/>
                  <a:gd name="connsiteX12" fmla="*/ 585216 w 1293213"/>
                  <a:gd name="connsiteY12" fmla="*/ 36576 h 343815"/>
                  <a:gd name="connsiteX13" fmla="*/ 534009 w 1293213"/>
                  <a:gd name="connsiteY13" fmla="*/ 43891 h 343815"/>
                  <a:gd name="connsiteX14" fmla="*/ 526694 w 1293213"/>
                  <a:gd name="connsiteY14" fmla="*/ 65837 h 343815"/>
                  <a:gd name="connsiteX15" fmla="*/ 570585 w 1293213"/>
                  <a:gd name="connsiteY15" fmla="*/ 146304 h 343815"/>
                  <a:gd name="connsiteX16" fmla="*/ 651052 w 1293213"/>
                  <a:gd name="connsiteY16" fmla="*/ 175565 h 343815"/>
                  <a:gd name="connsiteX17" fmla="*/ 702259 w 1293213"/>
                  <a:gd name="connsiteY17" fmla="*/ 182880 h 343815"/>
                  <a:gd name="connsiteX18" fmla="*/ 855878 w 1293213"/>
                  <a:gd name="connsiteY18" fmla="*/ 146304 h 343815"/>
                  <a:gd name="connsiteX19" fmla="*/ 870508 w 1293213"/>
                  <a:gd name="connsiteY19" fmla="*/ 109728 h 343815"/>
                  <a:gd name="connsiteX20" fmla="*/ 833932 w 1293213"/>
                  <a:gd name="connsiteY20" fmla="*/ 21946 h 343815"/>
                  <a:gd name="connsiteX21" fmla="*/ 797356 w 1293213"/>
                  <a:gd name="connsiteY21" fmla="*/ 0 h 343815"/>
                  <a:gd name="connsiteX22" fmla="*/ 731520 w 1293213"/>
                  <a:gd name="connsiteY22" fmla="*/ 14631 h 343815"/>
                  <a:gd name="connsiteX23" fmla="*/ 731520 w 1293213"/>
                  <a:gd name="connsiteY23" fmla="*/ 95098 h 343815"/>
                  <a:gd name="connsiteX24" fmla="*/ 826617 w 1293213"/>
                  <a:gd name="connsiteY24" fmla="*/ 190195 h 343815"/>
                  <a:gd name="connsiteX25" fmla="*/ 899769 w 1293213"/>
                  <a:gd name="connsiteY25" fmla="*/ 212141 h 343815"/>
                  <a:gd name="connsiteX26" fmla="*/ 921715 w 1293213"/>
                  <a:gd name="connsiteY26" fmla="*/ 219456 h 343815"/>
                  <a:gd name="connsiteX27" fmla="*/ 1104595 w 1293213"/>
                  <a:gd name="connsiteY27" fmla="*/ 190195 h 343815"/>
                  <a:gd name="connsiteX28" fmla="*/ 1170432 w 1293213"/>
                  <a:gd name="connsiteY28" fmla="*/ 160935 h 343815"/>
                  <a:gd name="connsiteX29" fmla="*/ 1243584 w 1293213"/>
                  <a:gd name="connsiteY29" fmla="*/ 109728 h 343815"/>
                  <a:gd name="connsiteX30" fmla="*/ 1272844 w 1293213"/>
                  <a:gd name="connsiteY30" fmla="*/ 87783 h 3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93213" h="343815">
                    <a:moveTo>
                      <a:pt x="0" y="270663"/>
                    </a:moveTo>
                    <a:cubicBezTo>
                      <a:pt x="17069" y="277978"/>
                      <a:pt x="34345" y="284826"/>
                      <a:pt x="51206" y="292608"/>
                    </a:cubicBezTo>
                    <a:cubicBezTo>
                      <a:pt x="61989" y="297585"/>
                      <a:pt x="98438" y="319007"/>
                      <a:pt x="117043" y="321869"/>
                    </a:cubicBezTo>
                    <a:cubicBezTo>
                      <a:pt x="141264" y="325595"/>
                      <a:pt x="165914" y="325873"/>
                      <a:pt x="190195" y="329184"/>
                    </a:cubicBezTo>
                    <a:cubicBezTo>
                      <a:pt x="219587" y="333192"/>
                      <a:pt x="248716" y="338938"/>
                      <a:pt x="277977" y="343815"/>
                    </a:cubicBezTo>
                    <a:lnTo>
                      <a:pt x="424281" y="329184"/>
                    </a:lnTo>
                    <a:cubicBezTo>
                      <a:pt x="436626" y="327703"/>
                      <a:pt x="449360" y="326603"/>
                      <a:pt x="460857" y="321869"/>
                    </a:cubicBezTo>
                    <a:cubicBezTo>
                      <a:pt x="491108" y="309413"/>
                      <a:pt x="519774" y="293373"/>
                      <a:pt x="548640" y="277978"/>
                    </a:cubicBezTo>
                    <a:cubicBezTo>
                      <a:pt x="556397" y="273841"/>
                      <a:pt x="564368" y="269564"/>
                      <a:pt x="570585" y="263347"/>
                    </a:cubicBezTo>
                    <a:cubicBezTo>
                      <a:pt x="595905" y="238026"/>
                      <a:pt x="604391" y="223611"/>
                      <a:pt x="621792" y="197511"/>
                    </a:cubicBezTo>
                    <a:cubicBezTo>
                      <a:pt x="625556" y="186218"/>
                      <a:pt x="645328" y="132950"/>
                      <a:pt x="643737" y="117043"/>
                    </a:cubicBezTo>
                    <a:cubicBezTo>
                      <a:pt x="642430" y="103977"/>
                      <a:pt x="636830" y="91087"/>
                      <a:pt x="629107" y="80467"/>
                    </a:cubicBezTo>
                    <a:cubicBezTo>
                      <a:pt x="616938" y="63734"/>
                      <a:pt x="585216" y="36576"/>
                      <a:pt x="585216" y="36576"/>
                    </a:cubicBezTo>
                    <a:cubicBezTo>
                      <a:pt x="568147" y="39014"/>
                      <a:pt x="549431" y="36180"/>
                      <a:pt x="534009" y="43891"/>
                    </a:cubicBezTo>
                    <a:cubicBezTo>
                      <a:pt x="527112" y="47339"/>
                      <a:pt x="526694" y="58126"/>
                      <a:pt x="526694" y="65837"/>
                    </a:cubicBezTo>
                    <a:cubicBezTo>
                      <a:pt x="526694" y="114971"/>
                      <a:pt x="529169" y="122144"/>
                      <a:pt x="570585" y="146304"/>
                    </a:cubicBezTo>
                    <a:cubicBezTo>
                      <a:pt x="592904" y="159323"/>
                      <a:pt x="624418" y="170722"/>
                      <a:pt x="651052" y="175565"/>
                    </a:cubicBezTo>
                    <a:cubicBezTo>
                      <a:pt x="668016" y="178649"/>
                      <a:pt x="685190" y="180442"/>
                      <a:pt x="702259" y="182880"/>
                    </a:cubicBezTo>
                    <a:cubicBezTo>
                      <a:pt x="729744" y="179444"/>
                      <a:pt x="823075" y="183793"/>
                      <a:pt x="855878" y="146304"/>
                    </a:cubicBezTo>
                    <a:cubicBezTo>
                      <a:pt x="864525" y="136422"/>
                      <a:pt x="865631" y="121920"/>
                      <a:pt x="870508" y="109728"/>
                    </a:cubicBezTo>
                    <a:cubicBezTo>
                      <a:pt x="867457" y="100575"/>
                      <a:pt x="853158" y="38425"/>
                      <a:pt x="833932" y="21946"/>
                    </a:cubicBezTo>
                    <a:cubicBezTo>
                      <a:pt x="823137" y="12693"/>
                      <a:pt x="809548" y="7315"/>
                      <a:pt x="797356" y="0"/>
                    </a:cubicBezTo>
                    <a:cubicBezTo>
                      <a:pt x="775411" y="4877"/>
                      <a:pt x="750486" y="2562"/>
                      <a:pt x="731520" y="14631"/>
                    </a:cubicBezTo>
                    <a:cubicBezTo>
                      <a:pt x="703946" y="32178"/>
                      <a:pt x="721210" y="77914"/>
                      <a:pt x="731520" y="95098"/>
                    </a:cubicBezTo>
                    <a:cubicBezTo>
                      <a:pt x="754549" y="133480"/>
                      <a:pt x="784241" y="171656"/>
                      <a:pt x="826617" y="190195"/>
                    </a:cubicBezTo>
                    <a:cubicBezTo>
                      <a:pt x="849940" y="200399"/>
                      <a:pt x="875437" y="204654"/>
                      <a:pt x="899769" y="212141"/>
                    </a:cubicBezTo>
                    <a:cubicBezTo>
                      <a:pt x="907139" y="214409"/>
                      <a:pt x="914400" y="217018"/>
                      <a:pt x="921715" y="219456"/>
                    </a:cubicBezTo>
                    <a:lnTo>
                      <a:pt x="1104595" y="190195"/>
                    </a:lnTo>
                    <a:cubicBezTo>
                      <a:pt x="1123388" y="186839"/>
                      <a:pt x="1159250" y="166956"/>
                      <a:pt x="1170432" y="160935"/>
                    </a:cubicBezTo>
                    <a:cubicBezTo>
                      <a:pt x="1262388" y="111421"/>
                      <a:pt x="1191020" y="153532"/>
                      <a:pt x="1243584" y="109728"/>
                    </a:cubicBezTo>
                    <a:cubicBezTo>
                      <a:pt x="1293213" y="68370"/>
                      <a:pt x="1249579" y="111048"/>
                      <a:pt x="1272844" y="87783"/>
                    </a:cubicBezTo>
                  </a:path>
                </a:pathLst>
              </a:custGeom>
              <a:ln w="825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2140274" y="2430941"/>
                <a:ext cx="1056974" cy="923965"/>
              </a:xfrm>
              <a:custGeom>
                <a:avLst/>
                <a:gdLst>
                  <a:gd name="connsiteX0" fmla="*/ 169012 w 1057410"/>
                  <a:gd name="connsiteY0" fmla="*/ 73672 h 923068"/>
                  <a:gd name="connsiteX1" fmla="*/ 650047 w 1057410"/>
                  <a:gd name="connsiteY1" fmla="*/ 0 h 923068"/>
                  <a:gd name="connsiteX2" fmla="*/ 1057410 w 1057410"/>
                  <a:gd name="connsiteY2" fmla="*/ 806059 h 923068"/>
                  <a:gd name="connsiteX3" fmla="*/ 0 w 1057410"/>
                  <a:gd name="connsiteY3" fmla="*/ 923068 h 923068"/>
                  <a:gd name="connsiteX4" fmla="*/ 169012 w 1057410"/>
                  <a:gd name="connsiteY4" fmla="*/ 73672 h 92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7410" h="923068">
                    <a:moveTo>
                      <a:pt x="169012" y="73672"/>
                    </a:moveTo>
                    <a:lnTo>
                      <a:pt x="650047" y="0"/>
                    </a:lnTo>
                    <a:lnTo>
                      <a:pt x="1057410" y="806059"/>
                    </a:lnTo>
                    <a:lnTo>
                      <a:pt x="0" y="923068"/>
                    </a:lnTo>
                    <a:lnTo>
                      <a:pt x="169012" y="7367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897635" y="3211348"/>
                <a:ext cx="1894576" cy="1507362"/>
              </a:xfrm>
              <a:custGeom>
                <a:avLst/>
                <a:gdLst>
                  <a:gd name="connsiteX0" fmla="*/ 518259 w 1894327"/>
                  <a:gd name="connsiteY0" fmla="*/ 1390960 h 1507122"/>
                  <a:gd name="connsiteX1" fmla="*/ 1894327 w 1894327"/>
                  <a:gd name="connsiteY1" fmla="*/ 1179486 h 1507122"/>
                  <a:gd name="connsiteX2" fmla="*/ 1283734 w 1894327"/>
                  <a:gd name="connsiteY2" fmla="*/ 0 h 1507122"/>
                  <a:gd name="connsiteX3" fmla="*/ 241258 w 1894327"/>
                  <a:gd name="connsiteY3" fmla="*/ 157860 h 1507122"/>
                  <a:gd name="connsiteX4" fmla="*/ 0 w 1894327"/>
                  <a:gd name="connsiteY4" fmla="*/ 1507122 h 1507122"/>
                  <a:gd name="connsiteX5" fmla="*/ 518259 w 1894327"/>
                  <a:gd name="connsiteY5" fmla="*/ 1390960 h 150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4327" h="1507122">
                    <a:moveTo>
                      <a:pt x="518259" y="1390960"/>
                    </a:moveTo>
                    <a:lnTo>
                      <a:pt x="1894327" y="1179486"/>
                    </a:lnTo>
                    <a:lnTo>
                      <a:pt x="1283734" y="0"/>
                    </a:lnTo>
                    <a:lnTo>
                      <a:pt x="241258" y="157860"/>
                    </a:lnTo>
                    <a:lnTo>
                      <a:pt x="0" y="1507122"/>
                    </a:lnTo>
                    <a:lnTo>
                      <a:pt x="518259" y="1390960"/>
                    </a:lnTo>
                    <a:close/>
                  </a:path>
                </a:pathLst>
              </a:custGeom>
              <a:solidFill>
                <a:srgbClr val="FEB0B6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 rot="21067226">
                <a:off x="2158554" y="3150259"/>
                <a:ext cx="1040355" cy="285590"/>
              </a:xfrm>
              <a:prstGeom prst="ellipse">
                <a:avLst/>
              </a:prstGeom>
              <a:gradFill>
                <a:gsLst>
                  <a:gs pos="0">
                    <a:srgbClr val="FEB0B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rgbClr val="FEB0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798390" y="3451121"/>
                <a:ext cx="214386" cy="215337"/>
              </a:xfrm>
              <a:prstGeom prst="ellipse">
                <a:avLst/>
              </a:prstGeom>
              <a:solidFill>
                <a:srgbClr val="E74F4F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2" name="Блок-схема: магнитный диск 11"/>
              <p:cNvSpPr/>
              <p:nvPr/>
            </p:nvSpPr>
            <p:spPr>
              <a:xfrm rot="21098072">
                <a:off x="2271564" y="1897943"/>
                <a:ext cx="476968" cy="668920"/>
              </a:xfrm>
              <a:prstGeom prst="flowChartMagneticDisk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3" name="Прямая соединительная линия 12"/>
              <p:cNvCxnSpPr>
                <a:endCxn id="20" idx="6"/>
              </p:cNvCxnSpPr>
              <p:nvPr/>
            </p:nvCxnSpPr>
            <p:spPr>
              <a:xfrm rot="16200000" flipH="1">
                <a:off x="2276221" y="2908596"/>
                <a:ext cx="2046468" cy="1045341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>
                <a:endCxn id="20" idx="2"/>
              </p:cNvCxnSpPr>
              <p:nvPr/>
            </p:nvCxnSpPr>
            <p:spPr>
              <a:xfrm rot="5400000">
                <a:off x="968587" y="3402347"/>
                <a:ext cx="2260278" cy="412153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Овал 14"/>
              <p:cNvSpPr/>
              <p:nvPr/>
            </p:nvSpPr>
            <p:spPr>
              <a:xfrm rot="21098072">
                <a:off x="2193455" y="1900997"/>
                <a:ext cx="571697" cy="24282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 rot="21098072">
                <a:off x="2185145" y="1841436"/>
                <a:ext cx="571697" cy="24282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Блок-схема: магнитный диск 16"/>
              <p:cNvSpPr/>
              <p:nvPr/>
            </p:nvSpPr>
            <p:spPr>
              <a:xfrm rot="21098072">
                <a:off x="2366294" y="1780348"/>
                <a:ext cx="191119" cy="242827"/>
              </a:xfrm>
              <a:prstGeom prst="flowChartMagneticDisk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18" name="Прямая соединительная линия 17"/>
              <p:cNvCxnSpPr>
                <a:stCxn id="16" idx="2"/>
                <a:endCxn id="15" idx="2"/>
              </p:cNvCxnSpPr>
              <p:nvPr/>
            </p:nvCxnSpPr>
            <p:spPr>
              <a:xfrm rot="10298072" flipV="1">
                <a:off x="2191793" y="2003321"/>
                <a:ext cx="1662" cy="61089"/>
              </a:xfrm>
              <a:prstGeom prst="line">
                <a:avLst/>
              </a:prstGeom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>
                <a:stCxn id="16" idx="6"/>
                <a:endCxn id="15" idx="6"/>
              </p:cNvCxnSpPr>
              <p:nvPr/>
            </p:nvCxnSpPr>
            <p:spPr>
              <a:xfrm rot="21098072">
                <a:off x="2758504" y="1920851"/>
                <a:ext cx="1661" cy="59561"/>
              </a:xfrm>
              <a:prstGeom prst="line">
                <a:avLst/>
              </a:prstGeom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Овал 19"/>
              <p:cNvSpPr/>
              <p:nvPr/>
            </p:nvSpPr>
            <p:spPr>
              <a:xfrm rot="21098072">
                <a:off x="1882677" y="4353704"/>
                <a:ext cx="1949420" cy="485654"/>
              </a:xfrm>
              <a:prstGeom prst="ellipse">
                <a:avLst/>
              </a:prstGeom>
              <a:gradFill flip="none" rotWithShape="1">
                <a:gsLst>
                  <a:gs pos="0">
                    <a:srgbClr val="E74F4F">
                      <a:tint val="66000"/>
                      <a:satMod val="160000"/>
                    </a:srgbClr>
                  </a:gs>
                  <a:gs pos="50000">
                    <a:srgbClr val="E74F4F">
                      <a:tint val="44500"/>
                      <a:satMod val="160000"/>
                    </a:srgbClr>
                  </a:gs>
                  <a:gs pos="100000">
                    <a:srgbClr val="E74F4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EB0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1" name="Дуга 20"/>
              <p:cNvSpPr/>
              <p:nvPr/>
            </p:nvSpPr>
            <p:spPr>
              <a:xfrm rot="21098072" flipV="1">
                <a:off x="2145259" y="3162477"/>
                <a:ext cx="1048665" cy="303916"/>
              </a:xfrm>
              <a:prstGeom prst="arc">
                <a:avLst>
                  <a:gd name="adj1" fmla="val 21522940"/>
                  <a:gd name="adj2" fmla="val 10786914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 dirty="0"/>
              </a:p>
            </p:txBody>
          </p:sp>
          <p:sp>
            <p:nvSpPr>
              <p:cNvPr id="22" name="Дуга 21"/>
              <p:cNvSpPr/>
              <p:nvPr/>
            </p:nvSpPr>
            <p:spPr>
              <a:xfrm rot="21098072">
                <a:off x="2145259" y="3162477"/>
                <a:ext cx="1048665" cy="303916"/>
              </a:xfrm>
              <a:prstGeom prst="arc">
                <a:avLst>
                  <a:gd name="adj1" fmla="val 21522940"/>
                  <a:gd name="adj2" fmla="val 10786914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 dirty="0"/>
              </a:p>
            </p:txBody>
          </p:sp>
          <p:grpSp>
            <p:nvGrpSpPr>
              <p:cNvPr id="23" name="Группа 176"/>
              <p:cNvGrpSpPr/>
              <p:nvPr/>
            </p:nvGrpSpPr>
            <p:grpSpPr bwMode="auto">
              <a:xfrm rot="-498349">
                <a:off x="2374023" y="2065755"/>
                <a:ext cx="413515" cy="523467"/>
                <a:chOff x="4774950" y="3605342"/>
                <a:chExt cx="342567" cy="523467"/>
              </a:xfrm>
            </p:grpSpPr>
            <p:sp>
              <p:nvSpPr>
                <p:cNvPr id="92" name="Блок-схема: узел 91"/>
                <p:cNvSpPr/>
                <p:nvPr/>
              </p:nvSpPr>
              <p:spPr>
                <a:xfrm>
                  <a:off x="4842659" y="3680075"/>
                  <a:ext cx="67462" cy="74833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3" name="Блок-схема: узел 92"/>
                <p:cNvSpPr/>
                <p:nvPr/>
              </p:nvSpPr>
              <p:spPr>
                <a:xfrm>
                  <a:off x="4978746" y="3683688"/>
                  <a:ext cx="68839" cy="7177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4" name="Дуга 93"/>
                <p:cNvSpPr/>
                <p:nvPr/>
              </p:nvSpPr>
              <p:spPr>
                <a:xfrm>
                  <a:off x="4774950" y="3605342"/>
                  <a:ext cx="137678" cy="74834"/>
                </a:xfrm>
                <a:prstGeom prst="arc">
                  <a:avLst>
                    <a:gd name="adj1" fmla="val 14964190"/>
                    <a:gd name="adj2" fmla="val 191279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5" name="Дуга 94"/>
                <p:cNvSpPr/>
                <p:nvPr/>
              </p:nvSpPr>
              <p:spPr>
                <a:xfrm rot="19607298" flipH="1">
                  <a:off x="4935147" y="3625469"/>
                  <a:ext cx="156953" cy="138976"/>
                </a:xfrm>
                <a:prstGeom prst="arc">
                  <a:avLst>
                    <a:gd name="adj1" fmla="val 13025600"/>
                    <a:gd name="adj2" fmla="val 1774072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6" name="Дуга 95"/>
                <p:cNvSpPr/>
                <p:nvPr/>
              </p:nvSpPr>
              <p:spPr>
                <a:xfrm flipH="1">
                  <a:off x="4840785" y="3901255"/>
                  <a:ext cx="276732" cy="227554"/>
                </a:xfrm>
                <a:prstGeom prst="arc">
                  <a:avLst>
                    <a:gd name="adj1" fmla="val 14964190"/>
                    <a:gd name="adj2" fmla="val 20468196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97" name="Овал 96"/>
                <p:cNvSpPr/>
                <p:nvPr/>
              </p:nvSpPr>
              <p:spPr>
                <a:xfrm rot="1838484">
                  <a:off x="4909715" y="3788863"/>
                  <a:ext cx="134924" cy="4887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4" name="Овал 23"/>
              <p:cNvSpPr/>
              <p:nvPr/>
            </p:nvSpPr>
            <p:spPr>
              <a:xfrm>
                <a:off x="2214546" y="4071942"/>
                <a:ext cx="214314" cy="214314"/>
              </a:xfrm>
              <a:prstGeom prst="ellipse">
                <a:avLst/>
              </a:prstGeom>
              <a:solidFill>
                <a:srgbClr val="E74F4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2357422" y="3571876"/>
                <a:ext cx="214314" cy="214314"/>
              </a:xfrm>
              <a:prstGeom prst="ellipse">
                <a:avLst/>
              </a:prstGeom>
              <a:solidFill>
                <a:srgbClr val="E74F4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2857488" y="3857628"/>
                <a:ext cx="214314" cy="214314"/>
              </a:xfrm>
              <a:prstGeom prst="ellipse">
                <a:avLst/>
              </a:prstGeom>
              <a:solidFill>
                <a:srgbClr val="E74F4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2571736" y="4500570"/>
                <a:ext cx="214314" cy="214314"/>
              </a:xfrm>
              <a:prstGeom prst="ellipse">
                <a:avLst/>
              </a:prstGeom>
              <a:solidFill>
                <a:srgbClr val="E74F4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3286116" y="4143380"/>
                <a:ext cx="214314" cy="214314"/>
              </a:xfrm>
              <a:prstGeom prst="ellipse">
                <a:avLst/>
              </a:prstGeom>
              <a:solidFill>
                <a:srgbClr val="E74F4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9" name="Блок-схема: память с посл. доступом 28"/>
              <p:cNvSpPr/>
              <p:nvPr/>
            </p:nvSpPr>
            <p:spPr>
              <a:xfrm rot="15151887">
                <a:off x="2141075" y="4942058"/>
                <a:ext cx="357368" cy="857545"/>
              </a:xfrm>
              <a:prstGeom prst="flowChartMagneticTa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Блок-схема: память с посл. доступом 29"/>
              <p:cNvSpPr/>
              <p:nvPr/>
            </p:nvSpPr>
            <p:spPr>
              <a:xfrm rot="16915774" flipV="1">
                <a:off x="3206292" y="4978778"/>
                <a:ext cx="355841" cy="855884"/>
              </a:xfrm>
              <a:prstGeom prst="flowChartMagneticTape">
                <a:avLst/>
              </a:prstGeom>
              <a:effectLst>
                <a:outerShdw blurRad="50800" dist="50800" dir="5400000" sx="57000" sy="57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31" name="Группа 143"/>
              <p:cNvGrpSpPr/>
              <p:nvPr/>
            </p:nvGrpSpPr>
            <p:grpSpPr bwMode="auto">
              <a:xfrm rot="5620179">
                <a:off x="725806" y="2769977"/>
                <a:ext cx="1844099" cy="1113479"/>
                <a:chOff x="2397932" y="2631282"/>
                <a:chExt cx="2529725" cy="1714156"/>
              </a:xfrm>
            </p:grpSpPr>
            <p:cxnSp>
              <p:nvCxnSpPr>
                <p:cNvPr id="89" name="Скругленная соединительная линия 88"/>
                <p:cNvCxnSpPr/>
                <p:nvPr/>
              </p:nvCxnSpPr>
              <p:spPr>
                <a:xfrm>
                  <a:off x="2397932" y="2631282"/>
                  <a:ext cx="2382044" cy="1714156"/>
                </a:xfrm>
                <a:prstGeom prst="curved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Скругленная соединительная линия 89"/>
                <p:cNvCxnSpPr/>
                <p:nvPr/>
              </p:nvCxnSpPr>
              <p:spPr>
                <a:xfrm>
                  <a:off x="2474382" y="2635018"/>
                  <a:ext cx="2453275" cy="1417377"/>
                </a:xfrm>
                <a:prstGeom prst="curved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Скругленная соединительная линия 90"/>
                <p:cNvCxnSpPr/>
                <p:nvPr/>
              </p:nvCxnSpPr>
              <p:spPr>
                <a:xfrm rot="5400000">
                  <a:off x="4709174" y="4129815"/>
                  <a:ext cx="286545" cy="144557"/>
                </a:xfrm>
                <a:prstGeom prst="curved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Дуга 31"/>
              <p:cNvSpPr/>
              <p:nvPr/>
            </p:nvSpPr>
            <p:spPr>
              <a:xfrm rot="4153957" flipV="1">
                <a:off x="613608" y="1330470"/>
                <a:ext cx="2558085" cy="1246432"/>
              </a:xfrm>
              <a:prstGeom prst="arc">
                <a:avLst>
                  <a:gd name="adj1" fmla="val 13524846"/>
                  <a:gd name="adj2" fmla="val 21332328"/>
                </a:avLst>
              </a:prstGeom>
              <a:ln w="508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3" name="Дуга 32"/>
              <p:cNvSpPr/>
              <p:nvPr/>
            </p:nvSpPr>
            <p:spPr>
              <a:xfrm rot="5733698">
                <a:off x="1875647" y="1376705"/>
                <a:ext cx="2535177" cy="746198"/>
              </a:xfrm>
              <a:prstGeom prst="arc">
                <a:avLst>
                  <a:gd name="adj1" fmla="val 12868272"/>
                  <a:gd name="adj2" fmla="val 21430827"/>
                </a:avLst>
              </a:prstGeom>
              <a:ln w="508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4" name="Дуга 33"/>
              <p:cNvSpPr/>
              <p:nvPr/>
            </p:nvSpPr>
            <p:spPr>
              <a:xfrm rot="21193265">
                <a:off x="546502" y="1141972"/>
                <a:ext cx="3667834" cy="1009489"/>
              </a:xfrm>
              <a:prstGeom prst="arc">
                <a:avLst>
                  <a:gd name="adj1" fmla="val 11119407"/>
                  <a:gd name="adj2" fmla="val 21383336"/>
                </a:avLst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35" name="Группа 82"/>
              <p:cNvGrpSpPr/>
              <p:nvPr/>
            </p:nvGrpSpPr>
            <p:grpSpPr>
              <a:xfrm rot="1468602">
                <a:off x="3973519" y="973131"/>
                <a:ext cx="714380" cy="714380"/>
                <a:chOff x="3857620" y="1285860"/>
                <a:chExt cx="714380" cy="714380"/>
              </a:xfr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0" scaled="1"/>
                <a:tileRect/>
              </a:gradFill>
            </p:grpSpPr>
            <p:sp>
              <p:nvSpPr>
                <p:cNvPr id="85" name="Прямоугольник 84"/>
                <p:cNvSpPr/>
                <p:nvPr/>
              </p:nvSpPr>
              <p:spPr>
                <a:xfrm>
                  <a:off x="3857620" y="1285860"/>
                  <a:ext cx="214314" cy="71438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0800000" scaled="1"/>
                  <a:tileRect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>
                <a:xfrm>
                  <a:off x="4071934" y="1357298"/>
                  <a:ext cx="214314" cy="57150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0800000" scaled="1"/>
                  <a:tileRect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7" name="Прямоугольник 86"/>
                <p:cNvSpPr/>
                <p:nvPr/>
              </p:nvSpPr>
              <p:spPr>
                <a:xfrm>
                  <a:off x="4286248" y="1428736"/>
                  <a:ext cx="214314" cy="428628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8" name="Прямоугольник 87"/>
                <p:cNvSpPr/>
                <p:nvPr/>
              </p:nvSpPr>
              <p:spPr>
                <a:xfrm>
                  <a:off x="4500562" y="1571612"/>
                  <a:ext cx="71438" cy="142876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36" name="Группа 161"/>
              <p:cNvGrpSpPr/>
              <p:nvPr/>
            </p:nvGrpSpPr>
            <p:grpSpPr bwMode="auto">
              <a:xfrm>
                <a:off x="960318" y="1259567"/>
                <a:ext cx="485277" cy="389440"/>
                <a:chOff x="960318" y="1259567"/>
                <a:chExt cx="485277" cy="389440"/>
              </a:xfrm>
            </p:grpSpPr>
            <p:sp>
              <p:nvSpPr>
                <p:cNvPr id="78" name="Овал 77"/>
                <p:cNvSpPr/>
                <p:nvPr/>
              </p:nvSpPr>
              <p:spPr>
                <a:xfrm rot="20579743">
                  <a:off x="1364161" y="1259567"/>
                  <a:ext cx="81434" cy="1954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9" name="Овал 78"/>
                <p:cNvSpPr/>
                <p:nvPr/>
              </p:nvSpPr>
              <p:spPr>
                <a:xfrm rot="18757813">
                  <a:off x="1210947" y="1474187"/>
                  <a:ext cx="256572" cy="9306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0" name="Капля 79"/>
                <p:cNvSpPr/>
                <p:nvPr/>
              </p:nvSpPr>
              <p:spPr>
                <a:xfrm rot="8025625">
                  <a:off x="1050057" y="1393157"/>
                  <a:ext cx="226028" cy="245962"/>
                </a:xfrm>
                <a:prstGeom prst="teardrop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1" name="Овал 80"/>
                <p:cNvSpPr/>
                <p:nvPr/>
              </p:nvSpPr>
              <p:spPr>
                <a:xfrm rot="20579743">
                  <a:off x="960318" y="1342036"/>
                  <a:ext cx="81433" cy="1954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2" name="Овал 81"/>
                <p:cNvSpPr/>
                <p:nvPr/>
              </p:nvSpPr>
              <p:spPr>
                <a:xfrm rot="20579743">
                  <a:off x="1038428" y="1317601"/>
                  <a:ext cx="81434" cy="1954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 rot="20579743">
                  <a:off x="1194647" y="1270257"/>
                  <a:ext cx="83095" cy="1954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4" name="Овал 83"/>
                <p:cNvSpPr/>
                <p:nvPr/>
              </p:nvSpPr>
              <p:spPr>
                <a:xfrm rot="20579743">
                  <a:off x="1116538" y="1294693"/>
                  <a:ext cx="83095" cy="19548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37" name="Группа 162"/>
              <p:cNvGrpSpPr/>
              <p:nvPr/>
            </p:nvGrpSpPr>
            <p:grpSpPr bwMode="auto">
              <a:xfrm>
                <a:off x="3213868" y="999941"/>
                <a:ext cx="500234" cy="339042"/>
                <a:chOff x="3213868" y="999941"/>
                <a:chExt cx="500234" cy="339042"/>
              </a:xfrm>
            </p:grpSpPr>
            <p:sp>
              <p:nvSpPr>
                <p:cNvPr id="71" name="Овал 70"/>
                <p:cNvSpPr/>
                <p:nvPr/>
              </p:nvSpPr>
              <p:spPr>
                <a:xfrm rot="20818446" flipH="1">
                  <a:off x="3213868" y="999941"/>
                  <a:ext cx="76448" cy="21686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2" name="Овал 71"/>
                <p:cNvSpPr/>
                <p:nvPr/>
              </p:nvSpPr>
              <p:spPr>
                <a:xfrm rot="1101235" flipH="1">
                  <a:off x="3267049" y="1180152"/>
                  <a:ext cx="287510" cy="8247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3" name="Капля 72"/>
                <p:cNvSpPr/>
                <p:nvPr/>
              </p:nvSpPr>
              <p:spPr>
                <a:xfrm rot="13724387" flipH="1">
                  <a:off x="3421535" y="1109568"/>
                  <a:ext cx="224500" cy="234329"/>
                </a:xfrm>
                <a:prstGeom prst="teardrop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4" name="Овал 73"/>
                <p:cNvSpPr/>
                <p:nvPr/>
              </p:nvSpPr>
              <p:spPr>
                <a:xfrm rot="320137" flipH="1">
                  <a:off x="3632669" y="1035067"/>
                  <a:ext cx="81433" cy="19548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5" name="Овал 74"/>
                <p:cNvSpPr/>
                <p:nvPr/>
              </p:nvSpPr>
              <p:spPr>
                <a:xfrm rot="320137" flipH="1">
                  <a:off x="3549573" y="1028958"/>
                  <a:ext cx="83095" cy="1939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6" name="Овал 75"/>
                <p:cNvSpPr/>
                <p:nvPr/>
              </p:nvSpPr>
              <p:spPr>
                <a:xfrm rot="320137" flipH="1">
                  <a:off x="3386706" y="1013686"/>
                  <a:ext cx="81433" cy="19395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77" name="Овал 76"/>
                <p:cNvSpPr/>
                <p:nvPr/>
              </p:nvSpPr>
              <p:spPr>
                <a:xfrm rot="320137" flipH="1">
                  <a:off x="3468139" y="1021322"/>
                  <a:ext cx="83095" cy="19395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38" name="Группа 160"/>
              <p:cNvGrpSpPr/>
              <p:nvPr/>
            </p:nvGrpSpPr>
            <p:grpSpPr bwMode="auto">
              <a:xfrm rot="2412902" flipV="1">
                <a:off x="2683633" y="1281972"/>
                <a:ext cx="2532877" cy="2309150"/>
                <a:chOff x="2375886" y="2562093"/>
                <a:chExt cx="2549880" cy="1738580"/>
              </a:xfrm>
            </p:grpSpPr>
            <p:cxnSp>
              <p:nvCxnSpPr>
                <p:cNvPr id="68" name="Скругленная соединительная линия 67"/>
                <p:cNvCxnSpPr/>
                <p:nvPr/>
              </p:nvCxnSpPr>
              <p:spPr>
                <a:xfrm>
                  <a:off x="2375886" y="2562093"/>
                  <a:ext cx="2380772" cy="1738580"/>
                </a:xfrm>
                <a:prstGeom prst="curvedConnector3">
                  <a:avLst>
                    <a:gd name="adj1" fmla="val 50000"/>
                  </a:avLst>
                </a:prstGeom>
                <a:ln w="508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Скругленная соединительная линия 68"/>
                <p:cNvCxnSpPr/>
                <p:nvPr/>
              </p:nvCxnSpPr>
              <p:spPr>
                <a:xfrm>
                  <a:off x="2377213" y="2570671"/>
                  <a:ext cx="2519636" cy="1440767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rgbClr val="FFFF0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Скругленная соединительная линия 69"/>
                <p:cNvCxnSpPr/>
                <p:nvPr/>
              </p:nvCxnSpPr>
              <p:spPr>
                <a:xfrm rot="5400000">
                  <a:off x="4710929" y="4074328"/>
                  <a:ext cx="287464" cy="142211"/>
                </a:xfrm>
                <a:prstGeom prst="curvedConnector3">
                  <a:avLst>
                    <a:gd name="adj1" fmla="val 50000"/>
                  </a:avLst>
                </a:prstGeom>
                <a:ln w="508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Группа 229"/>
              <p:cNvGrpSpPr/>
              <p:nvPr/>
            </p:nvGrpSpPr>
            <p:grpSpPr bwMode="auto">
              <a:xfrm rot="492592">
                <a:off x="5613411" y="1787493"/>
                <a:ext cx="2023496" cy="3846462"/>
                <a:chOff x="1933151" y="1899642"/>
                <a:chExt cx="2051459" cy="3695067"/>
              </a:xfrm>
            </p:grpSpPr>
            <p:sp>
              <p:nvSpPr>
                <p:cNvPr id="55" name="Полилиния 54"/>
                <p:cNvSpPr/>
                <p:nvPr/>
              </p:nvSpPr>
              <p:spPr>
                <a:xfrm>
                  <a:off x="2293223" y="2583577"/>
                  <a:ext cx="1057410" cy="923068"/>
                </a:xfrm>
                <a:custGeom>
                  <a:avLst/>
                  <a:gdLst>
                    <a:gd name="connsiteX0" fmla="*/ 169012 w 1057410"/>
                    <a:gd name="connsiteY0" fmla="*/ 73672 h 923068"/>
                    <a:gd name="connsiteX1" fmla="*/ 650047 w 1057410"/>
                    <a:gd name="connsiteY1" fmla="*/ 0 h 923068"/>
                    <a:gd name="connsiteX2" fmla="*/ 1057410 w 1057410"/>
                    <a:gd name="connsiteY2" fmla="*/ 806059 h 923068"/>
                    <a:gd name="connsiteX3" fmla="*/ 0 w 1057410"/>
                    <a:gd name="connsiteY3" fmla="*/ 923068 h 923068"/>
                    <a:gd name="connsiteX4" fmla="*/ 169012 w 1057410"/>
                    <a:gd name="connsiteY4" fmla="*/ 73672 h 92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7410" h="923068">
                      <a:moveTo>
                        <a:pt x="169012" y="73672"/>
                      </a:moveTo>
                      <a:lnTo>
                        <a:pt x="650047" y="0"/>
                      </a:lnTo>
                      <a:lnTo>
                        <a:pt x="1057410" y="806059"/>
                      </a:lnTo>
                      <a:lnTo>
                        <a:pt x="0" y="923068"/>
                      </a:lnTo>
                      <a:lnTo>
                        <a:pt x="169012" y="73672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6" name="Полилиния 55"/>
                <p:cNvSpPr/>
                <p:nvPr/>
              </p:nvSpPr>
              <p:spPr>
                <a:xfrm>
                  <a:off x="2049706" y="3363225"/>
                  <a:ext cx="1894327" cy="1507122"/>
                </a:xfrm>
                <a:custGeom>
                  <a:avLst/>
                  <a:gdLst>
                    <a:gd name="connsiteX0" fmla="*/ 518259 w 1894327"/>
                    <a:gd name="connsiteY0" fmla="*/ 1390960 h 1507122"/>
                    <a:gd name="connsiteX1" fmla="*/ 1894327 w 1894327"/>
                    <a:gd name="connsiteY1" fmla="*/ 1179486 h 1507122"/>
                    <a:gd name="connsiteX2" fmla="*/ 1283734 w 1894327"/>
                    <a:gd name="connsiteY2" fmla="*/ 0 h 1507122"/>
                    <a:gd name="connsiteX3" fmla="*/ 241258 w 1894327"/>
                    <a:gd name="connsiteY3" fmla="*/ 157860 h 1507122"/>
                    <a:gd name="connsiteX4" fmla="*/ 0 w 1894327"/>
                    <a:gd name="connsiteY4" fmla="*/ 1507122 h 1507122"/>
                    <a:gd name="connsiteX5" fmla="*/ 518259 w 1894327"/>
                    <a:gd name="connsiteY5" fmla="*/ 1390960 h 1507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4327" h="1507122">
                      <a:moveTo>
                        <a:pt x="518259" y="1390960"/>
                      </a:moveTo>
                      <a:lnTo>
                        <a:pt x="1894327" y="1179486"/>
                      </a:lnTo>
                      <a:lnTo>
                        <a:pt x="1283734" y="0"/>
                      </a:lnTo>
                      <a:lnTo>
                        <a:pt x="241258" y="157860"/>
                      </a:lnTo>
                      <a:lnTo>
                        <a:pt x="0" y="1507122"/>
                      </a:lnTo>
                      <a:lnTo>
                        <a:pt x="518259" y="13909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EB0B6">
                        <a:shade val="30000"/>
                        <a:satMod val="115000"/>
                      </a:srgbClr>
                    </a:gs>
                    <a:gs pos="50000">
                      <a:srgbClr val="FEB0B6">
                        <a:shade val="67500"/>
                        <a:satMod val="115000"/>
                      </a:srgbClr>
                    </a:gs>
                    <a:gs pos="100000">
                      <a:srgbClr val="FEB0B6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952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 rot="21067226">
                  <a:off x="2272688" y="3301327"/>
                  <a:ext cx="1036198" cy="283151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8" name="Блок-схема: магнитный диск 57"/>
                <p:cNvSpPr/>
                <p:nvPr/>
              </p:nvSpPr>
              <p:spPr>
                <a:xfrm rot="21107408">
                  <a:off x="2353939" y="1899642"/>
                  <a:ext cx="505463" cy="792236"/>
                </a:xfrm>
                <a:prstGeom prst="flowChartMagneticDisk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cxnSp>
              <p:nvCxnSpPr>
                <p:cNvPr id="59" name="Прямая соединительная линия 58"/>
                <p:cNvCxnSpPr/>
                <p:nvPr/>
              </p:nvCxnSpPr>
              <p:spPr>
                <a:xfrm rot="15707408" flipH="1">
                  <a:off x="2360183" y="3251042"/>
                  <a:ext cx="2124367" cy="712703"/>
                </a:xfrm>
                <a:prstGeom prst="line">
                  <a:avLst/>
                </a:prstGeom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 rot="5400000">
                  <a:off x="1103359" y="3554211"/>
                  <a:ext cx="2257873" cy="412794"/>
                </a:xfrm>
                <a:prstGeom prst="line">
                  <a:avLst/>
                </a:prstGeom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Овал 60"/>
                <p:cNvSpPr/>
                <p:nvPr/>
              </p:nvSpPr>
              <p:spPr>
                <a:xfrm rot="21098072">
                  <a:off x="2034733" y="4506473"/>
                  <a:ext cx="1949877" cy="4859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EB0B6">
                        <a:shade val="30000"/>
                        <a:satMod val="115000"/>
                      </a:srgbClr>
                    </a:gs>
                    <a:gs pos="50000">
                      <a:srgbClr val="FEB0B6">
                        <a:shade val="67500"/>
                        <a:satMod val="115000"/>
                      </a:srgbClr>
                    </a:gs>
                    <a:gs pos="100000">
                      <a:srgbClr val="FEB0B6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62" name="Дуга 61"/>
                <p:cNvSpPr/>
                <p:nvPr/>
              </p:nvSpPr>
              <p:spPr>
                <a:xfrm rot="21098072" flipV="1">
                  <a:off x="2269377" y="3312119"/>
                  <a:ext cx="1037883" cy="303691"/>
                </a:xfrm>
                <a:prstGeom prst="arc">
                  <a:avLst>
                    <a:gd name="adj1" fmla="val 21522940"/>
                    <a:gd name="adj2" fmla="val 10786914"/>
                  </a:avLst>
                </a:prstGeom>
                <a:solidFill>
                  <a:srgbClr val="FEB0B6"/>
                </a:solidFill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dirty="0"/>
                </a:p>
              </p:txBody>
            </p:sp>
            <p:sp>
              <p:nvSpPr>
                <p:cNvPr id="63" name="Дуга 62"/>
                <p:cNvSpPr/>
                <p:nvPr/>
              </p:nvSpPr>
              <p:spPr>
                <a:xfrm rot="21098072">
                  <a:off x="2269377" y="3312119"/>
                  <a:ext cx="1037883" cy="303691"/>
                </a:xfrm>
                <a:prstGeom prst="arc">
                  <a:avLst>
                    <a:gd name="adj1" fmla="val 21522940"/>
                    <a:gd name="adj2" fmla="val 10786914"/>
                  </a:avLst>
                </a:prstGeom>
                <a:solidFill>
                  <a:srgbClr val="FEB0B6"/>
                </a:solidFill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dirty="0"/>
                </a:p>
              </p:txBody>
            </p:sp>
            <p:sp>
              <p:nvSpPr>
                <p:cNvPr id="64" name="Овал 63"/>
                <p:cNvSpPr/>
                <p:nvPr/>
              </p:nvSpPr>
              <p:spPr>
                <a:xfrm>
                  <a:off x="2479039" y="3724153"/>
                  <a:ext cx="210609" cy="212730"/>
                </a:xfrm>
                <a:prstGeom prst="ellipse">
                  <a:avLst/>
                </a:prstGeom>
                <a:solidFill>
                  <a:srgbClr val="FEB0B6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+</a:t>
                  </a:r>
                  <a:endPara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65" name="Овал 64"/>
                <p:cNvSpPr/>
                <p:nvPr/>
              </p:nvSpPr>
              <p:spPr>
                <a:xfrm>
                  <a:off x="2971642" y="4006046"/>
                  <a:ext cx="212294" cy="211263"/>
                </a:xfrm>
                <a:prstGeom prst="ellipse">
                  <a:avLst/>
                </a:prstGeom>
                <a:solidFill>
                  <a:srgbClr val="FEB0B6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+</a:t>
                  </a:r>
                  <a:endPara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66" name="Овал 65"/>
                <p:cNvSpPr/>
                <p:nvPr/>
              </p:nvSpPr>
              <p:spPr>
                <a:xfrm>
                  <a:off x="2684820" y="4648232"/>
                  <a:ext cx="213980" cy="211263"/>
                </a:xfrm>
                <a:prstGeom prst="ellipse">
                  <a:avLst/>
                </a:prstGeom>
                <a:solidFill>
                  <a:srgbClr val="FEB0B6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+</a:t>
                  </a:r>
                  <a:endPara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67" name="Блок-схема: память с посл. доступом 66"/>
                <p:cNvSpPr/>
                <p:nvPr/>
              </p:nvSpPr>
              <p:spPr>
                <a:xfrm rot="15151887">
                  <a:off x="2182857" y="4988497"/>
                  <a:ext cx="356506" cy="855917"/>
                </a:xfrm>
                <a:prstGeom prst="flowChartMagneticTap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40" name="Блок-схема: магнитный диск 39"/>
              <p:cNvSpPr/>
              <p:nvPr/>
            </p:nvSpPr>
            <p:spPr>
              <a:xfrm>
                <a:off x="6344553" y="1401347"/>
                <a:ext cx="357190" cy="571504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107950" ty="76200" sx="77000" sy="100000" flip="none" algn="t"/>
              </a:blipFill>
              <a:ln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" name="Дуга 40"/>
              <p:cNvSpPr/>
              <p:nvPr/>
            </p:nvSpPr>
            <p:spPr>
              <a:xfrm>
                <a:off x="6283413" y="1954450"/>
                <a:ext cx="500235" cy="213810"/>
              </a:xfrm>
              <a:prstGeom prst="arc">
                <a:avLst>
                  <a:gd name="adj1" fmla="val 53696"/>
                  <a:gd name="adj2" fmla="val 10865943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42" name="Группа 240"/>
              <p:cNvGrpSpPr/>
              <p:nvPr/>
            </p:nvGrpSpPr>
            <p:grpSpPr bwMode="auto">
              <a:xfrm rot="503578">
                <a:off x="6212111" y="2101921"/>
                <a:ext cx="298984" cy="357432"/>
                <a:chOff x="4400985" y="3193823"/>
                <a:chExt cx="308944" cy="643377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4462736" y="3263822"/>
                  <a:ext cx="70408" cy="1456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4605302" y="3266273"/>
                  <a:ext cx="70408" cy="14569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1" name="Овал 50"/>
                <p:cNvSpPr/>
                <p:nvPr/>
              </p:nvSpPr>
              <p:spPr>
                <a:xfrm>
                  <a:off x="4461443" y="3620032"/>
                  <a:ext cx="212941" cy="2171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2" name="Блок-схема: память с прямым доступом 51"/>
                <p:cNvSpPr/>
                <p:nvPr/>
              </p:nvSpPr>
              <p:spPr>
                <a:xfrm rot="20832380" flipH="1">
                  <a:off x="4400985" y="3488826"/>
                  <a:ext cx="214658" cy="71473"/>
                </a:xfrm>
                <a:prstGeom prst="flowChartMagneticDru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3" name="Дуга 52"/>
                <p:cNvSpPr/>
                <p:nvPr/>
              </p:nvSpPr>
              <p:spPr>
                <a:xfrm>
                  <a:off x="4463279" y="3193823"/>
                  <a:ext cx="70408" cy="71473"/>
                </a:xfrm>
                <a:prstGeom prst="arc">
                  <a:avLst>
                    <a:gd name="adj1" fmla="val 10029847"/>
                    <a:gd name="adj2" fmla="val 19663651"/>
                  </a:avLst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54" name="Дуга 53"/>
                <p:cNvSpPr/>
                <p:nvPr/>
              </p:nvSpPr>
              <p:spPr>
                <a:xfrm flipH="1">
                  <a:off x="4636086" y="3208134"/>
                  <a:ext cx="73843" cy="63227"/>
                </a:xfrm>
                <a:prstGeom prst="arc">
                  <a:avLst>
                    <a:gd name="adj1" fmla="val 10127133"/>
                    <a:gd name="adj2" fmla="val 19663651"/>
                  </a:avLst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43" name="Блок-схема: память с посл. доступом 42"/>
              <p:cNvSpPr/>
              <p:nvPr/>
            </p:nvSpPr>
            <p:spPr>
              <a:xfrm rot="15644479">
                <a:off x="6545742" y="4997508"/>
                <a:ext cx="371113" cy="845911"/>
              </a:xfrm>
              <a:prstGeom prst="flowChartMagneticTa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Дуга 43"/>
              <p:cNvSpPr/>
              <p:nvPr/>
            </p:nvSpPr>
            <p:spPr>
              <a:xfrm rot="17045154">
                <a:off x="4686003" y="3617197"/>
                <a:ext cx="2536704" cy="744535"/>
              </a:xfrm>
              <a:prstGeom prst="arc">
                <a:avLst>
                  <a:gd name="adj1" fmla="val 12868272"/>
                  <a:gd name="adj2" fmla="val 21430827"/>
                </a:avLst>
              </a:prstGeom>
              <a:ln w="508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5" name="Дуга 44"/>
              <p:cNvSpPr/>
              <p:nvPr/>
            </p:nvSpPr>
            <p:spPr>
              <a:xfrm rot="17045154" flipV="1">
                <a:off x="5419225" y="3369835"/>
                <a:ext cx="2280132" cy="894107"/>
              </a:xfrm>
              <a:prstGeom prst="arc">
                <a:avLst>
                  <a:gd name="adj1" fmla="val 12868272"/>
                  <a:gd name="adj2" fmla="val 286922"/>
                </a:avLst>
              </a:prstGeom>
              <a:ln w="508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6" name="Блок-схема: узел 45"/>
              <p:cNvSpPr/>
              <p:nvPr/>
            </p:nvSpPr>
            <p:spPr>
              <a:xfrm>
                <a:off x="5427530" y="4240691"/>
                <a:ext cx="214386" cy="213810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7" name="Блок-схема: узел 46"/>
              <p:cNvSpPr/>
              <p:nvPr/>
            </p:nvSpPr>
            <p:spPr>
              <a:xfrm>
                <a:off x="6640724" y="4382722"/>
                <a:ext cx="214386" cy="21533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8" name="Двойная волна 47"/>
              <p:cNvSpPr/>
              <p:nvPr/>
            </p:nvSpPr>
            <p:spPr>
              <a:xfrm rot="742007">
                <a:off x="7363654" y="1525302"/>
                <a:ext cx="1563857" cy="653648"/>
              </a:xfrm>
              <a:prstGeom prst="doubleWave">
                <a:avLst/>
              </a:prstGeom>
              <a:solidFill>
                <a:srgbClr val="FEB0B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DoubleWave1">
                  <a:avLst/>
                </a:prstTxWarp>
              </a:bodyPr>
              <a:lstStyle/>
              <a:p>
                <a:pPr algn="ctr">
                  <a:defRPr/>
                </a:pPr>
                <a:endParaRPr lang="ru-RU" b="1" dirty="0"/>
              </a:p>
            </p:txBody>
          </p:sp>
        </p:grpSp>
      </p:grpSp>
      <p:pic>
        <p:nvPicPr>
          <p:cNvPr id="102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42852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Основания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1571612"/>
            <a:ext cx="6715172" cy="5286388"/>
          </a:xfrm>
        </p:spPr>
        <p:txBody>
          <a:bodyPr rtlCol="0"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Основаниями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называют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электролиты,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которые при диссоциации образуют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катионы металла и анионы </a:t>
            </a:r>
            <a:r>
              <a:rPr lang="ru-RU" sz="2400" b="1" dirty="0" err="1" smtClean="0">
                <a:solidFill>
                  <a:schemeClr val="tx1"/>
                </a:solidFill>
              </a:rPr>
              <a:t>гидроксогрупп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ОН</a:t>
            </a:r>
            <a:r>
              <a:rPr lang="ru-RU" sz="2400" b="1" baseline="50000" dirty="0" smtClean="0">
                <a:solidFill>
                  <a:srgbClr val="FF0000"/>
                </a:solidFill>
              </a:rPr>
              <a:t>-</a:t>
            </a:r>
            <a:r>
              <a:rPr lang="en-US" sz="2400" b="1" baseline="500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baseline="50000" dirty="0" smtClean="0">
              <a:solidFill>
                <a:srgbClr val="FF0000"/>
              </a:solidFill>
            </a:endParaRPr>
          </a:p>
          <a:p>
            <a:pPr algn="l"/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Запишите уравнения диссоциации веществ: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NaOH</a:t>
            </a:r>
            <a:r>
              <a:rPr lang="en-US" b="1" dirty="0" smtClean="0">
                <a:solidFill>
                  <a:schemeClr val="tx1"/>
                </a:solidFill>
              </a:rPr>
              <a:t> →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Ca(OH)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 →</a:t>
            </a: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LiOH</a:t>
            </a:r>
            <a:r>
              <a:rPr lang="en-US" b="1" dirty="0" smtClean="0">
                <a:solidFill>
                  <a:schemeClr val="tx1"/>
                </a:solidFill>
              </a:rPr>
              <a:t> →</a:t>
            </a:r>
            <a:endParaRPr lang="en-US" b="1" baseline="30000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Ba</a:t>
            </a:r>
            <a:r>
              <a:rPr lang="en-US" b="1" dirty="0" smtClean="0">
                <a:solidFill>
                  <a:schemeClr val="tx1"/>
                </a:solidFill>
              </a:rPr>
              <a:t>(OH)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 →</a:t>
            </a:r>
            <a:endParaRPr lang="en-US" b="1" baseline="30000" dirty="0" smtClean="0">
              <a:solidFill>
                <a:schemeClr val="tx1"/>
              </a:solidFill>
            </a:endParaRPr>
          </a:p>
          <a:p>
            <a:pPr algn="l"/>
            <a:endParaRPr lang="en-US" b="1" baseline="30000" dirty="0" smtClean="0">
              <a:solidFill>
                <a:schemeClr val="tx1"/>
              </a:solidFill>
            </a:endParaRPr>
          </a:p>
          <a:p>
            <a:pPr algn="l"/>
            <a:endParaRPr lang="en-US" b="1" baseline="30000" dirty="0" smtClean="0">
              <a:solidFill>
                <a:schemeClr val="tx1"/>
              </a:solidFill>
            </a:endParaRPr>
          </a:p>
          <a:p>
            <a:pPr algn="l"/>
            <a:endParaRPr lang="en-US" b="1" baseline="30000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6"/>
          </a:xfrm>
        </p:spPr>
        <p:txBody>
          <a:bodyPr/>
          <a:lstStyle/>
          <a:p>
            <a:r>
              <a:rPr lang="ru-RU" b="1" dirty="0" smtClean="0"/>
              <a:t>Качественная реакция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28670"/>
            <a:ext cx="7558118" cy="571504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7" y="1000109"/>
          <a:ext cx="7643832" cy="5572163"/>
        </p:xfrm>
        <a:graphic>
          <a:graphicData uri="http://schemas.openxmlformats.org/drawingml/2006/table">
            <a:tbl>
              <a:tblPr/>
              <a:tblGrid>
                <a:gridCol w="2548445"/>
                <a:gridCol w="2546942"/>
                <a:gridCol w="2548445"/>
              </a:tblGrid>
              <a:tr h="1330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индикатор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Нейтральная среда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Щелочная среда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3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фенолфталеин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бесцветный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малиновый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3061"/>
                    </a:solidFill>
                  </a:tcPr>
                </a:tc>
              </a:tr>
              <a:tr h="1413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Метил-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оранжевый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64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оранжевый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9B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желтый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A2D"/>
                    </a:solidFill>
                  </a:tcPr>
                </a:tc>
              </a:tr>
              <a:tr h="1413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Лакмус фиолетовый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фиолетовый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5D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синий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8458200" cy="114300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Правила техники безопасности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08" y="2143116"/>
            <a:ext cx="6624637" cy="3236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85725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Химические свойства оснований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4422"/>
            <a:ext cx="7415242" cy="52864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143000"/>
            <a:ext cx="84105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7629556" cy="6143668"/>
          </a:xfrm>
        </p:spPr>
        <p:txBody>
          <a:bodyPr rtlCol="0">
            <a:normAutofit fontScale="92500" lnSpcReduction="20000"/>
          </a:bodyPr>
          <a:lstStyle/>
          <a:p>
            <a:pPr marL="342900" indent="-342900" algn="l">
              <a:buFontTx/>
              <a:buAutoNum type="arabicPeriod"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с кислотами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(реакция нейтрализации):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>
              <a:defRPr/>
            </a:pPr>
            <a:r>
              <a:rPr lang="en-US" sz="3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NaOH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sz="3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HCl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=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NaCl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H</a:t>
            </a:r>
            <a:r>
              <a:rPr lang="en-US" sz="3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>
              <a:defRPr/>
            </a:pP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</a:t>
            </a:r>
            <a:r>
              <a:rPr lang="en-US" sz="30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OH</a:t>
            </a:r>
            <a:r>
              <a:rPr lang="en-US" sz="30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H</a:t>
            </a:r>
            <a:r>
              <a:rPr lang="en-US" sz="3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</a:t>
            </a:r>
            <a:r>
              <a:rPr lang="en-US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</a:t>
            </a:r>
            <a:r>
              <a:rPr lang="en-US" sz="3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</a:t>
            </a:r>
            <a:r>
              <a:rPr lang="en-US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H</a:t>
            </a:r>
            <a:r>
              <a:rPr lang="en-US" sz="3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</a:p>
          <a:p>
            <a:pPr marL="342900" indent="-342900" algn="l">
              <a:defRPr/>
            </a:pP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OH</a:t>
            </a:r>
            <a:r>
              <a:rPr lang="en-US" sz="30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H</a:t>
            </a:r>
            <a:r>
              <a:rPr lang="en-US" sz="3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</a:t>
            </a:r>
            <a:r>
              <a:rPr lang="en-US" sz="3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>
              <a:defRPr/>
            </a:pPr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Взаимодействие щелочей с кислотными оксидами  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(для написания реакций  необходимо знать какая кислота соответствует кислотному оксиду):</a:t>
            </a:r>
            <a:endParaRPr lang="ru-RU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2NaOH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 SO</a:t>
            </a:r>
            <a:r>
              <a:rPr lang="en-US" sz="3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=  Na</a:t>
            </a:r>
            <a:r>
              <a:rPr lang="en-US" sz="3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3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+  H</a:t>
            </a:r>
            <a:r>
              <a:rPr lang="en-US" sz="3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(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3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3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defRPr/>
            </a:pP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2Na</a:t>
            </a:r>
            <a:r>
              <a:rPr lang="en-US" sz="30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3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+ 2OH</a:t>
            </a:r>
            <a:r>
              <a:rPr lang="en-US" sz="30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SO</a:t>
            </a:r>
            <a:r>
              <a:rPr lang="en-US" sz="3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2Na</a:t>
            </a:r>
            <a:r>
              <a:rPr lang="en-US" sz="3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SO</a:t>
            </a:r>
            <a:r>
              <a:rPr lang="en-US" sz="3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3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H</a:t>
            </a:r>
            <a:r>
              <a:rPr lang="en-US" sz="30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</a:p>
          <a:p>
            <a:pPr algn="l">
              <a:defRPr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2OH</a:t>
            </a:r>
            <a:r>
              <a:rPr lang="en-US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SO</a:t>
            </a:r>
            <a:r>
              <a:rPr lang="en-US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SO</a:t>
            </a:r>
            <a:r>
              <a:rPr lang="en-US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H</a:t>
            </a:r>
            <a:r>
              <a:rPr lang="en-US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886728" cy="6143667"/>
          </a:xfrm>
        </p:spPr>
        <p:txBody>
          <a:bodyPr/>
          <a:lstStyle/>
          <a:p>
            <a:r>
              <a:rPr lang="ru-RU" sz="5400" b="1" dirty="0" smtClean="0"/>
              <a:t>Если формулы начало</a:t>
            </a:r>
            <a:br>
              <a:rPr lang="ru-RU" sz="5400" b="1" dirty="0" smtClean="0"/>
            </a:br>
            <a:r>
              <a:rPr lang="ru-RU" sz="5400" b="1" dirty="0" smtClean="0"/>
              <a:t>Начинается с металла,</a:t>
            </a:r>
            <a:br>
              <a:rPr lang="ru-RU" sz="5400" b="1" dirty="0" smtClean="0"/>
            </a:br>
            <a:r>
              <a:rPr lang="ru-RU" sz="5400" b="1" dirty="0" smtClean="0"/>
              <a:t>ОН – красуется затем,</a:t>
            </a:r>
            <a:br>
              <a:rPr lang="ru-RU" sz="5400" b="1" dirty="0" smtClean="0"/>
            </a:br>
            <a:r>
              <a:rPr lang="ru-RU" sz="5400" b="1" dirty="0" smtClean="0"/>
              <a:t>Вещества знакомы всем.</a:t>
            </a:r>
            <a:br>
              <a:rPr lang="ru-RU" sz="5400" b="1" dirty="0" smtClean="0"/>
            </a:br>
            <a:r>
              <a:rPr lang="ru-RU" sz="5400" b="1" dirty="0" smtClean="0"/>
              <a:t>Не надо придумывать им название</a:t>
            </a:r>
            <a:br>
              <a:rPr lang="ru-RU" sz="5400" b="1" dirty="0" smtClean="0"/>
            </a:br>
            <a:r>
              <a:rPr lang="ru-RU" sz="5400" b="1" dirty="0" smtClean="0"/>
              <a:t>Ведь эти вещества…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04"/>
            <a:ext cx="7629556" cy="6429396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Практическая работа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Взаимодействие с солями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(условия протекания – исходные вещества должны быть растворимы и образовываться осадок или газ)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NaOH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uCl</a:t>
            </a:r>
            <a:r>
              <a:rPr lang="en-US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Cu(OH)</a:t>
            </a:r>
            <a:r>
              <a:rPr lang="en-US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↓ + 2NaCl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</a:t>
            </a:r>
            <a:r>
              <a:rPr lang="en-US" sz="28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+ 2OH</a:t>
            </a:r>
            <a:r>
              <a:rPr lang="en-US" sz="28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+ 2Cl</a:t>
            </a:r>
            <a:r>
              <a:rPr lang="en-US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Cu(OH)</a:t>
            </a:r>
            <a:r>
              <a:rPr lang="en-US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↓ + 2Na</a:t>
            </a:r>
            <a:r>
              <a:rPr lang="en-US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+ 2Cl</a:t>
            </a:r>
            <a:r>
              <a:rPr lang="en-US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2OH</a:t>
            </a:r>
            <a:r>
              <a:rPr lang="en-US" sz="28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n-US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Cu(OH)</a:t>
            </a:r>
            <a:r>
              <a:rPr lang="en-US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↓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3KOH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FeCl</a:t>
            </a:r>
            <a:r>
              <a:rPr lang="en-US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3KCl + Fe(OH)</a:t>
            </a:r>
            <a:r>
              <a:rPr lang="en-US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↓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3K</a:t>
            </a:r>
            <a:r>
              <a:rPr lang="en-US" sz="28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+ 3OH</a:t>
            </a:r>
            <a:r>
              <a:rPr lang="en-US" sz="28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Fe</a:t>
            </a:r>
            <a:r>
              <a:rPr lang="en-US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3+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+ 3Cl</a:t>
            </a:r>
            <a:r>
              <a:rPr lang="en-US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=3K</a:t>
            </a:r>
            <a:r>
              <a:rPr lang="en-US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+ 3Cl</a:t>
            </a:r>
            <a:r>
              <a:rPr lang="en-US" sz="28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Fe(OH)</a:t>
            </a:r>
            <a:r>
              <a:rPr lang="en-US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↓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3OH</a:t>
            </a:r>
            <a:r>
              <a:rPr lang="en-US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Fe</a:t>
            </a:r>
            <a:r>
              <a:rPr lang="en-US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Fe(OH)</a:t>
            </a:r>
            <a:r>
              <a:rPr lang="en-US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↓</a:t>
            </a:r>
          </a:p>
          <a:p>
            <a:pPr algn="l"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7200928" cy="5138758"/>
          </a:xfrm>
        </p:spPr>
        <p:txBody>
          <a:bodyPr rtlCol="0">
            <a:normAutofit/>
          </a:bodyPr>
          <a:lstStyle/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Нерастворимое основание + кислота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Cu(OH)</a:t>
            </a:r>
            <a:r>
              <a:rPr lang="en-US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+ 2HCl = CuCl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+ 2H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marL="514350" indent="-514350" algn="just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Cu(OH)</a:t>
            </a:r>
            <a:r>
              <a:rPr lang="en-US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+ 2H</a:t>
            </a:r>
            <a:r>
              <a:rPr lang="en-US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+ 2Cl</a:t>
            </a:r>
            <a:r>
              <a:rPr lang="en-US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Cu</a:t>
            </a:r>
            <a:r>
              <a:rPr lang="en-US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+ 2Cl</a:t>
            </a:r>
            <a:r>
              <a:rPr lang="en-US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+ 2H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marL="514350" indent="-514350" algn="just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Cu(OH)</a:t>
            </a:r>
            <a:r>
              <a:rPr lang="en-US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+ 2H</a:t>
            </a:r>
            <a:r>
              <a:rPr lang="en-US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Cu</a:t>
            </a:r>
            <a:r>
              <a:rPr lang="en-US" b="1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+ 2H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marL="514350" indent="-514350" algn="just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Нерастворимое основание  при нагревании</a:t>
            </a:r>
          </a:p>
          <a:p>
            <a:pPr marL="514350" indent="-514350" algn="just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Cu(OH)</a:t>
            </a:r>
            <a:r>
              <a:rPr lang="en-US" b="1" baseline="-25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CuO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marL="514350" indent="-514350" algn="just" fontAlgn="auto">
              <a:spcAft>
                <a:spcPts val="0"/>
              </a:spcAft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just"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78581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Тест «Пятерочка»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57232"/>
            <a:ext cx="7343804" cy="5786478"/>
          </a:xfrm>
        </p:spPr>
        <p:txBody>
          <a:bodyPr rtlCol="0"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1. Выберите формулы оснований: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а) </a:t>
            </a:r>
            <a:r>
              <a:rPr lang="en-US" dirty="0" smtClean="0">
                <a:solidFill>
                  <a:schemeClr val="tx1"/>
                </a:solidFill>
              </a:rPr>
              <a:t>SO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		  б) </a:t>
            </a:r>
            <a:r>
              <a:rPr lang="en-US" dirty="0" smtClean="0">
                <a:solidFill>
                  <a:schemeClr val="tx1"/>
                </a:solidFill>
              </a:rPr>
              <a:t>Mg(OH)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ru-RU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в) 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SO</a:t>
            </a:r>
            <a:r>
              <a:rPr lang="en-US" baseline="-25000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	            г) </a:t>
            </a:r>
            <a:r>
              <a:rPr lang="ru-RU" dirty="0" err="1" smtClean="0">
                <a:solidFill>
                  <a:schemeClr val="tx1"/>
                </a:solidFill>
              </a:rPr>
              <a:t>СаО</a:t>
            </a:r>
            <a:endParaRPr lang="ru-RU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2. К каждому из ниже указанных веществ прибавили воду и фенолфталеин. В каких случаях появится малиновое окрашивание?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а) </a:t>
            </a:r>
            <a:r>
              <a:rPr lang="en-US" dirty="0" err="1" smtClean="0">
                <a:solidFill>
                  <a:schemeClr val="tx1"/>
                </a:solidFill>
              </a:rPr>
              <a:t>Ba</a:t>
            </a:r>
            <a:r>
              <a:rPr lang="en-US" dirty="0" smtClean="0">
                <a:solidFill>
                  <a:schemeClr val="tx1"/>
                </a:solidFill>
              </a:rPr>
              <a:t>(OH)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		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б) </a:t>
            </a:r>
            <a:r>
              <a:rPr lang="en-US" dirty="0" smtClean="0">
                <a:solidFill>
                  <a:schemeClr val="tx1"/>
                </a:solidFill>
              </a:rPr>
              <a:t>HNO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endParaRPr lang="ru-RU" baseline="-25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в) </a:t>
            </a:r>
            <a:r>
              <a:rPr lang="en-US" dirty="0" err="1" smtClean="0">
                <a:solidFill>
                  <a:schemeClr val="tx1"/>
                </a:solidFill>
              </a:rPr>
              <a:t>CuO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		г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КОН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3. Какой тип химической реакции не характерен для оснований?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а) реакция разложения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б) реакция замещения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dirty="0" smtClean="0">
                <a:solidFill>
                  <a:schemeClr val="tx1"/>
                </a:solidFill>
              </a:rPr>
              <a:t>в) реакция обмена.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7200928" cy="5138758"/>
          </a:xfrm>
        </p:spPr>
        <p:txBody>
          <a:bodyPr rtlCol="0">
            <a:normAutofit fontScale="850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4.</a:t>
            </a:r>
            <a:r>
              <a:rPr lang="ru-RU" dirty="0" smtClean="0">
                <a:solidFill>
                  <a:schemeClr val="tx1"/>
                </a:solidFill>
              </a:rPr>
              <a:t>Окраска индикаторов под действием раствора </a:t>
            </a:r>
            <a:r>
              <a:rPr lang="ru-RU" dirty="0" err="1" smtClean="0">
                <a:solidFill>
                  <a:schemeClr val="tx1"/>
                </a:solidFill>
              </a:rPr>
              <a:t>гидроксида</a:t>
            </a:r>
            <a:r>
              <a:rPr lang="ru-RU" dirty="0" smtClean="0">
                <a:solidFill>
                  <a:schemeClr val="tx1"/>
                </a:solidFill>
              </a:rPr>
              <a:t> калия меняется следующим образом:</a:t>
            </a:r>
            <a:endParaRPr lang="en-US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а) лакмус краснеет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б) лакмус синеет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в) метилоранж краснеет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г) метилоранж желтеет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) фенолфталеин  становится малиновым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е) фенолфталеин остается бесцветным </a:t>
            </a:r>
          </a:p>
          <a:p>
            <a:pPr algn="just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5. </a:t>
            </a:r>
            <a:r>
              <a:rPr lang="ru-RU" dirty="0" smtClean="0">
                <a:solidFill>
                  <a:schemeClr val="tx1"/>
                </a:solidFill>
              </a:rPr>
              <a:t>Раствор </a:t>
            </a:r>
            <a:r>
              <a:rPr lang="ru-RU" dirty="0" err="1" smtClean="0">
                <a:solidFill>
                  <a:schemeClr val="tx1"/>
                </a:solidFill>
              </a:rPr>
              <a:t>гидроксида</a:t>
            </a:r>
            <a:r>
              <a:rPr lang="ru-RU" dirty="0" smtClean="0">
                <a:solidFill>
                  <a:schemeClr val="tx1"/>
                </a:solidFill>
              </a:rPr>
              <a:t> калия вступает в химические реакции с веществами, формулы которых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</a:rPr>
              <a:t>а) СО</a:t>
            </a:r>
            <a:r>
              <a:rPr lang="ru-RU" baseline="-25000" dirty="0" smtClean="0">
                <a:solidFill>
                  <a:schemeClr val="tx1"/>
                </a:solidFill>
              </a:rPr>
              <a:t>2</a:t>
            </a:r>
            <a:r>
              <a:rPr lang="en-US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б) 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S   </a:t>
            </a:r>
            <a:r>
              <a:rPr lang="ru-RU" dirty="0" smtClean="0">
                <a:solidFill>
                  <a:schemeClr val="tx1"/>
                </a:solidFill>
              </a:rPr>
              <a:t>в) </a:t>
            </a:r>
            <a:r>
              <a:rPr lang="ru-RU" dirty="0" err="1" smtClean="0">
                <a:solidFill>
                  <a:schemeClr val="tx1"/>
                </a:solidFill>
              </a:rPr>
              <a:t>Са</a:t>
            </a:r>
            <a:r>
              <a:rPr lang="ru-RU" dirty="0" smtClean="0">
                <a:solidFill>
                  <a:schemeClr val="tx1"/>
                </a:solidFill>
              </a:rPr>
              <a:t>(ОН)</a:t>
            </a:r>
            <a:r>
              <a:rPr lang="ru-RU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</a:rPr>
              <a:t>г) </a:t>
            </a:r>
            <a:r>
              <a:rPr lang="en-US" dirty="0" smtClean="0">
                <a:solidFill>
                  <a:schemeClr val="tx1"/>
                </a:solidFill>
              </a:rPr>
              <a:t>Cu  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NaNO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        e) Mg</a:t>
            </a: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4210064"/>
          </a:xfrm>
        </p:spPr>
        <p:txBody>
          <a:bodyPr rtlCol="0">
            <a:normAutofit/>
          </a:bodyPr>
          <a:lstStyle/>
          <a:p>
            <a:pPr algn="l" eaLnBrk="1" hangingPunct="1"/>
            <a:r>
              <a:rPr lang="ru-RU" b="1" dirty="0" smtClean="0">
                <a:solidFill>
                  <a:schemeClr val="tx1"/>
                </a:solidFill>
              </a:rPr>
              <a:t>1. б</a:t>
            </a:r>
          </a:p>
          <a:p>
            <a:pPr algn="l" eaLnBrk="1" hangingPunct="1"/>
            <a:r>
              <a:rPr lang="ru-RU" b="1" dirty="0" smtClean="0">
                <a:solidFill>
                  <a:schemeClr val="tx1"/>
                </a:solidFill>
              </a:rPr>
              <a:t>2. а, г</a:t>
            </a:r>
          </a:p>
          <a:p>
            <a:pPr algn="l" eaLnBrk="1" hangingPunct="1"/>
            <a:r>
              <a:rPr lang="ru-RU" b="1" dirty="0" smtClean="0">
                <a:solidFill>
                  <a:schemeClr val="tx1"/>
                </a:solidFill>
              </a:rPr>
              <a:t>3. б</a:t>
            </a:r>
          </a:p>
          <a:p>
            <a:pPr algn="l" eaLnBrk="1" hangingPunct="1"/>
            <a:r>
              <a:rPr lang="ru-RU" b="1" dirty="0" smtClean="0">
                <a:solidFill>
                  <a:schemeClr val="tx1"/>
                </a:solidFill>
              </a:rPr>
              <a:t>4. б, г, </a:t>
            </a:r>
            <a:r>
              <a:rPr lang="ru-RU" b="1" dirty="0" err="1" smtClean="0">
                <a:solidFill>
                  <a:schemeClr val="tx1"/>
                </a:solidFill>
              </a:rPr>
              <a:t>д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ru-RU" b="1" dirty="0" smtClean="0">
                <a:solidFill>
                  <a:schemeClr val="tx1"/>
                </a:solidFill>
              </a:rPr>
              <a:t>5. а, б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Д/З: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42100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П.</a:t>
            </a:r>
            <a:r>
              <a:rPr lang="en-US" dirty="0" smtClean="0"/>
              <a:t>39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8572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</a:t>
            </a:r>
            <a:r>
              <a:rPr lang="en-US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урок!!!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Содержимое 3" descr="736f44744b4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500042"/>
            <a:ext cx="6286512" cy="5643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/>
          <a:lstStyle/>
          <a:p>
            <a:r>
              <a:rPr lang="ru-RU" sz="5400" b="1" dirty="0" smtClean="0"/>
              <a:t>Тема урока:</a:t>
            </a:r>
            <a:r>
              <a:rPr lang="ru-RU" sz="9600" b="1" dirty="0" smtClean="0"/>
              <a:t/>
            </a:r>
            <a:br>
              <a:rPr lang="ru-RU" sz="9600" b="1" dirty="0" smtClean="0"/>
            </a:br>
            <a:r>
              <a:rPr lang="ru-RU" sz="9600" b="1" dirty="0" smtClean="0"/>
              <a:t>«Основания в свете ТЭД»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200928" cy="2328882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Учитель химии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МОУ </a:t>
            </a:r>
            <a:r>
              <a:rPr lang="ru-RU" dirty="0" err="1" smtClean="0">
                <a:solidFill>
                  <a:schemeClr val="tx1"/>
                </a:solidFill>
              </a:rPr>
              <a:t>Нерльская</a:t>
            </a:r>
            <a:r>
              <a:rPr lang="ru-RU" dirty="0" smtClean="0">
                <a:solidFill>
                  <a:schemeClr val="tx1"/>
                </a:solidFill>
              </a:rPr>
              <a:t> СОШ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Шаронова </a:t>
            </a:r>
            <a:r>
              <a:rPr lang="ru-RU" dirty="0" smtClean="0">
                <a:solidFill>
                  <a:schemeClr val="tx1"/>
                </a:solidFill>
              </a:rPr>
              <a:t>А.В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6215105"/>
          </a:xfrm>
        </p:spPr>
        <p:txBody>
          <a:bodyPr/>
          <a:lstStyle/>
          <a:p>
            <a:pPr algn="l"/>
            <a:r>
              <a:rPr lang="ru-RU" sz="3600" b="1" u="sng" dirty="0" smtClean="0">
                <a:latin typeface="Georgia" pitchFamily="18" charset="0"/>
              </a:rPr>
              <a:t>Цели</a:t>
            </a:r>
            <a:r>
              <a:rPr lang="ru-RU" sz="3600" b="1" dirty="0" smtClean="0">
                <a:latin typeface="Georgia" pitchFamily="18" charset="0"/>
              </a:rPr>
              <a:t>: </a:t>
            </a:r>
            <a:r>
              <a:rPr lang="ru-RU" sz="3600" b="1" i="1" dirty="0" smtClean="0">
                <a:latin typeface="Georgia" pitchFamily="18" charset="0"/>
              </a:rPr>
              <a:t>         дать понятие об основаниях как классе электролитов;</a:t>
            </a:r>
            <a:br>
              <a:rPr lang="ru-RU" sz="3600" b="1" i="1" dirty="0" smtClean="0">
                <a:latin typeface="Georgia" pitchFamily="18" charset="0"/>
              </a:rPr>
            </a:br>
            <a:r>
              <a:rPr lang="ru-RU" sz="3600" b="1" i="1" dirty="0" smtClean="0">
                <a:latin typeface="Georgia" pitchFamily="18" charset="0"/>
              </a:rPr>
              <a:t>	     рассмотреть  их  классификацию по разным  признакам;</a:t>
            </a:r>
            <a:br>
              <a:rPr lang="ru-RU" sz="3600" b="1" i="1" dirty="0" smtClean="0">
                <a:latin typeface="Georgia" pitchFamily="18" charset="0"/>
              </a:rPr>
            </a:br>
            <a:r>
              <a:rPr lang="ru-RU" sz="3600" b="1" i="1" dirty="0" smtClean="0">
                <a:latin typeface="Georgia" pitchFamily="18" charset="0"/>
              </a:rPr>
              <a:t>	     охарактеризовать  химические свойства оснований  в  свете  теории </a:t>
            </a:r>
            <a:br>
              <a:rPr lang="ru-RU" sz="3600" b="1" i="1" dirty="0" smtClean="0">
                <a:latin typeface="Georgia" pitchFamily="18" charset="0"/>
              </a:rPr>
            </a:br>
            <a:r>
              <a:rPr lang="ru-RU" sz="3600" b="1" i="1" dirty="0" smtClean="0">
                <a:latin typeface="Georgia" pitchFamily="18" charset="0"/>
              </a:rPr>
              <a:t>электролитической  диссоциации.</a:t>
            </a:r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8"/>
            <a:ext cx="5414978" cy="45719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14290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484" y="1845616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74" y="3428683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928694"/>
          </a:xfrm>
        </p:spPr>
        <p:txBody>
          <a:bodyPr/>
          <a:lstStyle/>
          <a:p>
            <a:r>
              <a:rPr lang="ru-RU" dirty="0" smtClean="0"/>
              <a:t>Проверка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з</a:t>
            </a:r>
            <a:r>
              <a:rPr lang="ru-RU" dirty="0" smtClean="0"/>
              <a:t>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200928" cy="528641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1.Какие вещества называют электролитами?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2. Какие классы веществ являются электролитами?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3. Что такое диссоциация?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4. Что такое ионы, какие ионы бывают?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5. Какие вещества называют основаниями?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928694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28"/>
            <a:ext cx="7343804" cy="6357982"/>
          </a:xfrm>
        </p:spPr>
        <p:txBody>
          <a:bodyPr rtlCol="0">
            <a:normAutofit/>
          </a:bodyPr>
          <a:lstStyle/>
          <a:p>
            <a:pPr algn="just"/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Основания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- это сложные вещества,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состоящие из иона металла и одной или нескольких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</a:rPr>
              <a:t>гидроксогрупп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– ОН.</a:t>
            </a: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990033"/>
              </a:solidFill>
              <a:latin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Общая формула оснований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</a:rPr>
              <a:t>Ме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(ОН)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где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– заряд иона металла, численно равный его степени окисления.</a:t>
            </a: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</a:rPr>
              <a:t>Выберите из предложенных веществ основания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7343804" cy="4786346"/>
          </a:xfrm>
        </p:spPr>
        <p:txBody>
          <a:bodyPr rtlCol="0"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CaO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Al(OH)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HCl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KOH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Na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SO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MgO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Ba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(OH)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H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SO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O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NaOH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HNO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ru-RU" b="1" baseline="-25000" dirty="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Cu(OH)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MgCO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   Fe(OH)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421006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Al(OH)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ru-RU" b="1" baseline="-25000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KOH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Ba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(OH)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ru-RU" b="1" baseline="-25000" dirty="0" smtClean="0">
                <a:solidFill>
                  <a:schemeClr val="tx1"/>
                </a:solidFill>
                <a:latin typeface="Times New Roman" pitchFamily="18" charset="0"/>
              </a:rPr>
              <a:t>, 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</a:rPr>
              <a:t>NaOH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Cu(OH)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ru-RU" b="1" baseline="-25000" dirty="0" smtClean="0">
                <a:solidFill>
                  <a:schemeClr val="tx1"/>
                </a:solidFill>
                <a:latin typeface="Times New Roman" pitchFamily="18" charset="0"/>
              </a:rPr>
              <a:t>,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Fe(OH)</a:t>
            </a:r>
            <a:r>
              <a:rPr lang="en-US" b="1" baseline="-25000" dirty="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8929718" cy="121444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</a:rPr>
              <a:t>Составьте формулы оснований, образованных следующими металлами, назовите их:</a:t>
            </a:r>
            <a:endParaRPr lang="ru-RU" sz="36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7200928" cy="5286412"/>
          </a:xfrm>
        </p:spPr>
        <p:txBody>
          <a:bodyPr rtlCol="0"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1)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К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                     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2) Na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                    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3) Ca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                    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     4)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Cu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(II)</a:t>
            </a: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                   </a:t>
            </a:r>
          </a:p>
          <a:p>
            <a:pPr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5)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Al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690</Words>
  <Application>Microsoft Office PowerPoint</Application>
  <PresentationFormat>Экран (4:3)</PresentationFormat>
  <Paragraphs>157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Девиз урока</vt:lpstr>
      <vt:lpstr>Если формулы начало Начинается с металла, ОН – красуется затем, Вещества знакомы всем. Не надо придумывать им название Ведь эти вещества… </vt:lpstr>
      <vt:lpstr>Тема урока: «Основания в свете ТЭД»</vt:lpstr>
      <vt:lpstr>Цели:          дать понятие об основаниях как классе электролитов;       рассмотреть  их  классификацию по разным  признакам;       охарактеризовать  химические свойства оснований  в  свете  теории  электролитической  диссоциации. </vt:lpstr>
      <vt:lpstr>Проверка д/з:</vt:lpstr>
      <vt:lpstr>Слайд 6</vt:lpstr>
      <vt:lpstr>Выберите из предложенных веществ основания</vt:lpstr>
      <vt:lpstr>Проверь себя</vt:lpstr>
      <vt:lpstr>Составьте формулы оснований, образованных следующими металлами, назовите их:</vt:lpstr>
      <vt:lpstr>Составьте формулы оснований, образованных следующими металлами, назовите их:</vt:lpstr>
      <vt:lpstr>Физические свойства</vt:lpstr>
      <vt:lpstr> Классификация оснований               по растворимости:</vt:lpstr>
      <vt:lpstr> </vt:lpstr>
      <vt:lpstr>      по степени ЭД:         - сильные,         - слабые. </vt:lpstr>
      <vt:lpstr>Основания</vt:lpstr>
      <vt:lpstr>Качественная реакция</vt:lpstr>
      <vt:lpstr>Правила техники безопасности</vt:lpstr>
      <vt:lpstr>Химические свойства оснований</vt:lpstr>
      <vt:lpstr>Слайд 19</vt:lpstr>
      <vt:lpstr>Слайд 20</vt:lpstr>
      <vt:lpstr>Слайд 21</vt:lpstr>
      <vt:lpstr>Тест «Пятерочка»</vt:lpstr>
      <vt:lpstr>Слайд 23</vt:lpstr>
      <vt:lpstr>Проверь себя</vt:lpstr>
      <vt:lpstr>Д/З: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STN</cp:lastModifiedBy>
  <cp:revision>12</cp:revision>
  <dcterms:created xsi:type="dcterms:W3CDTF">2012-08-20T16:10:00Z</dcterms:created>
  <dcterms:modified xsi:type="dcterms:W3CDTF">2018-03-23T06:14:54Z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1049-10.1.0.5657</vt:lpwstr>
  </property>
</Properties>
</file>