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82" r:id="rId2"/>
    <p:sldId id="283" r:id="rId3"/>
    <p:sldId id="285" r:id="rId4"/>
    <p:sldId id="256" r:id="rId5"/>
    <p:sldId id="280" r:id="rId6"/>
    <p:sldId id="277" r:id="rId7"/>
    <p:sldId id="270" r:id="rId8"/>
    <p:sldId id="258" r:id="rId9"/>
    <p:sldId id="294" r:id="rId10"/>
    <p:sldId id="266" r:id="rId11"/>
    <p:sldId id="278" r:id="rId12"/>
    <p:sldId id="297" r:id="rId13"/>
    <p:sldId id="298" r:id="rId14"/>
    <p:sldId id="286" r:id="rId15"/>
    <p:sldId id="295" r:id="rId16"/>
    <p:sldId id="260" r:id="rId17"/>
    <p:sldId id="261" r:id="rId18"/>
    <p:sldId id="284" r:id="rId19"/>
    <p:sldId id="300" r:id="rId20"/>
    <p:sldId id="257" r:id="rId21"/>
    <p:sldId id="291" r:id="rId22"/>
    <p:sldId id="289" r:id="rId23"/>
    <p:sldId id="290" r:id="rId24"/>
    <p:sldId id="293" r:id="rId25"/>
    <p:sldId id="269" r:id="rId26"/>
    <p:sldId id="287" r:id="rId27"/>
    <p:sldId id="281" r:id="rId28"/>
    <p:sldId id="301" r:id="rId29"/>
    <p:sldId id="288" r:id="rId30"/>
    <p:sldId id="275" r:id="rId31"/>
    <p:sldId id="272" r:id="rId32"/>
    <p:sldId id="273" r:id="rId33"/>
    <p:sldId id="299" r:id="rId34"/>
    <p:sldId id="263" r:id="rId3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6" autoAdjust="0"/>
    <p:restoredTop sz="94660"/>
  </p:normalViewPr>
  <p:slideViewPr>
    <p:cSldViewPr snapToGrid="0">
      <p:cViewPr varScale="1">
        <p:scale>
          <a:sx n="88" d="100"/>
          <a:sy n="88" d="100"/>
        </p:scale>
        <p:origin x="43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9B992E-B427-4B49-B8B8-F714FA6C168A}" type="datetimeFigureOut">
              <a:rPr lang="ru-RU" smtClean="0"/>
              <a:t>24.01.2018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C910AF-7DE1-4451-ADE5-76CDBCB330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1934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5F60CB-472C-491B-BEEA-EF497403471D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75805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E781FB-3DDD-411A-AA95-0F669230E917}" type="slidenum">
              <a:rPr lang="ru-RU" altLang="ru-RU"/>
              <a:pPr/>
              <a:t>8</a:t>
            </a:fld>
            <a:endParaRPr lang="ru-RU" altLang="ru-RU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28600" indent="-228600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518695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4EC49A-9792-444F-BF82-033DF475461C}" type="slidenum">
              <a:rPr lang="ru-RU" altLang="ru-RU"/>
              <a:pPr/>
              <a:t>17</a:t>
            </a:fld>
            <a:endParaRPr lang="ru-RU" altLang="ru-RU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28600" indent="-228600"/>
            <a:r>
              <a:rPr lang="ru-RU" altLang="ru-RU"/>
              <a:t>Цитоплазма способна не только двигаться, но и изменять объем – сжиматься и расширяться.</a:t>
            </a:r>
            <a:endParaRPr lang="ru-RU" altLang="ru-RU">
              <a:sym typeface="Wingdings 2" panose="050201020105070707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874310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DC938-40E4-4F31-9FAD-519841B6AE95}" type="datetimeFigureOut">
              <a:rPr lang="ru-RU" smtClean="0"/>
              <a:t>24.01.2018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0AAE8-CF92-4C44-9352-852B3D51B2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2144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DC938-40E4-4F31-9FAD-519841B6AE95}" type="datetimeFigureOut">
              <a:rPr lang="ru-RU" smtClean="0"/>
              <a:t>24.01.2018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0AAE8-CF92-4C44-9352-852B3D51B2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5509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DC938-40E4-4F31-9FAD-519841B6AE95}" type="datetimeFigureOut">
              <a:rPr lang="ru-RU" smtClean="0"/>
              <a:t>24.01.2018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0AAE8-CF92-4C44-9352-852B3D51B2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39975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04800" y="1600201"/>
            <a:ext cx="11582400" cy="2422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800" y="4175126"/>
            <a:ext cx="11582400" cy="2422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>
          <a:xfrm>
            <a:off x="9347200" y="638175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B054C038-DB68-489C-BD0F-0BBD1981587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26118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DC938-40E4-4F31-9FAD-519841B6AE95}" type="datetimeFigureOut">
              <a:rPr lang="ru-RU" smtClean="0"/>
              <a:t>24.01.2018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0AAE8-CF92-4C44-9352-852B3D51B2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9416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DC938-40E4-4F31-9FAD-519841B6AE95}" type="datetimeFigureOut">
              <a:rPr lang="ru-RU" smtClean="0"/>
              <a:t>24.01.2018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0AAE8-CF92-4C44-9352-852B3D51B2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5961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DC938-40E4-4F31-9FAD-519841B6AE95}" type="datetimeFigureOut">
              <a:rPr lang="ru-RU" smtClean="0"/>
              <a:t>24.01.2018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0AAE8-CF92-4C44-9352-852B3D51B2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1988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DC938-40E4-4F31-9FAD-519841B6AE95}" type="datetimeFigureOut">
              <a:rPr lang="ru-RU" smtClean="0"/>
              <a:t>24.01.2018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0AAE8-CF92-4C44-9352-852B3D51B2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3227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DC938-40E4-4F31-9FAD-519841B6AE95}" type="datetimeFigureOut">
              <a:rPr lang="ru-RU" smtClean="0"/>
              <a:t>24.01.2018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0AAE8-CF92-4C44-9352-852B3D51B2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4869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DC938-40E4-4F31-9FAD-519841B6AE95}" type="datetimeFigureOut">
              <a:rPr lang="ru-RU" smtClean="0"/>
              <a:t>24.01.2018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0AAE8-CF92-4C44-9352-852B3D51B2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1080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DC938-40E4-4F31-9FAD-519841B6AE95}" type="datetimeFigureOut">
              <a:rPr lang="ru-RU" smtClean="0"/>
              <a:t>24.01.2018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0AAE8-CF92-4C44-9352-852B3D51B2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8967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DC938-40E4-4F31-9FAD-519841B6AE95}" type="datetimeFigureOut">
              <a:rPr lang="ru-RU" smtClean="0"/>
              <a:t>24.01.2018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0AAE8-CF92-4C44-9352-852B3D51B2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1936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8DC938-40E4-4F31-9FAD-519841B6AE95}" type="datetimeFigureOut">
              <a:rPr lang="ru-RU" smtClean="0"/>
              <a:t>24.01.2018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0AAE8-CF92-4C44-9352-852B3D51B2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9883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891" y="1401316"/>
            <a:ext cx="5693853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67" y="3269614"/>
            <a:ext cx="2444401" cy="32592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668" y="3511296"/>
            <a:ext cx="2862882" cy="31466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40" y="365125"/>
            <a:ext cx="2443627" cy="237836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917" y="253492"/>
            <a:ext cx="2558383" cy="260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079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https://cdn2.arhivurokov.ru/multiurok/html/2017/10/30/s_59f77c1ccb2ce/img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043"/>
          <a:stretch/>
        </p:blipFill>
        <p:spPr bwMode="auto">
          <a:xfrm>
            <a:off x="2109216" y="501952"/>
            <a:ext cx="6949440" cy="788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AGE0006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550" y="1603043"/>
            <a:ext cx="5572217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http://uslide.ru/images/23/29297/960/img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1017" y="2640482"/>
            <a:ext cx="3035278" cy="2276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66327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 descr="http://900igr.net/datas/biologija/Fotosintez-i-dykhanie-rastenij/0020-020-Izobrazhen-opyt-dokazyvajuschij-neobkhodimost-uglekislogo-gaza-dlja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" t="-951" r="51278" b="951"/>
          <a:stretch/>
        </p:blipFill>
        <p:spPr bwMode="auto">
          <a:xfrm>
            <a:off x="2584622" y="1766888"/>
            <a:ext cx="6158783" cy="500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cdn2.arhivurokov.ru/multiurok/html/2017/10/30/s_59f77c1ccb2ce/img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043"/>
          <a:stretch/>
        </p:blipFill>
        <p:spPr bwMode="auto">
          <a:xfrm>
            <a:off x="2043901" y="633556"/>
            <a:ext cx="6949440" cy="788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99930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Опыт, доказывающий необходимость углекислого газа </a:t>
            </a:r>
            <a:r>
              <a:rPr lang="ru-RU" sz="3200" dirty="0"/>
              <a:t> </a:t>
            </a:r>
            <a:r>
              <a:rPr lang="ru-RU" sz="3200" dirty="0" smtClean="0"/>
              <a:t>в  процессе фотосинтеза.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2724151"/>
            <a:ext cx="4724400" cy="404336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900" y="1690688"/>
            <a:ext cx="2425700" cy="2656943"/>
          </a:xfrm>
          <a:prstGeom prst="rect">
            <a:avLst/>
          </a:prstGeom>
        </p:spPr>
      </p:pic>
      <p:pic>
        <p:nvPicPr>
          <p:cNvPr id="8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16" y="2044700"/>
            <a:ext cx="4087283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2558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В одном из химических стаканов с растением  находится раствор щелочи, а в другом вещества, при взаимодействии которых выделяется углекислый газ. 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502" y="1690688"/>
            <a:ext cx="3116693" cy="23375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501" y="4119487"/>
            <a:ext cx="3116693" cy="2738513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48" y="2192262"/>
            <a:ext cx="3574852" cy="4351338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695" y="3193087"/>
            <a:ext cx="3594099" cy="288600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0529663" y="2720421"/>
            <a:ext cx="10454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Лист </a:t>
            </a:r>
            <a:r>
              <a:rPr lang="ru-RU" dirty="0" smtClean="0"/>
              <a:t>№1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8615838" y="2720421"/>
            <a:ext cx="10454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Лист </a:t>
            </a:r>
            <a:r>
              <a:rPr lang="ru-RU" dirty="0" smtClean="0"/>
              <a:t>№2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44665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dirty="0" smtClean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14340" name="Picture 4" descr="20091016_1340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981201"/>
            <a:ext cx="8001000" cy="421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ttps://cdn2.arhivurokov.ru/multiurok/html/2017/10/30/s_59f77c1ccb2ce/img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043"/>
          <a:stretch/>
        </p:blipFill>
        <p:spPr bwMode="auto">
          <a:xfrm>
            <a:off x="2109216" y="501952"/>
            <a:ext cx="6949440" cy="788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6924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ppt4web.ru/images/1487/48414/640/img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849087"/>
            <a:ext cx="6346372" cy="5094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77998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3552" y="260648"/>
            <a:ext cx="8229600" cy="1143000"/>
          </a:xfrm>
        </p:spPr>
        <p:txBody>
          <a:bodyPr>
            <a:normAutofit/>
          </a:bodyPr>
          <a:lstStyle/>
          <a:p>
            <a:r>
              <a:rPr lang="ru-RU" sz="2200" dirty="0" smtClean="0">
                <a:latin typeface="Times New Roman" pitchFamily="18" charset="0"/>
              </a:rPr>
              <a:t> </a:t>
            </a:r>
            <a:r>
              <a:rPr lang="ru-RU" sz="2200" dirty="0">
                <a:latin typeface="Times New Roman" pitchFamily="18" charset="0"/>
              </a:rPr>
              <a:t>«Процессы жизнедеятельности клетки»</a:t>
            </a:r>
            <a:br>
              <a:rPr lang="ru-RU" sz="2200" dirty="0">
                <a:latin typeface="Times New Roman" pitchFamily="18" charset="0"/>
              </a:rPr>
            </a:br>
            <a:r>
              <a:rPr lang="ru-RU" altLang="ru-RU" sz="2000" dirty="0"/>
              <a:t>Какой процесс постоянно протекает в живой клетке?</a:t>
            </a:r>
            <a:endParaRPr lang="ru-RU" sz="2200" dirty="0"/>
          </a:p>
        </p:txBody>
      </p:sp>
      <p:pic>
        <p:nvPicPr>
          <p:cNvPr id="6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7269"/>
          <a:stretch/>
        </p:blipFill>
        <p:spPr>
          <a:xfrm>
            <a:off x="2639616" y="2293845"/>
            <a:ext cx="4572638" cy="2837247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rgbClr val="B7B7B7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2855640" y="2564904"/>
            <a:ext cx="864096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663952" y="4365104"/>
            <a:ext cx="1368152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640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097280" y="365125"/>
            <a:ext cx="10256520" cy="829691"/>
          </a:xfrm>
        </p:spPr>
        <p:txBody>
          <a:bodyPr>
            <a:normAutofit/>
          </a:bodyPr>
          <a:lstStyle/>
          <a:p>
            <a:r>
              <a:rPr lang="ru-RU" altLang="ru-RU" sz="2400" dirty="0"/>
              <a:t>Какой процесс постоянно протекает в живой клетке</a:t>
            </a:r>
            <a:r>
              <a:rPr lang="ru-RU" altLang="ru-RU" sz="2400" dirty="0" smtClean="0"/>
              <a:t>? Какой газ выделяется растениями при дыхании? Можно ли в этом убедиться с помощью опыта?</a:t>
            </a:r>
            <a:endParaRPr lang="ru-RU" altLang="ru-RU" sz="24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00882" y="1682132"/>
            <a:ext cx="4572638" cy="3429479"/>
          </a:xfrm>
          <a:prstGeom prst="rect">
            <a:avLst/>
          </a:prstGeom>
        </p:spPr>
      </p:pic>
      <p:pic>
        <p:nvPicPr>
          <p:cNvPr id="16386" name="Picture 2" descr="https://fs00.infourok.ru/images/doc/220/7322/2/img1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540" y="1682132"/>
            <a:ext cx="5547360" cy="471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2099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http://bigslide.ru/images/12/11986/831/img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856" y="682752"/>
            <a:ext cx="9339072" cy="5559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68975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fs00.infourok.ru/images/doc/205/234170/img2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73" y="508454"/>
            <a:ext cx="580178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ds02.infourok.ru/uploads/ex/0f87/0003575e-38327ff6/1/img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338" y="2217512"/>
            <a:ext cx="5428320" cy="4258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03490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3577" y="101751"/>
            <a:ext cx="10515600" cy="1325563"/>
          </a:xfrm>
        </p:spPr>
        <p:txBody>
          <a:bodyPr/>
          <a:lstStyle/>
          <a:p>
            <a:r>
              <a:rPr lang="ru-RU" dirty="0" smtClean="0"/>
              <a:t>                            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Наш маршрут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" y="4013035"/>
            <a:ext cx="3522440" cy="264183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036" y="584583"/>
            <a:ext cx="2535174" cy="3170553"/>
          </a:xfrm>
          <a:prstGeom prst="rect">
            <a:avLst/>
          </a:prstGeom>
        </p:spPr>
      </p:pic>
      <p:pic>
        <p:nvPicPr>
          <p:cNvPr id="6" name="Рисунок 5" descr="http://economlegko.ru/wp-content/uploads/2017/03/riviera3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81" y="865124"/>
            <a:ext cx="3366579" cy="2279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893" y="1324546"/>
            <a:ext cx="3734435" cy="449103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168" y="4013035"/>
            <a:ext cx="3462528" cy="2596896"/>
          </a:xfrm>
          <a:prstGeom prst="rect">
            <a:avLst/>
          </a:prstGeom>
        </p:spPr>
      </p:pic>
      <p:sp>
        <p:nvSpPr>
          <p:cNvPr id="9" name="Пятно 1 8"/>
          <p:cNvSpPr/>
          <p:nvPr/>
        </p:nvSpPr>
        <p:spPr>
          <a:xfrm>
            <a:off x="348996" y="0"/>
            <a:ext cx="914400" cy="91440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10" name="Пятно 1 9"/>
          <p:cNvSpPr/>
          <p:nvPr/>
        </p:nvSpPr>
        <p:spPr>
          <a:xfrm>
            <a:off x="269177" y="3164249"/>
            <a:ext cx="914400" cy="91440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2</a:t>
            </a:r>
          </a:p>
        </p:txBody>
      </p:sp>
      <p:sp>
        <p:nvSpPr>
          <p:cNvPr id="11" name="Пятно 1 10"/>
          <p:cNvSpPr/>
          <p:nvPr/>
        </p:nvSpPr>
        <p:spPr>
          <a:xfrm>
            <a:off x="8974836" y="26162"/>
            <a:ext cx="914400" cy="91440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3</a:t>
            </a:r>
          </a:p>
        </p:txBody>
      </p:sp>
      <p:sp>
        <p:nvSpPr>
          <p:cNvPr id="12" name="Пятно 1 11"/>
          <p:cNvSpPr/>
          <p:nvPr/>
        </p:nvSpPr>
        <p:spPr>
          <a:xfrm>
            <a:off x="8428482" y="3178225"/>
            <a:ext cx="914400" cy="91440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3069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-160" t="-2417" r="160" b="2417"/>
          <a:stretch/>
        </p:blipFill>
        <p:spPr>
          <a:xfrm>
            <a:off x="-1273302" y="-627126"/>
            <a:ext cx="15240000" cy="8572500"/>
          </a:xfrm>
          <a:prstGeom prst="rect">
            <a:avLst/>
          </a:prstGeom>
          <a:solidFill>
            <a:srgbClr val="00B0F0"/>
          </a:solidFill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-160" t="-2417" r="160" b="2417"/>
          <a:stretch/>
        </p:blipFill>
        <p:spPr>
          <a:xfrm>
            <a:off x="-1566813" y="-152992"/>
            <a:ext cx="15240000" cy="8572500"/>
          </a:xfrm>
          <a:prstGeom prst="rect">
            <a:avLst/>
          </a:prstGeom>
          <a:solidFill>
            <a:srgbClr val="00B0F0"/>
          </a:solidFill>
        </p:spPr>
      </p:pic>
      <p:sp>
        <p:nvSpPr>
          <p:cNvPr id="4" name="Прямоугольник 3"/>
          <p:cNvSpPr/>
          <p:nvPr/>
        </p:nvSpPr>
        <p:spPr>
          <a:xfrm>
            <a:off x="2404534" y="1083734"/>
            <a:ext cx="2573866" cy="2709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881511" y="1106311"/>
            <a:ext cx="2517422" cy="2483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427112" y="6287911"/>
            <a:ext cx="2551288" cy="2709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5881511" y="6287911"/>
            <a:ext cx="2528712" cy="2935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38726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-160" t="-2417" r="160" b="2417"/>
          <a:stretch/>
        </p:blipFill>
        <p:spPr>
          <a:xfrm>
            <a:off x="-1318458" y="-96548"/>
            <a:ext cx="15240000" cy="8572500"/>
          </a:xfrm>
          <a:prstGeom prst="rect">
            <a:avLst/>
          </a:prstGeom>
          <a:solidFill>
            <a:srgbClr val="00B0F0"/>
          </a:solidFill>
        </p:spPr>
      </p:pic>
    </p:spTree>
    <p:extLst>
      <p:ext uri="{BB962C8B-B14F-4D97-AF65-F5344CB8AC3E}">
        <p14:creationId xmlns:p14="http://schemas.microsoft.com/office/powerpoint/2010/main" val="19562035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Задание №2.  Напиши над стрелками вещества, которые поглощаются и выделяются при процессах – фотосинтез и дыхание.</a:t>
            </a:r>
            <a:endParaRPr lang="ru-RU" sz="2400" dirty="0"/>
          </a:p>
        </p:txBody>
      </p:sp>
      <p:pic>
        <p:nvPicPr>
          <p:cNvPr id="3074" name="Picture 2" descr="https://bigslide.ru/images/30/29054/831/img1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885" y="1690688"/>
            <a:ext cx="7434943" cy="486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853543" y="2329543"/>
            <a:ext cx="1556657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770914" y="2443843"/>
            <a:ext cx="1828800" cy="4626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924800" y="4746171"/>
            <a:ext cx="1338943" cy="2177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193971" y="5475514"/>
            <a:ext cx="762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786743" y="4855028"/>
            <a:ext cx="1719943" cy="4136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99051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bigslide.ru/images/30/29054/831/img1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370" y="457200"/>
            <a:ext cx="9035143" cy="593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15959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Подведем итоги. Максимальное количество баллов работы в группах – </a:t>
            </a:r>
            <a:r>
              <a:rPr lang="ru-RU" sz="3600" dirty="0" smtClean="0"/>
              <a:t>8.</a:t>
            </a:r>
            <a:endParaRPr lang="ru-RU" sz="3600" dirty="0"/>
          </a:p>
        </p:txBody>
      </p:sp>
      <p:pic>
        <p:nvPicPr>
          <p:cNvPr id="2050" name="Picture 2" descr="https://fs00.infourok.ru/images/doc/205/234170/img2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251" y="1803854"/>
            <a:ext cx="580178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30013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://gdzlol.org/gdzimg/6klass/biologiya/pasechnik-tetrad-drofa/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257" y="1807029"/>
            <a:ext cx="7696200" cy="4463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ru-RU" sz="2500" dirty="0" smtClean="0"/>
              <a:t>Определим, как взаимосвязаны процессы дыхания и фотосинтеза.</a:t>
            </a:r>
            <a:endParaRPr lang="ru-RU" sz="2500" dirty="0"/>
          </a:p>
        </p:txBody>
      </p:sp>
    </p:spTree>
    <p:extLst>
      <p:ext uri="{BB962C8B-B14F-4D97-AF65-F5344CB8AC3E}">
        <p14:creationId xmlns:p14="http://schemas.microsoft.com/office/powerpoint/2010/main" val="40237147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учебником и печатной тетрадью.§17 Стр.94-95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Задание: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Заполнить таблицу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«Сравнительная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характеристика процессов: фотосинтеза и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дыхания»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/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5793041"/>
              </p:ext>
            </p:extLst>
          </p:nvPr>
        </p:nvGraphicFramePr>
        <p:xfrm>
          <a:off x="838200" y="1825627"/>
          <a:ext cx="10515600" cy="4075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1285016536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894064332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83740479"/>
                    </a:ext>
                  </a:extLst>
                </a:gridCol>
              </a:tblGrid>
              <a:tr h="467028">
                <a:tc>
                  <a:txBody>
                    <a:bodyPr/>
                    <a:lstStyle/>
                    <a:p>
                      <a:r>
                        <a:rPr lang="ru-RU" dirty="0" smtClean="0"/>
                        <a:t>           Черты процесса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                Фотосинтез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              Дыхание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4720357"/>
                  </a:ext>
                </a:extLst>
              </a:tr>
              <a:tr h="467028">
                <a:tc>
                  <a:txBody>
                    <a:bodyPr/>
                    <a:lstStyle/>
                    <a:p>
                      <a:r>
                        <a:rPr lang="ru-RU" dirty="0" smtClean="0"/>
                        <a:t>В каких клетках происходит?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2658259"/>
                  </a:ext>
                </a:extLst>
              </a:tr>
              <a:tr h="467028">
                <a:tc>
                  <a:txBody>
                    <a:bodyPr/>
                    <a:lstStyle/>
                    <a:p>
                      <a:r>
                        <a:rPr lang="ru-RU" dirty="0" smtClean="0"/>
                        <a:t>Какой газ поглощается?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7364823"/>
                  </a:ext>
                </a:extLst>
              </a:tr>
              <a:tr h="467028">
                <a:tc>
                  <a:txBody>
                    <a:bodyPr/>
                    <a:lstStyle/>
                    <a:p>
                      <a:r>
                        <a:rPr lang="ru-RU" dirty="0" smtClean="0"/>
                        <a:t>Какой газ выделяется?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2041402"/>
                  </a:ext>
                </a:extLst>
              </a:tr>
              <a:tr h="467028">
                <a:tc>
                  <a:txBody>
                    <a:bodyPr/>
                    <a:lstStyle/>
                    <a:p>
                      <a:r>
                        <a:rPr lang="ru-RU" dirty="0" smtClean="0"/>
                        <a:t>В какое время суток происходит?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0807933"/>
                  </a:ext>
                </a:extLst>
              </a:tr>
              <a:tr h="806104">
                <a:tc>
                  <a:txBody>
                    <a:bodyPr/>
                    <a:lstStyle/>
                    <a:p>
                      <a:r>
                        <a:rPr lang="ru-RU" dirty="0" smtClean="0"/>
                        <a:t>Что происходит с органическими веществами?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7888490"/>
                  </a:ext>
                </a:extLst>
              </a:tr>
              <a:tr h="467028">
                <a:tc>
                  <a:txBody>
                    <a:bodyPr/>
                    <a:lstStyle/>
                    <a:p>
                      <a:r>
                        <a:rPr lang="ru-RU" dirty="0" smtClean="0"/>
                        <a:t>Что происходит с энергией?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5191198"/>
                  </a:ext>
                </a:extLst>
              </a:tr>
              <a:tr h="467028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91935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99122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2208" y="365125"/>
            <a:ext cx="10451592" cy="975995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Сравнительная характеристика процессов: фотосинтез и дыхание растений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8" name="Picture 2" descr="http://images.myshared.ru/6/769529/slide_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628" y="1341121"/>
            <a:ext cx="8915835" cy="5194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3216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Домашнее задание.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§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 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Составить </a:t>
            </a:r>
            <a:r>
              <a:rPr lang="ru-RU" dirty="0"/>
              <a:t>рассказ об особенностях строения листа, связанных с осуществлением процесса </a:t>
            </a:r>
            <a:r>
              <a:rPr lang="ru-RU" dirty="0" smtClean="0"/>
              <a:t>фотосинтеза и дыхания.</a:t>
            </a:r>
            <a:r>
              <a:rPr lang="ru-RU" dirty="0"/>
              <a:t> </a:t>
            </a:r>
            <a:br>
              <a:rPr lang="ru-RU" dirty="0"/>
            </a:br>
            <a:endParaRPr lang="ru-RU" dirty="0"/>
          </a:p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6025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                            </a:t>
            </a:r>
            <a:r>
              <a:rPr lang="ru-RU" sz="3200" dirty="0"/>
              <a:t> </a:t>
            </a:r>
            <a:r>
              <a:rPr lang="ru-RU" sz="3200" dirty="0"/>
              <a:t> </a:t>
            </a:r>
            <a:r>
              <a:rPr lang="ru-RU" sz="3200" dirty="0" smtClean="0"/>
              <a:t>Мое </a:t>
            </a:r>
            <a:r>
              <a:rPr lang="ru-RU" sz="3200" dirty="0" smtClean="0"/>
              <a:t>отношение к уроку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Вопросы:</a:t>
            </a:r>
          </a:p>
          <a:p>
            <a:pPr lvl="1"/>
            <a:r>
              <a:rPr lang="ru-RU" dirty="0" smtClean="0"/>
              <a:t>для меня был урок интересен, результативен,  я активно работал на уроке, рассматриваемые понятия на уроке хорошо усвоил;</a:t>
            </a:r>
          </a:p>
          <a:p>
            <a:pPr lvl="1"/>
            <a:r>
              <a:rPr lang="ru-RU" dirty="0" smtClean="0"/>
              <a:t>мне урок понравился, я  выполнял все задания урока, активно работал, но у меня некоторые вопросы и задания вызвали затруднения;</a:t>
            </a:r>
          </a:p>
          <a:p>
            <a:pPr lvl="1"/>
            <a:r>
              <a:rPr lang="ru-RU" dirty="0" smtClean="0"/>
              <a:t> у меня осталось много невыясненных вопросов.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68437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3577" y="101751"/>
            <a:ext cx="10515600" cy="1325563"/>
          </a:xfrm>
        </p:spPr>
        <p:txBody>
          <a:bodyPr/>
          <a:lstStyle/>
          <a:p>
            <a:r>
              <a:rPr lang="ru-RU" dirty="0" smtClean="0"/>
              <a:t>                            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Рисунок 5" descr="http://economlegko.ru/wp-content/uploads/2017/03/riviera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94" y="1039185"/>
            <a:ext cx="3366579" cy="227990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Пятно 1 8"/>
          <p:cNvSpPr/>
          <p:nvPr/>
        </p:nvSpPr>
        <p:spPr>
          <a:xfrm>
            <a:off x="348996" y="0"/>
            <a:ext cx="914400" cy="91440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</a:t>
            </a:r>
            <a:endParaRPr lang="ru-RU" dirty="0"/>
          </a:p>
        </p:txBody>
      </p:sp>
      <p:pic>
        <p:nvPicPr>
          <p:cNvPr id="13" name="Объект 1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7158" y="101751"/>
            <a:ext cx="3043844" cy="3794887"/>
          </a:xfr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870" y="1039185"/>
            <a:ext cx="3790188" cy="505358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94" y="3443874"/>
            <a:ext cx="3038577" cy="326132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536" y="4093472"/>
            <a:ext cx="2608562" cy="258164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2097977" y="-1"/>
            <a:ext cx="65573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Парк культуры и отдыха «Ривьера» в Сочи — один из самых уникальных и любимых сочинцами и гостями города уголков природы. Основанный ещё в 1898 г.</a:t>
            </a:r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758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Задание.</a:t>
            </a:r>
            <a:endParaRPr lang="ru-RU" dirty="0"/>
          </a:p>
        </p:txBody>
      </p:sp>
      <p:pic>
        <p:nvPicPr>
          <p:cNvPr id="9218" name="Picture 2" descr="http://bigslide.ru/images/30/29082/960/img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792" y="1690688"/>
            <a:ext cx="6851904" cy="448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77701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https://cf.ppt-online.org/files/slide/a/arWdmsGfYNiz7c2oD546AuVQPjpbKUIX9SxHeR/slide-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776" y="536448"/>
            <a:ext cx="9229344" cy="6144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09959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http://biouroki.ru/content/page/679/24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284" y="1840992"/>
            <a:ext cx="8105772" cy="3860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45728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63372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735709" y="471616"/>
            <a:ext cx="8159750" cy="1627187"/>
          </a:xfrm>
          <a:prstGeom prst="rect">
            <a:avLst/>
          </a:prstGeom>
          <a:solidFill>
            <a:srgbClr val="CCFFFF"/>
          </a:solidFill>
          <a:ln>
            <a:solidFill>
              <a:srgbClr val="0000FF"/>
            </a:solidFill>
            <a:miter lim="800000"/>
            <a:headEnd/>
            <a:tailEnd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50000"/>
              </a:spcBef>
            </a:pPr>
            <a:r>
              <a:rPr lang="ru-RU" altLang="ru-RU" sz="2400" b="1" i="1" dirty="0" smtClean="0">
                <a:solidFill>
                  <a:srgbClr val="000000"/>
                </a:solidFill>
              </a:rPr>
              <a:t>Фотосинтез – это процесс, протекающий в</a:t>
            </a:r>
            <a:r>
              <a:rPr lang="ru-RU" altLang="ru-RU" sz="2400" b="1" i="1" dirty="0" smtClean="0"/>
              <a:t> </a:t>
            </a:r>
            <a:r>
              <a:rPr lang="ru-RU" altLang="ru-RU" sz="2400" b="1" i="1" dirty="0" smtClean="0">
                <a:solidFill>
                  <a:srgbClr val="009900"/>
                </a:solidFill>
              </a:rPr>
              <a:t>зелёных листьях</a:t>
            </a:r>
            <a:r>
              <a:rPr lang="ru-RU" altLang="ru-RU" sz="2400" b="1" i="1" dirty="0" smtClean="0"/>
              <a:t> </a:t>
            </a:r>
            <a:r>
              <a:rPr lang="ru-RU" altLang="ru-RU" sz="2400" b="1" i="1" dirty="0" smtClean="0">
                <a:solidFill>
                  <a:srgbClr val="000000"/>
                </a:solidFill>
              </a:rPr>
              <a:t>растений на</a:t>
            </a:r>
            <a:r>
              <a:rPr lang="ru-RU" altLang="ru-RU" sz="2400" b="1" i="1" dirty="0" smtClean="0"/>
              <a:t> </a:t>
            </a:r>
            <a:r>
              <a:rPr lang="ru-RU" altLang="ru-RU" sz="2400" b="1" i="1" dirty="0" smtClean="0">
                <a:solidFill>
                  <a:srgbClr val="FF3300"/>
                </a:solidFill>
              </a:rPr>
              <a:t>свету</a:t>
            </a:r>
            <a:r>
              <a:rPr lang="ru-RU" altLang="ru-RU" sz="2400" b="1" i="1" dirty="0" smtClean="0">
                <a:solidFill>
                  <a:srgbClr val="000000"/>
                </a:solidFill>
              </a:rPr>
              <a:t>, при котором из</a:t>
            </a:r>
            <a:r>
              <a:rPr lang="ru-RU" altLang="ru-RU" sz="2400" b="1" i="1" dirty="0" smtClean="0"/>
              <a:t> </a:t>
            </a:r>
            <a:r>
              <a:rPr lang="ru-RU" altLang="ru-RU" sz="2400" b="1" i="1" dirty="0" smtClean="0">
                <a:solidFill>
                  <a:srgbClr val="996633"/>
                </a:solidFill>
              </a:rPr>
              <a:t>углекислого</a:t>
            </a:r>
            <a:r>
              <a:rPr lang="ru-RU" altLang="ru-RU" sz="2400" b="1" i="1" dirty="0" smtClean="0">
                <a:solidFill>
                  <a:schemeClr val="accent2"/>
                </a:solidFill>
              </a:rPr>
              <a:t> </a:t>
            </a:r>
            <a:r>
              <a:rPr lang="ru-RU" altLang="ru-RU" sz="2400" b="1" i="1" dirty="0" smtClean="0">
                <a:solidFill>
                  <a:srgbClr val="996633"/>
                </a:solidFill>
              </a:rPr>
              <a:t>газа</a:t>
            </a:r>
            <a:r>
              <a:rPr lang="ru-RU" altLang="ru-RU" sz="2400" b="1" i="1" dirty="0" smtClean="0"/>
              <a:t> </a:t>
            </a:r>
            <a:r>
              <a:rPr lang="ru-RU" altLang="ru-RU" sz="2400" b="1" i="1" dirty="0" smtClean="0">
                <a:solidFill>
                  <a:srgbClr val="000000"/>
                </a:solidFill>
              </a:rPr>
              <a:t>и</a:t>
            </a:r>
            <a:r>
              <a:rPr lang="ru-RU" altLang="ru-RU" sz="2400" b="1" i="1" dirty="0" smtClean="0"/>
              <a:t> </a:t>
            </a:r>
            <a:r>
              <a:rPr lang="ru-RU" altLang="ru-RU" sz="2400" b="1" i="1" dirty="0" smtClean="0">
                <a:solidFill>
                  <a:srgbClr val="996633"/>
                </a:solidFill>
              </a:rPr>
              <a:t>воды</a:t>
            </a:r>
            <a:r>
              <a:rPr lang="ru-RU" altLang="ru-RU" sz="2400" b="1" i="1" dirty="0" smtClean="0">
                <a:solidFill>
                  <a:schemeClr val="accent2"/>
                </a:solidFill>
              </a:rPr>
              <a:t> </a:t>
            </a:r>
            <a:r>
              <a:rPr lang="ru-RU" altLang="ru-RU" sz="2400" b="1" i="1" dirty="0" smtClean="0">
                <a:solidFill>
                  <a:srgbClr val="000000"/>
                </a:solidFill>
              </a:rPr>
              <a:t>образуются</a:t>
            </a:r>
            <a:r>
              <a:rPr lang="ru-RU" altLang="ru-RU" sz="2400" b="1" i="1" dirty="0" smtClean="0"/>
              <a:t> </a:t>
            </a:r>
            <a:r>
              <a:rPr lang="ru-RU" altLang="ru-RU" sz="2400" b="1" i="1" dirty="0" smtClean="0">
                <a:solidFill>
                  <a:srgbClr val="FF0000"/>
                </a:solidFill>
              </a:rPr>
              <a:t>органические вещества</a:t>
            </a:r>
            <a:r>
              <a:rPr lang="ru-RU" altLang="ru-RU" sz="2400" b="1" i="1" dirty="0" smtClean="0">
                <a:solidFill>
                  <a:srgbClr val="000000"/>
                </a:solidFill>
              </a:rPr>
              <a:t> и</a:t>
            </a:r>
            <a:r>
              <a:rPr lang="ru-RU" altLang="ru-RU" sz="2400" b="1" i="1" dirty="0" smtClean="0"/>
              <a:t> </a:t>
            </a:r>
            <a:r>
              <a:rPr lang="ru-RU" altLang="ru-RU" sz="2400" b="1" i="1" dirty="0" smtClean="0">
                <a:solidFill>
                  <a:srgbClr val="FF0000"/>
                </a:solidFill>
              </a:rPr>
              <a:t>кислород.</a:t>
            </a:r>
            <a:endParaRPr lang="ru-RU" altLang="ru-RU" sz="2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769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58240" y="1122363"/>
            <a:ext cx="9509760" cy="974661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урока: «Взаимосвязь процессов дыхания и фотосинтеза»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9858" y="2317525"/>
            <a:ext cx="10341428" cy="1655762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</a:rPr>
              <a:t>Цель урока: 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изучить особенности протекания процессов фотосинтеза и дыхания, установить взаимосвязь между этими процессами.</a:t>
            </a:r>
          </a:p>
          <a:p>
            <a:endParaRPr lang="ru-RU" dirty="0"/>
          </a:p>
        </p:txBody>
      </p:sp>
      <p:pic>
        <p:nvPicPr>
          <p:cNvPr id="4" name="Picture 2" descr="http://uslide.ru/images/25/31408/960/img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16"/>
          <a:stretch/>
        </p:blipFill>
        <p:spPr bwMode="auto">
          <a:xfrm>
            <a:off x="80990" y="3497798"/>
            <a:ext cx="5068950" cy="312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ds02.infourok.ru/uploads/ex/0d25/00026a9c-26df26bf/img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768" y="3222171"/>
            <a:ext cx="4654550" cy="3490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5638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Жизнь на Земле существует благодаря…..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2" descr="http://sci-nature.ru/wp-content/uploads/2014/04/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998" y="2058448"/>
            <a:ext cx="7150100" cy="417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8696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/>
              <a:t>О роли фотосинтеза на Земле…..</a:t>
            </a:r>
            <a:endParaRPr lang="ru-RU" i="1" dirty="0"/>
          </a:p>
        </p:txBody>
      </p:sp>
      <p:pic>
        <p:nvPicPr>
          <p:cNvPr id="13314" name="Picture 2" descr="http://900igr.net/datas/biologija/Fotosintez/0007-007-Pogloschenie-v-protsesse-fotosinteza-na-svetu-uglekislogo-gaza-i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916195"/>
            <a:ext cx="580178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fs3.ppt4web.ru/images/132017/174512/640/img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057" y="1889434"/>
            <a:ext cx="5214257" cy="4378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118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200" dirty="0" smtClean="0"/>
              <a:t> </a:t>
            </a:r>
            <a:r>
              <a:rPr lang="ru-RU" sz="2200" dirty="0"/>
              <a:t>«</a:t>
            </a:r>
            <a:r>
              <a:rPr lang="ru-RU" sz="2200" dirty="0" smtClean="0"/>
              <a:t>Строение растительной </a:t>
            </a:r>
            <a:r>
              <a:rPr lang="ru-RU" sz="2200" dirty="0"/>
              <a:t>клетки»</a:t>
            </a:r>
            <a:br>
              <a:rPr lang="ru-RU" sz="2200" dirty="0"/>
            </a:br>
            <a:endParaRPr lang="ru-RU" sz="2200" dirty="0"/>
          </a:p>
        </p:txBody>
      </p:sp>
      <p:pic>
        <p:nvPicPr>
          <p:cNvPr id="3" name="Picture 2" descr="http://www.prerek.ru/safia/stroenie-rastenij/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5952" y="1845968"/>
            <a:ext cx="4095464" cy="4654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as6400825.ru/biologiya_5/2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95"/>
          <a:stretch/>
        </p:blipFill>
        <p:spPr bwMode="auto">
          <a:xfrm>
            <a:off x="1415088" y="2370976"/>
            <a:ext cx="4104456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1552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02" name="Rectangle 26"/>
          <p:cNvSpPr>
            <a:spLocks noChangeArrowheads="1"/>
          </p:cNvSpPr>
          <p:nvPr/>
        </p:nvSpPr>
        <p:spPr bwMode="auto">
          <a:xfrm>
            <a:off x="926592" y="1123760"/>
            <a:ext cx="9845929" cy="4791456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 dirty="0"/>
          </a:p>
        </p:txBody>
      </p:sp>
      <p:grpSp>
        <p:nvGrpSpPr>
          <p:cNvPr id="24580" name="Group 4"/>
          <p:cNvGrpSpPr>
            <a:grpSpLocks/>
          </p:cNvGrpSpPr>
          <p:nvPr/>
        </p:nvGrpSpPr>
        <p:grpSpPr bwMode="auto">
          <a:xfrm>
            <a:off x="3432176" y="1409701"/>
            <a:ext cx="5184775" cy="1057275"/>
            <a:chOff x="1202" y="706"/>
            <a:chExt cx="3266" cy="666"/>
          </a:xfrm>
        </p:grpSpPr>
        <p:pic>
          <p:nvPicPr>
            <p:cNvPr id="24581" name="Picture 5" descr="солнце21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2" y="754"/>
              <a:ext cx="3266" cy="6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582" name="Text Box 6"/>
            <p:cNvSpPr txBox="1">
              <a:spLocks noChangeArrowheads="1"/>
            </p:cNvSpPr>
            <p:nvPr/>
          </p:nvSpPr>
          <p:spPr bwMode="auto">
            <a:xfrm>
              <a:off x="2200" y="706"/>
              <a:ext cx="1225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altLang="ru-RU" sz="3200" b="1" dirty="0">
                  <a:solidFill>
                    <a:srgbClr val="FC2E18"/>
                  </a:solidFill>
                </a:rPr>
                <a:t>свет</a:t>
              </a:r>
            </a:p>
          </p:txBody>
        </p:sp>
      </p:grpSp>
      <p:grpSp>
        <p:nvGrpSpPr>
          <p:cNvPr id="24583" name="Group 7"/>
          <p:cNvGrpSpPr>
            <a:grpSpLocks/>
          </p:cNvGrpSpPr>
          <p:nvPr/>
        </p:nvGrpSpPr>
        <p:grpSpPr bwMode="auto">
          <a:xfrm>
            <a:off x="4008439" y="2601913"/>
            <a:ext cx="4175125" cy="1524000"/>
            <a:chOff x="1565" y="1525"/>
            <a:chExt cx="2630" cy="960"/>
          </a:xfrm>
        </p:grpSpPr>
        <p:pic>
          <p:nvPicPr>
            <p:cNvPr id="24584" name="Picture 8" descr="лист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5" y="1525"/>
              <a:ext cx="2630" cy="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585" name="Text Box 9"/>
            <p:cNvSpPr txBox="1">
              <a:spLocks noChangeArrowheads="1"/>
            </p:cNvSpPr>
            <p:nvPr/>
          </p:nvSpPr>
          <p:spPr bwMode="auto">
            <a:xfrm>
              <a:off x="2063" y="1797"/>
              <a:ext cx="1815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altLang="ru-RU" sz="3200" b="1">
                  <a:solidFill>
                    <a:srgbClr val="FFFF00"/>
                  </a:solidFill>
                </a:rPr>
                <a:t>хлорофилл</a:t>
              </a:r>
            </a:p>
          </p:txBody>
        </p:sp>
      </p:grpSp>
      <p:sp>
        <p:nvSpPr>
          <p:cNvPr id="24586" name="Text Box 10"/>
          <p:cNvSpPr txBox="1">
            <a:spLocks noChangeArrowheads="1"/>
          </p:cNvSpPr>
          <p:nvPr/>
        </p:nvSpPr>
        <p:spPr bwMode="auto">
          <a:xfrm>
            <a:off x="1774826" y="2422526"/>
            <a:ext cx="19796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altLang="ru-RU"/>
          </a:p>
        </p:txBody>
      </p:sp>
      <p:sp>
        <p:nvSpPr>
          <p:cNvPr id="24587" name="Text Box 11"/>
          <p:cNvSpPr txBox="1">
            <a:spLocks noChangeArrowheads="1"/>
          </p:cNvSpPr>
          <p:nvPr/>
        </p:nvSpPr>
        <p:spPr bwMode="auto">
          <a:xfrm>
            <a:off x="8148638" y="1989138"/>
            <a:ext cx="251936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spcBef>
                <a:spcPct val="50000"/>
              </a:spcBef>
            </a:pPr>
            <a:endParaRPr lang="ru-RU" altLang="ru-RU" sz="2800"/>
          </a:p>
        </p:txBody>
      </p:sp>
      <p:grpSp>
        <p:nvGrpSpPr>
          <p:cNvPr id="24588" name="Group 12"/>
          <p:cNvGrpSpPr>
            <a:grpSpLocks/>
          </p:cNvGrpSpPr>
          <p:nvPr/>
        </p:nvGrpSpPr>
        <p:grpSpPr bwMode="auto">
          <a:xfrm>
            <a:off x="1524001" y="1917700"/>
            <a:ext cx="2339975" cy="2463800"/>
            <a:chOff x="0" y="1026"/>
            <a:chExt cx="1474" cy="1552"/>
          </a:xfrm>
        </p:grpSpPr>
        <p:grpSp>
          <p:nvGrpSpPr>
            <p:cNvPr id="24589" name="Group 13"/>
            <p:cNvGrpSpPr>
              <a:grpSpLocks/>
            </p:cNvGrpSpPr>
            <p:nvPr/>
          </p:nvGrpSpPr>
          <p:grpSpPr bwMode="auto">
            <a:xfrm>
              <a:off x="0" y="1950"/>
              <a:ext cx="1474" cy="628"/>
              <a:chOff x="0" y="1950"/>
              <a:chExt cx="1474" cy="628"/>
            </a:xfrm>
          </p:grpSpPr>
          <p:sp>
            <p:nvSpPr>
              <p:cNvPr id="24590" name="Text Box 14"/>
              <p:cNvSpPr txBox="1">
                <a:spLocks noChangeArrowheads="1"/>
              </p:cNvSpPr>
              <p:nvPr/>
            </p:nvSpPr>
            <p:spPr bwMode="auto">
              <a:xfrm>
                <a:off x="0" y="2251"/>
                <a:ext cx="1474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 altLang="ru-RU" sz="2800" i="1">
                    <a:solidFill>
                      <a:srgbClr val="996633"/>
                    </a:solidFill>
                  </a:rPr>
                  <a:t>вода</a:t>
                </a:r>
              </a:p>
            </p:txBody>
          </p:sp>
          <p:sp>
            <p:nvSpPr>
              <p:cNvPr id="24591" name="AutoShape 15"/>
              <p:cNvSpPr>
                <a:spLocks noChangeArrowheads="1"/>
              </p:cNvSpPr>
              <p:nvPr/>
            </p:nvSpPr>
            <p:spPr bwMode="auto">
              <a:xfrm>
                <a:off x="159" y="1950"/>
                <a:ext cx="1247" cy="272"/>
              </a:xfrm>
              <a:custGeom>
                <a:avLst/>
                <a:gdLst>
                  <a:gd name="G0" fmla="+- 15126 0 0"/>
                  <a:gd name="G1" fmla="+- 2912 0 0"/>
                  <a:gd name="G2" fmla="+- 12158 0 2912"/>
                  <a:gd name="G3" fmla="+- G2 0 2912"/>
                  <a:gd name="G4" fmla="*/ G3 32768 32059"/>
                  <a:gd name="G5" fmla="*/ G4 1 2"/>
                  <a:gd name="G6" fmla="+- 21600 0 15126"/>
                  <a:gd name="G7" fmla="*/ G6 2912 6079"/>
                  <a:gd name="G8" fmla="+- G7 15126 0"/>
                  <a:gd name="T0" fmla="*/ 15126 w 21600"/>
                  <a:gd name="T1" fmla="*/ 0 h 21600"/>
                  <a:gd name="T2" fmla="*/ 15126 w 21600"/>
                  <a:gd name="T3" fmla="*/ 12158 h 21600"/>
                  <a:gd name="T4" fmla="*/ 3237 w 21600"/>
                  <a:gd name="T5" fmla="*/ 21600 h 21600"/>
                  <a:gd name="T6" fmla="*/ 21600 w 21600"/>
                  <a:gd name="T7" fmla="*/ 6079 h 21600"/>
                  <a:gd name="T8" fmla="*/ 17694720 60000 65536"/>
                  <a:gd name="T9" fmla="*/ 5898240 60000 65536"/>
                  <a:gd name="T10" fmla="*/ 5898240 60000 65536"/>
                  <a:gd name="T11" fmla="*/ 0 60000 65536"/>
                  <a:gd name="T12" fmla="*/ 12427 w 21600"/>
                  <a:gd name="T13" fmla="*/ G1 h 21600"/>
                  <a:gd name="T14" fmla="*/ G8 w 21600"/>
                  <a:gd name="T15" fmla="*/ G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21600" y="6079"/>
                    </a:moveTo>
                    <a:lnTo>
                      <a:pt x="15126" y="0"/>
                    </a:lnTo>
                    <a:lnTo>
                      <a:pt x="15126" y="2912"/>
                    </a:lnTo>
                    <a:lnTo>
                      <a:pt x="12427" y="2912"/>
                    </a:lnTo>
                    <a:cubicBezTo>
                      <a:pt x="5564" y="2912"/>
                      <a:pt x="0" y="7052"/>
                      <a:pt x="0" y="12158"/>
                    </a:cubicBezTo>
                    <a:lnTo>
                      <a:pt x="0" y="21600"/>
                    </a:lnTo>
                    <a:lnTo>
                      <a:pt x="6474" y="21600"/>
                    </a:lnTo>
                    <a:lnTo>
                      <a:pt x="6474" y="12158"/>
                    </a:lnTo>
                    <a:cubicBezTo>
                      <a:pt x="6474" y="10550"/>
                      <a:pt x="9139" y="9246"/>
                      <a:pt x="12427" y="9246"/>
                    </a:cubicBezTo>
                    <a:lnTo>
                      <a:pt x="15126" y="9246"/>
                    </a:lnTo>
                    <a:lnTo>
                      <a:pt x="15126" y="12158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24592" name="Group 16"/>
            <p:cNvGrpSpPr>
              <a:grpSpLocks/>
            </p:cNvGrpSpPr>
            <p:nvPr/>
          </p:nvGrpSpPr>
          <p:grpSpPr bwMode="auto">
            <a:xfrm>
              <a:off x="0" y="1026"/>
              <a:ext cx="1474" cy="896"/>
              <a:chOff x="0" y="1026"/>
              <a:chExt cx="1474" cy="896"/>
            </a:xfrm>
          </p:grpSpPr>
          <p:sp>
            <p:nvSpPr>
              <p:cNvPr id="24593" name="Text Box 17"/>
              <p:cNvSpPr txBox="1">
                <a:spLocks noChangeArrowheads="1"/>
              </p:cNvSpPr>
              <p:nvPr/>
            </p:nvSpPr>
            <p:spPr bwMode="auto">
              <a:xfrm>
                <a:off x="0" y="1026"/>
                <a:ext cx="1474" cy="59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66FF33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66FF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 altLang="ru-RU" sz="2800" i="1">
                    <a:solidFill>
                      <a:srgbClr val="996633"/>
                    </a:solidFill>
                  </a:rPr>
                  <a:t>углекислый газ</a:t>
                </a:r>
              </a:p>
            </p:txBody>
          </p:sp>
          <p:sp>
            <p:nvSpPr>
              <p:cNvPr id="24594" name="AutoShape 18"/>
              <p:cNvSpPr>
                <a:spLocks noChangeArrowheads="1"/>
              </p:cNvSpPr>
              <p:nvPr/>
            </p:nvSpPr>
            <p:spPr bwMode="auto">
              <a:xfrm flipV="1">
                <a:off x="159" y="1650"/>
                <a:ext cx="1247" cy="272"/>
              </a:xfrm>
              <a:custGeom>
                <a:avLst/>
                <a:gdLst>
                  <a:gd name="G0" fmla="+- 15126 0 0"/>
                  <a:gd name="G1" fmla="+- 2912 0 0"/>
                  <a:gd name="G2" fmla="+- 12158 0 2912"/>
                  <a:gd name="G3" fmla="+- G2 0 2912"/>
                  <a:gd name="G4" fmla="*/ G3 32768 32059"/>
                  <a:gd name="G5" fmla="*/ G4 1 2"/>
                  <a:gd name="G6" fmla="+- 21600 0 15126"/>
                  <a:gd name="G7" fmla="*/ G6 2912 6079"/>
                  <a:gd name="G8" fmla="+- G7 15126 0"/>
                  <a:gd name="T0" fmla="*/ 15126 w 21600"/>
                  <a:gd name="T1" fmla="*/ 0 h 21600"/>
                  <a:gd name="T2" fmla="*/ 15126 w 21600"/>
                  <a:gd name="T3" fmla="*/ 12158 h 21600"/>
                  <a:gd name="T4" fmla="*/ 3237 w 21600"/>
                  <a:gd name="T5" fmla="*/ 21600 h 21600"/>
                  <a:gd name="T6" fmla="*/ 21600 w 21600"/>
                  <a:gd name="T7" fmla="*/ 6079 h 21600"/>
                  <a:gd name="T8" fmla="*/ 17694720 60000 65536"/>
                  <a:gd name="T9" fmla="*/ 5898240 60000 65536"/>
                  <a:gd name="T10" fmla="*/ 5898240 60000 65536"/>
                  <a:gd name="T11" fmla="*/ 0 60000 65536"/>
                  <a:gd name="T12" fmla="*/ 12427 w 21600"/>
                  <a:gd name="T13" fmla="*/ G1 h 21600"/>
                  <a:gd name="T14" fmla="*/ G8 w 21600"/>
                  <a:gd name="T15" fmla="*/ G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21600" y="6079"/>
                    </a:moveTo>
                    <a:lnTo>
                      <a:pt x="15126" y="0"/>
                    </a:lnTo>
                    <a:lnTo>
                      <a:pt x="15126" y="2912"/>
                    </a:lnTo>
                    <a:lnTo>
                      <a:pt x="12427" y="2912"/>
                    </a:lnTo>
                    <a:cubicBezTo>
                      <a:pt x="5564" y="2912"/>
                      <a:pt x="0" y="7052"/>
                      <a:pt x="0" y="12158"/>
                    </a:cubicBezTo>
                    <a:lnTo>
                      <a:pt x="0" y="21600"/>
                    </a:lnTo>
                    <a:lnTo>
                      <a:pt x="6474" y="21600"/>
                    </a:lnTo>
                    <a:lnTo>
                      <a:pt x="6474" y="12158"/>
                    </a:lnTo>
                    <a:cubicBezTo>
                      <a:pt x="6474" y="10550"/>
                      <a:pt x="9139" y="9246"/>
                      <a:pt x="12427" y="9246"/>
                    </a:cubicBezTo>
                    <a:lnTo>
                      <a:pt x="15126" y="9246"/>
                    </a:lnTo>
                    <a:lnTo>
                      <a:pt x="15126" y="12158"/>
                    </a:lnTo>
                    <a:close/>
                  </a:path>
                </a:pathLst>
              </a:custGeom>
              <a:solidFill>
                <a:srgbClr val="CC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</p:grpSp>
      <p:grpSp>
        <p:nvGrpSpPr>
          <p:cNvPr id="24595" name="Group 19"/>
          <p:cNvGrpSpPr>
            <a:grpSpLocks/>
          </p:cNvGrpSpPr>
          <p:nvPr/>
        </p:nvGrpSpPr>
        <p:grpSpPr bwMode="auto">
          <a:xfrm>
            <a:off x="8148638" y="1917700"/>
            <a:ext cx="2519362" cy="2463800"/>
            <a:chOff x="4173" y="1026"/>
            <a:chExt cx="1587" cy="1552"/>
          </a:xfrm>
        </p:grpSpPr>
        <p:grpSp>
          <p:nvGrpSpPr>
            <p:cNvPr id="24596" name="Group 20"/>
            <p:cNvGrpSpPr>
              <a:grpSpLocks/>
            </p:cNvGrpSpPr>
            <p:nvPr/>
          </p:nvGrpSpPr>
          <p:grpSpPr bwMode="auto">
            <a:xfrm>
              <a:off x="4173" y="1026"/>
              <a:ext cx="1587" cy="897"/>
              <a:chOff x="4173" y="1026"/>
              <a:chExt cx="1587" cy="897"/>
            </a:xfrm>
          </p:grpSpPr>
          <p:sp>
            <p:nvSpPr>
              <p:cNvPr id="24597" name="Text Box 21"/>
              <p:cNvSpPr txBox="1">
                <a:spLocks noChangeArrowheads="1"/>
              </p:cNvSpPr>
              <p:nvPr/>
            </p:nvSpPr>
            <p:spPr bwMode="auto">
              <a:xfrm>
                <a:off x="4173" y="1026"/>
                <a:ext cx="1587" cy="59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ru-RU" altLang="ru-RU" sz="2800" i="1">
                    <a:solidFill>
                      <a:srgbClr val="FF0000"/>
                    </a:solidFill>
                  </a:rPr>
                  <a:t>органические вещества</a:t>
                </a:r>
              </a:p>
            </p:txBody>
          </p:sp>
          <p:sp>
            <p:nvSpPr>
              <p:cNvPr id="24598" name="AutoShape 22"/>
              <p:cNvSpPr>
                <a:spLocks noChangeArrowheads="1"/>
              </p:cNvSpPr>
              <p:nvPr/>
            </p:nvSpPr>
            <p:spPr bwMode="auto">
              <a:xfrm rot="5400000" flipH="1">
                <a:off x="4842" y="1163"/>
                <a:ext cx="272" cy="1247"/>
              </a:xfrm>
              <a:custGeom>
                <a:avLst/>
                <a:gdLst>
                  <a:gd name="G0" fmla="+- 12427 0 0"/>
                  <a:gd name="G1" fmla="+- 2269 0 0"/>
                  <a:gd name="G2" fmla="+- 12158 0 2269"/>
                  <a:gd name="G3" fmla="+- G2 0 2269"/>
                  <a:gd name="G4" fmla="*/ G3 32768 32059"/>
                  <a:gd name="G5" fmla="*/ G4 1 2"/>
                  <a:gd name="G6" fmla="+- 21600 0 12427"/>
                  <a:gd name="G7" fmla="*/ G6 2269 6079"/>
                  <a:gd name="G8" fmla="+- G7 12427 0"/>
                  <a:gd name="T0" fmla="*/ 12427 w 21600"/>
                  <a:gd name="T1" fmla="*/ 0 h 21600"/>
                  <a:gd name="T2" fmla="*/ 12427 w 21600"/>
                  <a:gd name="T3" fmla="*/ 12158 h 21600"/>
                  <a:gd name="T4" fmla="*/ 3895 w 21600"/>
                  <a:gd name="T5" fmla="*/ 21600 h 21600"/>
                  <a:gd name="T6" fmla="*/ 21600 w 21600"/>
                  <a:gd name="T7" fmla="*/ 6079 h 21600"/>
                  <a:gd name="T8" fmla="*/ 17694720 60000 65536"/>
                  <a:gd name="T9" fmla="*/ 5898240 60000 65536"/>
                  <a:gd name="T10" fmla="*/ 5898240 60000 65536"/>
                  <a:gd name="T11" fmla="*/ 0 60000 65536"/>
                  <a:gd name="T12" fmla="*/ 12427 w 21600"/>
                  <a:gd name="T13" fmla="*/ G1 h 21600"/>
                  <a:gd name="T14" fmla="*/ G8 w 21600"/>
                  <a:gd name="T15" fmla="*/ G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21600" y="6079"/>
                    </a:moveTo>
                    <a:lnTo>
                      <a:pt x="12427" y="0"/>
                    </a:lnTo>
                    <a:lnTo>
                      <a:pt x="12427" y="2269"/>
                    </a:lnTo>
                    <a:cubicBezTo>
                      <a:pt x="5564" y="2269"/>
                      <a:pt x="0" y="6696"/>
                      <a:pt x="0" y="12158"/>
                    </a:cubicBezTo>
                    <a:lnTo>
                      <a:pt x="0" y="21600"/>
                    </a:lnTo>
                    <a:lnTo>
                      <a:pt x="7789" y="21600"/>
                    </a:lnTo>
                    <a:lnTo>
                      <a:pt x="7789" y="12158"/>
                    </a:lnTo>
                    <a:cubicBezTo>
                      <a:pt x="7789" y="10905"/>
                      <a:pt x="9866" y="9889"/>
                      <a:pt x="12427" y="9889"/>
                    </a:cubicBezTo>
                    <a:lnTo>
                      <a:pt x="12427" y="12158"/>
                    </a:ln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24599" name="Group 23"/>
            <p:cNvGrpSpPr>
              <a:grpSpLocks/>
            </p:cNvGrpSpPr>
            <p:nvPr/>
          </p:nvGrpSpPr>
          <p:grpSpPr bwMode="auto">
            <a:xfrm>
              <a:off x="4286" y="1949"/>
              <a:ext cx="1474" cy="629"/>
              <a:chOff x="4286" y="1949"/>
              <a:chExt cx="1474" cy="629"/>
            </a:xfrm>
          </p:grpSpPr>
          <p:sp>
            <p:nvSpPr>
              <p:cNvPr id="24600" name="Text Box 24"/>
              <p:cNvSpPr txBox="1">
                <a:spLocks noChangeArrowheads="1"/>
              </p:cNvSpPr>
              <p:nvPr/>
            </p:nvSpPr>
            <p:spPr bwMode="auto">
              <a:xfrm>
                <a:off x="4286" y="2251"/>
                <a:ext cx="1474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ru-RU" altLang="ru-RU" sz="2800" i="1">
                    <a:solidFill>
                      <a:srgbClr val="FF0000"/>
                    </a:solidFill>
                  </a:rPr>
                  <a:t>кислород</a:t>
                </a:r>
              </a:p>
            </p:txBody>
          </p:sp>
          <p:sp>
            <p:nvSpPr>
              <p:cNvPr id="24601" name="AutoShape 25"/>
              <p:cNvSpPr>
                <a:spLocks noChangeArrowheads="1"/>
              </p:cNvSpPr>
              <p:nvPr/>
            </p:nvSpPr>
            <p:spPr bwMode="auto">
              <a:xfrm rot="-5400000" flipH="1" flipV="1">
                <a:off x="4842" y="1461"/>
                <a:ext cx="272" cy="1247"/>
              </a:xfrm>
              <a:custGeom>
                <a:avLst/>
                <a:gdLst>
                  <a:gd name="G0" fmla="+- 12427 0 0"/>
                  <a:gd name="G1" fmla="+- 2269 0 0"/>
                  <a:gd name="G2" fmla="+- 12158 0 2269"/>
                  <a:gd name="G3" fmla="+- G2 0 2269"/>
                  <a:gd name="G4" fmla="*/ G3 32768 32059"/>
                  <a:gd name="G5" fmla="*/ G4 1 2"/>
                  <a:gd name="G6" fmla="+- 21600 0 12427"/>
                  <a:gd name="G7" fmla="*/ G6 2269 6079"/>
                  <a:gd name="G8" fmla="+- G7 12427 0"/>
                  <a:gd name="T0" fmla="*/ 12427 w 21600"/>
                  <a:gd name="T1" fmla="*/ 0 h 21600"/>
                  <a:gd name="T2" fmla="*/ 12427 w 21600"/>
                  <a:gd name="T3" fmla="*/ 12158 h 21600"/>
                  <a:gd name="T4" fmla="*/ 3895 w 21600"/>
                  <a:gd name="T5" fmla="*/ 21600 h 21600"/>
                  <a:gd name="T6" fmla="*/ 21600 w 21600"/>
                  <a:gd name="T7" fmla="*/ 6079 h 21600"/>
                  <a:gd name="T8" fmla="*/ 17694720 60000 65536"/>
                  <a:gd name="T9" fmla="*/ 5898240 60000 65536"/>
                  <a:gd name="T10" fmla="*/ 5898240 60000 65536"/>
                  <a:gd name="T11" fmla="*/ 0 60000 65536"/>
                  <a:gd name="T12" fmla="*/ 12427 w 21600"/>
                  <a:gd name="T13" fmla="*/ G1 h 21600"/>
                  <a:gd name="T14" fmla="*/ G8 w 21600"/>
                  <a:gd name="T15" fmla="*/ G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21600" y="6079"/>
                    </a:moveTo>
                    <a:lnTo>
                      <a:pt x="12427" y="0"/>
                    </a:lnTo>
                    <a:lnTo>
                      <a:pt x="12427" y="2269"/>
                    </a:lnTo>
                    <a:cubicBezTo>
                      <a:pt x="5564" y="2269"/>
                      <a:pt x="0" y="6696"/>
                      <a:pt x="0" y="12158"/>
                    </a:cubicBezTo>
                    <a:lnTo>
                      <a:pt x="0" y="21600"/>
                    </a:lnTo>
                    <a:lnTo>
                      <a:pt x="7789" y="21600"/>
                    </a:lnTo>
                    <a:lnTo>
                      <a:pt x="7789" y="12158"/>
                    </a:lnTo>
                    <a:cubicBezTo>
                      <a:pt x="7789" y="10905"/>
                      <a:pt x="9866" y="9889"/>
                      <a:pt x="12427" y="9889"/>
                    </a:cubicBezTo>
                    <a:lnTo>
                      <a:pt x="12427" y="12158"/>
                    </a:lnTo>
                    <a:close/>
                  </a:path>
                </a:pathLst>
              </a:custGeom>
              <a:solidFill>
                <a:srgbClr val="00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</p:grpSp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86094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4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3143" y="272143"/>
            <a:ext cx="10515600" cy="1658031"/>
          </a:xfrm>
        </p:spPr>
        <p:txBody>
          <a:bodyPr>
            <a:noAutofit/>
          </a:bodyPr>
          <a:lstStyle/>
          <a:p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Определите названия опытов, подтверждающих зависимость процесса фотосинтеза от определенных условий.</a:t>
            </a:r>
            <a:r>
              <a:rPr lang="ru-RU" sz="3600" dirty="0"/>
              <a:t/>
            </a:r>
            <a:br>
              <a:rPr lang="ru-RU" sz="3600" dirty="0"/>
            </a:br>
            <a:endParaRPr lang="ru-RU" sz="3600" dirty="0"/>
          </a:p>
        </p:txBody>
      </p:sp>
      <p:pic>
        <p:nvPicPr>
          <p:cNvPr id="3074" name="Picture 2" descr="https://ds04.infourok.ru/uploads/ex/133e/000270b5-718784e4/img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640" y="2124643"/>
            <a:ext cx="5774720" cy="4331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1202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949</TotalTime>
  <Words>361</Words>
  <Application>Microsoft Office PowerPoint</Application>
  <PresentationFormat>Широкоэкранный</PresentationFormat>
  <Paragraphs>54</Paragraphs>
  <Slides>34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0" baseType="lpstr">
      <vt:lpstr>Arial</vt:lpstr>
      <vt:lpstr>Calibri</vt:lpstr>
      <vt:lpstr>Calibri Light</vt:lpstr>
      <vt:lpstr>Times New Roman</vt:lpstr>
      <vt:lpstr>Wingdings 2</vt:lpstr>
      <vt:lpstr>Тема Office</vt:lpstr>
      <vt:lpstr>Презентация PowerPoint</vt:lpstr>
      <vt:lpstr>                            Наш маршрут</vt:lpstr>
      <vt:lpstr>                            </vt:lpstr>
      <vt:lpstr>Тема урока: «Взаимосвязь процессов дыхания и фотосинтеза»</vt:lpstr>
      <vt:lpstr>Жизнь на Земле существует благодаря…..</vt:lpstr>
      <vt:lpstr>О роли фотосинтеза на Земле…..</vt:lpstr>
      <vt:lpstr> «Строение растительной клетки» </vt:lpstr>
      <vt:lpstr>Презентация PowerPoint</vt:lpstr>
      <vt:lpstr> Определите названия опытов, подтверждающих зависимость процесса фотосинтеза от определенных условий. </vt:lpstr>
      <vt:lpstr>Презентация PowerPoint</vt:lpstr>
      <vt:lpstr>Презентация PowerPoint</vt:lpstr>
      <vt:lpstr>Опыт, доказывающий необходимость углекислого газа  в  процессе фотосинтеза.</vt:lpstr>
      <vt:lpstr>В одном из химических стаканов с растением  находится раствор щелочи, а в другом вещества, при взаимодействии которых выделяется углекислый газ. </vt:lpstr>
      <vt:lpstr>Презентация PowerPoint</vt:lpstr>
      <vt:lpstr>Презентация PowerPoint</vt:lpstr>
      <vt:lpstr> «Процессы жизнедеятельности клетки» Какой процесс постоянно протекает в живой клетке?</vt:lpstr>
      <vt:lpstr>Какой процесс постоянно протекает в живой клетке? Какой газ выделяется растениями при дыхании? Можно ли в этом убедиться с помощью опыта?</vt:lpstr>
      <vt:lpstr>Презентация PowerPoint</vt:lpstr>
      <vt:lpstr>Презентация PowerPoint</vt:lpstr>
      <vt:lpstr>Презентация PowerPoint</vt:lpstr>
      <vt:lpstr>Презентация PowerPoint</vt:lpstr>
      <vt:lpstr>Задание №2.  Напиши над стрелками вещества, которые поглощаются и выделяются при процессах – фотосинтез и дыхание.</vt:lpstr>
      <vt:lpstr>Презентация PowerPoint</vt:lpstr>
      <vt:lpstr>Подведем итоги. Максимальное количество баллов работы в группах – 8.</vt:lpstr>
      <vt:lpstr>Определим, как взаимосвязаны процессы дыхания и фотосинтеза.</vt:lpstr>
      <vt:lpstr>Работа с учебником и печатной тетрадью.§17 Стр.94-95 Задание: Заполнить таблицу. «Сравнительная характеристика процессов: фотосинтеза и дыхания» </vt:lpstr>
      <vt:lpstr>Сравнительная характеристика процессов: фотосинтез и дыхание растений</vt:lpstr>
      <vt:lpstr>Домашнее задание. §17 </vt:lpstr>
      <vt:lpstr>                              Мое отношение к уроку</vt:lpstr>
      <vt:lpstr>Задание.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52</cp:revision>
  <dcterms:created xsi:type="dcterms:W3CDTF">2018-01-17T14:25:38Z</dcterms:created>
  <dcterms:modified xsi:type="dcterms:W3CDTF">2018-01-24T18:35:13Z</dcterms:modified>
</cp:coreProperties>
</file>